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2" r:id="rId2"/>
    <p:sldId id="294" r:id="rId3"/>
    <p:sldId id="264" r:id="rId4"/>
    <p:sldId id="295" r:id="rId5"/>
    <p:sldId id="269" r:id="rId6"/>
    <p:sldId id="279" r:id="rId7"/>
    <p:sldId id="274" r:id="rId8"/>
    <p:sldId id="270" r:id="rId9"/>
    <p:sldId id="277" r:id="rId10"/>
    <p:sldId id="278" r:id="rId11"/>
    <p:sldId id="275" r:id="rId12"/>
    <p:sldId id="276" r:id="rId13"/>
    <p:sldId id="280" r:id="rId14"/>
    <p:sldId id="282" r:id="rId15"/>
    <p:sldId id="281" r:id="rId16"/>
    <p:sldId id="290" r:id="rId17"/>
    <p:sldId id="283" r:id="rId18"/>
    <p:sldId id="266" r:id="rId19"/>
    <p:sldId id="284" r:id="rId20"/>
    <p:sldId id="285" r:id="rId21"/>
    <p:sldId id="286" r:id="rId22"/>
    <p:sldId id="287" r:id="rId23"/>
    <p:sldId id="289" r:id="rId24"/>
    <p:sldId id="293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FCBC"/>
    <a:srgbClr val="BAF12F"/>
    <a:srgbClr val="99FF66"/>
    <a:srgbClr val="FF993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700" autoAdjust="0"/>
  </p:normalViewPr>
  <p:slideViewPr>
    <p:cSldViewPr>
      <p:cViewPr>
        <p:scale>
          <a:sx n="100" d="100"/>
          <a:sy n="100" d="100"/>
        </p:scale>
        <p:origin x="-2298" y="-756"/>
      </p:cViewPr>
      <p:guideLst>
        <p:guide orient="horz" pos="1480"/>
        <p:guide pos="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DB33F-B4A5-48F9-B4B8-4BCCF143C61F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B4B2-CB1D-4AC5-A3FB-7F3A78895E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6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1B4B2-CB1D-4AC5-A3FB-7F3A78895E6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3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94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16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85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76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8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13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216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4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6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9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0E393-B73C-48C4-98B2-F948AA84561D}" type="datetimeFigureOut">
              <a:rPr lang="ko-KR" altLang="en-US" smtClean="0"/>
              <a:t>2017-03-27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A1D8C-0A72-4BF7-A242-4A4E18A536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8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hyperlink" Target="http://www.google.co.kr/url?sa=i&amp;rct=j&amp;q=&amp;esrc=s&amp;source=images&amp;cd=&amp;cad=rja&amp;uact=8&amp;ved=0CAMQjRw&amp;url=http://www.reliant-technology.com/storage_blog/EMC-VNX2-and-Hot-Sparing-What-You-Need-to-Know/&amp;ei=jHILVcHdGYenmAWP5oCgCg&amp;bvm=bv.88528373,d.dGY&amp;psig=AFQjCNEuHGgV6QOFijK8clge61Q8PC045Q&amp;ust=1426899980449556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12" Type="http://schemas.openxmlformats.org/officeDocument/2006/relationships/image" Target="../media/image3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24.gif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gif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3.gif"/><Relationship Id="rId18" Type="http://schemas.openxmlformats.org/officeDocument/2006/relationships/image" Target="../media/image58.gif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gif"/><Relationship Id="rId10" Type="http://schemas.openxmlformats.org/officeDocument/2006/relationships/image" Target="../media/image58.gif"/><Relationship Id="rId4" Type="http://schemas.microsoft.com/office/2007/relationships/hdphoto" Target="../media/hdphoto2.wdp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7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26" Type="http://schemas.openxmlformats.org/officeDocument/2006/relationships/image" Target="../media/image25.jpeg"/><Relationship Id="rId21" Type="http://schemas.openxmlformats.org/officeDocument/2006/relationships/image" Target="../media/image83.png"/><Relationship Id="rId34" Type="http://schemas.openxmlformats.org/officeDocument/2006/relationships/image" Target="../media/image92.png"/><Relationship Id="rId7" Type="http://schemas.openxmlformats.org/officeDocument/2006/relationships/image" Target="../media/image72.png"/><Relationship Id="rId12" Type="http://schemas.openxmlformats.org/officeDocument/2006/relationships/image" Target="../media/image75.png"/><Relationship Id="rId17" Type="http://schemas.openxmlformats.org/officeDocument/2006/relationships/image" Target="../media/image60.gif"/><Relationship Id="rId25" Type="http://schemas.openxmlformats.org/officeDocument/2006/relationships/hyperlink" Target="http://www.google.co.kr/url?sa=i&amp;rct=j&amp;q=&amp;esrc=s&amp;source=images&amp;cd=&amp;cad=rja&amp;uact=8&amp;ved=0CAMQjRw&amp;url=http://www.reliant-technology.com/storage_blog/EMC-VNX2-and-Hot-Sparing-What-You-Need-to-Know/&amp;ei=jHILVcHdGYenmAWP5oCgCg&amp;bvm=bv.88528373,d.dGY&amp;psig=AFQjCNEuHGgV6QOFijK8clge61Q8PC045Q&amp;ust=1426899980449556" TargetMode="External"/><Relationship Id="rId33" Type="http://schemas.openxmlformats.org/officeDocument/2006/relationships/image" Target="../media/image91.png"/><Relationship Id="rId38" Type="http://schemas.openxmlformats.org/officeDocument/2006/relationships/image" Target="../media/image96.gif"/><Relationship Id="rId2" Type="http://schemas.openxmlformats.org/officeDocument/2006/relationships/image" Target="../media/image44.png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24" Type="http://schemas.openxmlformats.org/officeDocument/2006/relationships/image" Target="../media/image86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5" Type="http://schemas.openxmlformats.org/officeDocument/2006/relationships/image" Target="../media/image70.png"/><Relationship Id="rId15" Type="http://schemas.openxmlformats.org/officeDocument/2006/relationships/image" Target="../media/image78.png"/><Relationship Id="rId23" Type="http://schemas.openxmlformats.org/officeDocument/2006/relationships/image" Target="../media/image85.png"/><Relationship Id="rId28" Type="http://schemas.openxmlformats.org/officeDocument/2006/relationships/image" Target="../media/image19.png"/><Relationship Id="rId36" Type="http://schemas.openxmlformats.org/officeDocument/2006/relationships/image" Target="../media/image94.png"/><Relationship Id="rId10" Type="http://schemas.openxmlformats.org/officeDocument/2006/relationships/image" Target="../media/image56.png"/><Relationship Id="rId19" Type="http://schemas.openxmlformats.org/officeDocument/2006/relationships/image" Target="../media/image81.png"/><Relationship Id="rId31" Type="http://schemas.openxmlformats.org/officeDocument/2006/relationships/image" Target="../media/image89.jpeg"/><Relationship Id="rId4" Type="http://schemas.openxmlformats.org/officeDocument/2006/relationships/image" Target="../media/image69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4.png"/><Relationship Id="rId27" Type="http://schemas.openxmlformats.org/officeDocument/2006/relationships/image" Target="../media/image23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image" Target="../media/image54.png"/><Relationship Id="rId3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png"/><Relationship Id="rId18" Type="http://schemas.openxmlformats.org/officeDocument/2006/relationships/image" Target="../media/image90.png"/><Relationship Id="rId26" Type="http://schemas.openxmlformats.org/officeDocument/2006/relationships/image" Target="../media/image113.png"/><Relationship Id="rId3" Type="http://schemas.openxmlformats.org/officeDocument/2006/relationships/image" Target="../media/image97.png"/><Relationship Id="rId21" Type="http://schemas.openxmlformats.org/officeDocument/2006/relationships/image" Target="../media/image80.png"/><Relationship Id="rId34" Type="http://schemas.openxmlformats.org/officeDocument/2006/relationships/image" Target="../media/image96.gif"/><Relationship Id="rId7" Type="http://schemas.openxmlformats.org/officeDocument/2006/relationships/image" Target="../media/image100.png"/><Relationship Id="rId12" Type="http://schemas.openxmlformats.org/officeDocument/2006/relationships/image" Target="../media/image104.png"/><Relationship Id="rId17" Type="http://schemas.openxmlformats.org/officeDocument/2006/relationships/image" Target="../media/image84.png"/><Relationship Id="rId25" Type="http://schemas.openxmlformats.org/officeDocument/2006/relationships/image" Target="../media/image112.png"/><Relationship Id="rId33" Type="http://schemas.openxmlformats.org/officeDocument/2006/relationships/image" Target="../media/image119.png"/><Relationship Id="rId2" Type="http://schemas.openxmlformats.org/officeDocument/2006/relationships/image" Target="../media/image44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24" Type="http://schemas.openxmlformats.org/officeDocument/2006/relationships/image" Target="../media/image111.png"/><Relationship Id="rId32" Type="http://schemas.openxmlformats.org/officeDocument/2006/relationships/image" Target="../media/image118.png"/><Relationship Id="rId5" Type="http://schemas.openxmlformats.org/officeDocument/2006/relationships/image" Target="../media/image98.png"/><Relationship Id="rId15" Type="http://schemas.microsoft.com/office/2007/relationships/hdphoto" Target="../media/hdphoto3.wdp"/><Relationship Id="rId23" Type="http://schemas.openxmlformats.org/officeDocument/2006/relationships/image" Target="../media/image56.png"/><Relationship Id="rId28" Type="http://schemas.openxmlformats.org/officeDocument/2006/relationships/image" Target="../media/image115.png"/><Relationship Id="rId10" Type="http://schemas.openxmlformats.org/officeDocument/2006/relationships/image" Target="../media/image102.png"/><Relationship Id="rId19" Type="http://schemas.openxmlformats.org/officeDocument/2006/relationships/image" Target="../media/image108.png"/><Relationship Id="rId31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95.png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image" Target="../media/image114.png"/><Relationship Id="rId30" Type="http://schemas.openxmlformats.org/officeDocument/2006/relationships/image" Target="../media/image117.png"/><Relationship Id="rId8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gif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544441"/>
            <a:ext cx="6572250" cy="285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0" y="3222699"/>
            <a:ext cx="2085975" cy="2190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170" y="2636912"/>
            <a:ext cx="1143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7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524" y="2852936"/>
            <a:ext cx="9134476" cy="597975"/>
            <a:chOff x="9524" y="2852936"/>
            <a:chExt cx="9134476" cy="597975"/>
          </a:xfrm>
        </p:grpSpPr>
        <p:sp>
          <p:nvSpPr>
            <p:cNvPr id="6" name="제목 1"/>
            <p:cNvSpPr txBox="1">
              <a:spLocks/>
            </p:cNvSpPr>
            <p:nvPr/>
          </p:nvSpPr>
          <p:spPr>
            <a:xfrm>
              <a:off x="5868144" y="2852936"/>
              <a:ext cx="3275856" cy="5181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600" b="1" dirty="0" smtClean="0">
                  <a:latin typeface="+mj-ea"/>
                </a:rPr>
                <a:t>Ⅲ. Business</a:t>
              </a:r>
              <a:endParaRPr lang="ko-KR" altLang="en-US" sz="1600" b="1" dirty="0">
                <a:latin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flipV="1">
              <a:off x="9524" y="3405192"/>
              <a:ext cx="9108504" cy="457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6012160" y="3404707"/>
              <a:ext cx="311869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4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그룹 141"/>
          <p:cNvGrpSpPr/>
          <p:nvPr/>
        </p:nvGrpSpPr>
        <p:grpSpPr>
          <a:xfrm>
            <a:off x="2839227" y="1412776"/>
            <a:ext cx="6197269" cy="972176"/>
            <a:chOff x="2579402" y="1300050"/>
            <a:chExt cx="6034714" cy="972176"/>
          </a:xfrm>
        </p:grpSpPr>
        <p:grpSp>
          <p:nvGrpSpPr>
            <p:cNvPr id="143" name="그룹 142"/>
            <p:cNvGrpSpPr/>
            <p:nvPr/>
          </p:nvGrpSpPr>
          <p:grpSpPr>
            <a:xfrm>
              <a:off x="2579402" y="1300050"/>
              <a:ext cx="2528707" cy="313932"/>
              <a:chOff x="3218080" y="2616313"/>
              <a:chExt cx="2528707" cy="313932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3370523" y="2616313"/>
                <a:ext cx="2376264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kern="0" noProof="0" dirty="0" smtClean="0">
                    <a:solidFill>
                      <a:srgbClr val="0070C0"/>
                    </a:solidFill>
                    <a:latin typeface="+mn-ea"/>
                    <a:cs typeface="Arial" pitchFamily="34" charset="0"/>
                  </a:rPr>
                  <a:t>시스</a:t>
                </a:r>
                <a:r>
                  <a:rPr lang="ko-KR" altLang="en-US" sz="1200" b="1" kern="0" noProof="0" dirty="0">
                    <a:solidFill>
                      <a:srgbClr val="0070C0"/>
                    </a:solidFill>
                    <a:latin typeface="+mn-ea"/>
                    <a:cs typeface="Arial" pitchFamily="34" charset="0"/>
                  </a:rPr>
                  <a:t>템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ea"/>
                  <a:cs typeface="Arial" pitchFamily="34" charset="0"/>
                </a:endParaRPr>
              </a:p>
            </p:txBody>
          </p:sp>
          <p:grpSp>
            <p:nvGrpSpPr>
              <p:cNvPr id="146" name="그룹 211"/>
              <p:cNvGrpSpPr/>
              <p:nvPr/>
            </p:nvGrpSpPr>
            <p:grpSpPr>
              <a:xfrm>
                <a:off x="3218080" y="2670800"/>
                <a:ext cx="189286" cy="198802"/>
                <a:chOff x="1651422" y="3657600"/>
                <a:chExt cx="256282" cy="275456"/>
              </a:xfrm>
            </p:grpSpPr>
            <p:sp>
              <p:nvSpPr>
                <p:cNvPr id="147" name="직사각형 146"/>
                <p:cNvSpPr/>
                <p:nvPr/>
              </p:nvSpPr>
              <p:spPr>
                <a:xfrm>
                  <a:off x="1691680" y="3717032"/>
                  <a:ext cx="216024" cy="216024"/>
                </a:xfrm>
                <a:prstGeom prst="rect">
                  <a:avLst/>
                </a:prstGeom>
                <a:solidFill>
                  <a:srgbClr val="00B0F0"/>
                </a:solidFill>
                <a:ln w="571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>
                  <a:off x="1651422" y="3657600"/>
                  <a:ext cx="144016" cy="144016"/>
                </a:xfrm>
                <a:prstGeom prst="rect">
                  <a:avLst/>
                </a:prstGeom>
                <a:solidFill>
                  <a:srgbClr val="0070C0"/>
                </a:solidFill>
                <a:ln w="571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sp>
          <p:nvSpPr>
            <p:cNvPr id="144" name="직사각형 143"/>
            <p:cNvSpPr/>
            <p:nvPr/>
          </p:nvSpPr>
          <p:spPr>
            <a:xfrm>
              <a:off x="2616698" y="1625895"/>
              <a:ext cx="59974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서버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Oracle, IBM, HP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채널 </a:t>
              </a:r>
              <a:r>
                <a:rPr lang="ko-KR" altLang="en-US" sz="1000" kern="0" dirty="0" err="1" smtClean="0">
                  <a:latin typeface="+mn-ea"/>
                  <a:cs typeface="Arial" pitchFamily="34" charset="0"/>
                </a:rPr>
                <a:t>협력사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,NT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서버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(Unix </a:t>
              </a:r>
              <a:r>
                <a:rPr lang="en-US" altLang="ko-KR" sz="1000" kern="0" dirty="0">
                  <a:latin typeface="+mn-ea"/>
                  <a:cs typeface="Arial" pitchFamily="34" charset="0"/>
                </a:rPr>
                <a:t>Server, x86 Server, Blade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Server)</a:t>
              </a:r>
              <a:endParaRPr lang="en-US" altLang="ko-KR" sz="1000" kern="0" dirty="0">
                <a:latin typeface="+mn-ea"/>
                <a:cs typeface="Arial" pitchFamily="34" charset="0"/>
              </a:endParaRP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스토리지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EMC, LG</a:t>
              </a:r>
              <a:r>
                <a:rPr lang="ko-KR" altLang="en-US" sz="1000" kern="0" dirty="0" err="1" smtClean="0">
                  <a:latin typeface="+mn-ea"/>
                  <a:cs typeface="Arial" pitchFamily="34" charset="0"/>
                </a:rPr>
                <a:t>히다찌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 </a:t>
              </a:r>
              <a:r>
                <a:rPr lang="en-US" altLang="ko-KR" sz="1000" kern="0" dirty="0" err="1" smtClean="0">
                  <a:latin typeface="+mn-ea"/>
                  <a:cs typeface="Arial" pitchFamily="34" charset="0"/>
                </a:rPr>
                <a:t>NetApp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채널 </a:t>
              </a:r>
              <a:r>
                <a:rPr lang="ko-KR" altLang="en-US" sz="1000" kern="0" dirty="0" err="1" smtClean="0">
                  <a:latin typeface="+mn-ea"/>
                  <a:cs typeface="Arial" pitchFamily="34" charset="0"/>
                </a:rPr>
                <a:t>협력사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(SAN, NAS,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스토리지 애플리케이션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)</a:t>
              </a: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데이터베이스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Oracle DB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컨설팅 및 기술지원</a:t>
              </a:r>
              <a:endParaRPr lang="en-US" altLang="ko-KR" sz="1000" kern="0" dirty="0" smtClean="0">
                <a:latin typeface="+mn-ea"/>
                <a:cs typeface="Arial" pitchFamily="34" charset="0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3565188" y="4692824"/>
            <a:ext cx="5187576" cy="1148512"/>
            <a:chOff x="2881989" y="5225730"/>
            <a:chExt cx="4788532" cy="1148512"/>
          </a:xfrm>
        </p:grpSpPr>
        <p:grpSp>
          <p:nvGrpSpPr>
            <p:cNvPr id="150" name="그룹 149"/>
            <p:cNvGrpSpPr/>
            <p:nvPr/>
          </p:nvGrpSpPr>
          <p:grpSpPr>
            <a:xfrm>
              <a:off x="2881989" y="5225730"/>
              <a:ext cx="2566807" cy="313932"/>
              <a:chOff x="3657947" y="1280517"/>
              <a:chExt cx="2566807" cy="313932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3848490" y="1280517"/>
                <a:ext cx="2376264" cy="313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BC00"/>
                    </a:solidFill>
                    <a:effectLst/>
                    <a:uLnTx/>
                    <a:uFillTx/>
                    <a:latin typeface="+mn-ea"/>
                    <a:cs typeface="Arial" pitchFamily="34" charset="0"/>
                  </a:rPr>
                  <a:t>IT </a:t>
                </a: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BC00"/>
                    </a:solidFill>
                    <a:effectLst/>
                    <a:uLnTx/>
                    <a:uFillTx/>
                    <a:latin typeface="+mn-ea"/>
                    <a:cs typeface="Arial" pitchFamily="34" charset="0"/>
                  </a:rPr>
                  <a:t>서비스</a:t>
                </a:r>
                <a:endPara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BC00"/>
                  </a:solidFill>
                  <a:effectLst/>
                  <a:uLnTx/>
                  <a:uFillTx/>
                  <a:latin typeface="+mn-ea"/>
                  <a:cs typeface="Arial" pitchFamily="34" charset="0"/>
                </a:endParaRPr>
              </a:p>
            </p:txBody>
          </p:sp>
          <p:grpSp>
            <p:nvGrpSpPr>
              <p:cNvPr id="153" name="그룹 199"/>
              <p:cNvGrpSpPr/>
              <p:nvPr/>
            </p:nvGrpSpPr>
            <p:grpSpPr>
              <a:xfrm>
                <a:off x="3657947" y="1335004"/>
                <a:ext cx="189286" cy="198802"/>
                <a:chOff x="1651422" y="3657600"/>
                <a:chExt cx="256282" cy="275456"/>
              </a:xfrm>
            </p:grpSpPr>
            <p:sp>
              <p:nvSpPr>
                <p:cNvPr id="154" name="직사각형 153"/>
                <p:cNvSpPr/>
                <p:nvPr/>
              </p:nvSpPr>
              <p:spPr>
                <a:xfrm>
                  <a:off x="1691680" y="3717032"/>
                  <a:ext cx="216024" cy="216024"/>
                </a:xfrm>
                <a:prstGeom prst="rect">
                  <a:avLst/>
                </a:prstGeom>
                <a:solidFill>
                  <a:srgbClr val="FFDB01"/>
                </a:solidFill>
                <a:ln w="571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155" name="직사각형 154"/>
                <p:cNvSpPr/>
                <p:nvPr/>
              </p:nvSpPr>
              <p:spPr>
                <a:xfrm>
                  <a:off x="1651422" y="3657600"/>
                  <a:ext cx="144016" cy="144016"/>
                </a:xfrm>
                <a:prstGeom prst="rect">
                  <a:avLst/>
                </a:prstGeom>
                <a:solidFill>
                  <a:srgbClr val="FFBC00"/>
                </a:solidFill>
                <a:ln w="571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</p:grpSp>
        <p:sp>
          <p:nvSpPr>
            <p:cNvPr id="151" name="직사각형 150"/>
            <p:cNvSpPr/>
            <p:nvPr/>
          </p:nvSpPr>
          <p:spPr>
            <a:xfrm>
              <a:off x="2900859" y="5543245"/>
              <a:ext cx="47696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en-US" altLang="ko-KR" sz="1000" b="1" kern="0" dirty="0" smtClean="0">
                  <a:latin typeface="+mn-ea"/>
                  <a:cs typeface="Arial" pitchFamily="34" charset="0"/>
                </a:rPr>
                <a:t>SI(System Integration)</a:t>
              </a: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구축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IT Infra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구축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 Outsourcing, Consulting</a:t>
              </a: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en-US" altLang="ko-KR" sz="1000" b="1" kern="0" dirty="0" smtClean="0">
                  <a:latin typeface="+mn-ea"/>
                  <a:cs typeface="Arial" pitchFamily="34" charset="0"/>
                </a:rPr>
                <a:t>SM(System Maintenance)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통합유지보수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기술지원</a:t>
              </a:r>
              <a:endParaRPr lang="en-US" altLang="ko-KR" sz="1000" kern="0" dirty="0" smtClean="0">
                <a:latin typeface="+mn-ea"/>
                <a:cs typeface="Arial" pitchFamily="34" charset="0"/>
              </a:endParaRP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err="1" smtClean="0">
                  <a:latin typeface="+mn-ea"/>
                  <a:cs typeface="Arial" pitchFamily="34" charset="0"/>
                </a:rPr>
                <a:t>렌탈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Server, Storage, Network, Parts</a:t>
              </a: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조달총판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다산 스위치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 EMC </a:t>
              </a:r>
              <a:r>
                <a:rPr lang="en-US" altLang="ko-KR" sz="1000" kern="0" dirty="0" err="1" smtClean="0">
                  <a:latin typeface="+mn-ea"/>
                  <a:cs typeface="Arial" pitchFamily="34" charset="0"/>
                </a:rPr>
                <a:t>VNXe</a:t>
              </a:r>
              <a:endParaRPr lang="ko-KR" altLang="en-US" sz="1000" kern="0" dirty="0">
                <a:latin typeface="+mn-ea"/>
                <a:cs typeface="Arial" pitchFamily="34" charset="0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160491" y="1472360"/>
            <a:ext cx="3013246" cy="4368977"/>
            <a:chOff x="724279" y="1652311"/>
            <a:chExt cx="2781458" cy="4368977"/>
          </a:xfrm>
        </p:grpSpPr>
        <p:grpSp>
          <p:nvGrpSpPr>
            <p:cNvPr id="157" name="그룹 171"/>
            <p:cNvGrpSpPr/>
            <p:nvPr/>
          </p:nvGrpSpPr>
          <p:grpSpPr>
            <a:xfrm>
              <a:off x="724279" y="1793037"/>
              <a:ext cx="2781458" cy="4228251"/>
              <a:chOff x="310445" y="2060848"/>
              <a:chExt cx="2781458" cy="4327060"/>
            </a:xfrm>
          </p:grpSpPr>
          <p:sp>
            <p:nvSpPr>
              <p:cNvPr id="162" name="Freeform 5"/>
              <p:cNvSpPr>
                <a:spLocks/>
              </p:cNvSpPr>
              <p:nvPr/>
            </p:nvSpPr>
            <p:spPr bwMode="auto">
              <a:xfrm rot="5400000">
                <a:off x="767920" y="2085016"/>
                <a:ext cx="1413543" cy="1365207"/>
              </a:xfrm>
              <a:custGeom>
                <a:avLst/>
                <a:gdLst/>
                <a:ahLst/>
                <a:cxnLst>
                  <a:cxn ang="0">
                    <a:pos x="224" y="0"/>
                  </a:cxn>
                  <a:cxn ang="0">
                    <a:pos x="0" y="536"/>
                  </a:cxn>
                  <a:cxn ang="0">
                    <a:pos x="480" y="536"/>
                  </a:cxn>
                  <a:cxn ang="0">
                    <a:pos x="556" y="332"/>
                  </a:cxn>
                  <a:cxn ang="0">
                    <a:pos x="224" y="0"/>
                  </a:cxn>
                </a:cxnLst>
                <a:rect l="0" t="0" r="r" b="b"/>
                <a:pathLst>
                  <a:path w="556" h="536">
                    <a:moveTo>
                      <a:pt x="224" y="0"/>
                    </a:moveTo>
                    <a:cubicBezTo>
                      <a:pt x="89" y="139"/>
                      <a:pt x="4" y="328"/>
                      <a:pt x="0" y="536"/>
                    </a:cubicBezTo>
                    <a:cubicBezTo>
                      <a:pt x="480" y="536"/>
                      <a:pt x="480" y="536"/>
                      <a:pt x="480" y="536"/>
                    </a:cubicBezTo>
                    <a:cubicBezTo>
                      <a:pt x="480" y="458"/>
                      <a:pt x="509" y="387"/>
                      <a:pt x="556" y="332"/>
                    </a:cubicBezTo>
                    <a:lnTo>
                      <a:pt x="224" y="0"/>
                    </a:lnTo>
                    <a:close/>
                  </a:path>
                </a:pathLst>
              </a:custGeom>
              <a:gradFill>
                <a:gsLst>
                  <a:gs pos="71000">
                    <a:srgbClr val="0070C0"/>
                  </a:gs>
                  <a:gs pos="28000">
                    <a:srgbClr val="00B0F0"/>
                  </a:gs>
                </a:gsLst>
                <a:lin ang="1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3" name="Freeform 8"/>
              <p:cNvSpPr>
                <a:spLocks/>
              </p:cNvSpPr>
              <p:nvPr/>
            </p:nvSpPr>
            <p:spPr bwMode="auto">
              <a:xfrm rot="5400000">
                <a:off x="810349" y="2114555"/>
                <a:ext cx="1326539" cy="1285722"/>
              </a:xfrm>
              <a:custGeom>
                <a:avLst/>
                <a:gdLst/>
                <a:ahLst/>
                <a:cxnLst>
                  <a:cxn ang="0">
                    <a:pos x="211" y="0"/>
                  </a:cxn>
                  <a:cxn ang="0">
                    <a:pos x="0" y="505"/>
                  </a:cxn>
                  <a:cxn ang="0">
                    <a:pos x="452" y="505"/>
                  </a:cxn>
                  <a:cxn ang="0">
                    <a:pos x="522" y="311"/>
                  </a:cxn>
                  <a:cxn ang="0">
                    <a:pos x="211" y="0"/>
                  </a:cxn>
                </a:cxnLst>
                <a:rect l="0" t="0" r="r" b="b"/>
                <a:pathLst>
                  <a:path w="522" h="505">
                    <a:moveTo>
                      <a:pt x="211" y="0"/>
                    </a:moveTo>
                    <a:cubicBezTo>
                      <a:pt x="86" y="129"/>
                      <a:pt x="3" y="312"/>
                      <a:pt x="0" y="505"/>
                    </a:cubicBezTo>
                    <a:cubicBezTo>
                      <a:pt x="452" y="505"/>
                      <a:pt x="452" y="505"/>
                      <a:pt x="452" y="505"/>
                    </a:cubicBezTo>
                    <a:cubicBezTo>
                      <a:pt x="452" y="432"/>
                      <a:pt x="479" y="362"/>
                      <a:pt x="522" y="311"/>
                    </a:cubicBezTo>
                    <a:lnTo>
                      <a:pt x="211" y="0"/>
                    </a:lnTo>
                    <a:close/>
                  </a:path>
                </a:pathLst>
              </a:custGeom>
              <a:gradFill>
                <a:gsLst>
                  <a:gs pos="56000">
                    <a:sysClr val="window" lastClr="FFFFFF">
                      <a:alpha val="0"/>
                    </a:sysClr>
                  </a:gs>
                  <a:gs pos="20000">
                    <a:sysClr val="window" lastClr="FFFFFF">
                      <a:alpha val="82000"/>
                    </a:sysClr>
                  </a:gs>
                </a:gsLst>
                <a:lin ang="1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4" name="Freeform 10"/>
              <p:cNvSpPr>
                <a:spLocks/>
              </p:cNvSpPr>
              <p:nvPr/>
            </p:nvSpPr>
            <p:spPr bwMode="auto">
              <a:xfrm rot="5400000">
                <a:off x="413628" y="3705930"/>
                <a:ext cx="1483024" cy="743160"/>
              </a:xfrm>
              <a:custGeom>
                <a:avLst/>
                <a:gdLst/>
                <a:ahLst/>
                <a:cxnLst>
                  <a:cxn ang="0">
                    <a:pos x="285" y="31"/>
                  </a:cxn>
                  <a:cxn ang="0">
                    <a:pos x="539" y="285"/>
                  </a:cxn>
                  <a:cxn ang="0">
                    <a:pos x="570" y="285"/>
                  </a:cxn>
                  <a:cxn ang="0">
                    <a:pos x="285" y="0"/>
                  </a:cxn>
                  <a:cxn ang="0">
                    <a:pos x="0" y="285"/>
                  </a:cxn>
                  <a:cxn ang="0">
                    <a:pos x="31" y="285"/>
                  </a:cxn>
                  <a:cxn ang="0">
                    <a:pos x="285" y="31"/>
                  </a:cxn>
                </a:cxnLst>
                <a:rect l="0" t="0" r="r" b="b"/>
                <a:pathLst>
                  <a:path w="570" h="285">
                    <a:moveTo>
                      <a:pt x="285" y="31"/>
                    </a:moveTo>
                    <a:cubicBezTo>
                      <a:pt x="426" y="31"/>
                      <a:pt x="539" y="145"/>
                      <a:pt x="539" y="285"/>
                    </a:cubicBezTo>
                    <a:cubicBezTo>
                      <a:pt x="570" y="285"/>
                      <a:pt x="570" y="285"/>
                      <a:pt x="570" y="285"/>
                    </a:cubicBezTo>
                    <a:cubicBezTo>
                      <a:pt x="570" y="128"/>
                      <a:pt x="443" y="0"/>
                      <a:pt x="285" y="0"/>
                    </a:cubicBezTo>
                    <a:cubicBezTo>
                      <a:pt x="128" y="0"/>
                      <a:pt x="0" y="128"/>
                      <a:pt x="0" y="285"/>
                    </a:cubicBezTo>
                    <a:cubicBezTo>
                      <a:pt x="31" y="285"/>
                      <a:pt x="31" y="285"/>
                      <a:pt x="31" y="285"/>
                    </a:cubicBezTo>
                    <a:cubicBezTo>
                      <a:pt x="31" y="145"/>
                      <a:pt x="145" y="31"/>
                      <a:pt x="285" y="31"/>
                    </a:cubicBezTo>
                    <a:close/>
                  </a:path>
                </a:pathLst>
              </a:custGeom>
              <a:gradFill>
                <a:gsLst>
                  <a:gs pos="71000">
                    <a:sysClr val="windowText" lastClr="000000">
                      <a:lumMod val="50000"/>
                      <a:lumOff val="50000"/>
                    </a:sysClr>
                  </a:gs>
                  <a:gs pos="28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5" name="Freeform 14"/>
              <p:cNvSpPr>
                <a:spLocks/>
              </p:cNvSpPr>
              <p:nvPr/>
            </p:nvSpPr>
            <p:spPr bwMode="auto">
              <a:xfrm rot="5400000">
                <a:off x="954280" y="3090930"/>
                <a:ext cx="221269" cy="545653"/>
              </a:xfrm>
              <a:custGeom>
                <a:avLst/>
                <a:gdLst/>
                <a:ahLst/>
                <a:cxnLst>
                  <a:cxn ang="0">
                    <a:pos x="87" y="10"/>
                  </a:cxn>
                  <a:cxn ang="0">
                    <a:pos x="78" y="0"/>
                  </a:cxn>
                  <a:cxn ang="0">
                    <a:pos x="0" y="214"/>
                  </a:cxn>
                  <a:cxn ang="0">
                    <a:pos x="11" y="214"/>
                  </a:cxn>
                  <a:cxn ang="0">
                    <a:pos x="87" y="10"/>
                  </a:cxn>
                </a:cxnLst>
                <a:rect l="0" t="0" r="r" b="b"/>
                <a:pathLst>
                  <a:path w="87" h="214">
                    <a:moveTo>
                      <a:pt x="87" y="10"/>
                    </a:moveTo>
                    <a:cubicBezTo>
                      <a:pt x="78" y="0"/>
                      <a:pt x="78" y="0"/>
                      <a:pt x="78" y="0"/>
                    </a:cubicBezTo>
                    <a:cubicBezTo>
                      <a:pt x="29" y="60"/>
                      <a:pt x="2" y="132"/>
                      <a:pt x="0" y="214"/>
                    </a:cubicBezTo>
                    <a:cubicBezTo>
                      <a:pt x="11" y="214"/>
                      <a:pt x="11" y="214"/>
                      <a:pt x="11" y="214"/>
                    </a:cubicBezTo>
                    <a:cubicBezTo>
                      <a:pt x="11" y="136"/>
                      <a:pt x="40" y="65"/>
                      <a:pt x="87" y="10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rgbClr val="0070C0"/>
                  </a:gs>
                  <a:gs pos="28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6" name="Freeform 15"/>
              <p:cNvSpPr>
                <a:spLocks/>
              </p:cNvSpPr>
              <p:nvPr/>
            </p:nvSpPr>
            <p:spPr bwMode="auto">
              <a:xfrm rot="5400000">
                <a:off x="1381780" y="2647319"/>
                <a:ext cx="1365208" cy="1412468"/>
              </a:xfrm>
              <a:custGeom>
                <a:avLst/>
                <a:gdLst/>
                <a:ahLst/>
                <a:cxnLst>
                  <a:cxn ang="0">
                    <a:pos x="537" y="0"/>
                  </a:cxn>
                  <a:cxn ang="0">
                    <a:pos x="0" y="221"/>
                  </a:cxn>
                  <a:cxn ang="0">
                    <a:pos x="332" y="555"/>
                  </a:cxn>
                  <a:cxn ang="0">
                    <a:pos x="537" y="464"/>
                  </a:cxn>
                  <a:cxn ang="0">
                    <a:pos x="537" y="0"/>
                  </a:cxn>
                </a:cxnLst>
                <a:rect l="0" t="0" r="r" b="b"/>
                <a:pathLst>
                  <a:path w="537" h="555">
                    <a:moveTo>
                      <a:pt x="537" y="0"/>
                    </a:moveTo>
                    <a:cubicBezTo>
                      <a:pt x="343" y="3"/>
                      <a:pt x="150" y="77"/>
                      <a:pt x="0" y="221"/>
                    </a:cubicBezTo>
                    <a:cubicBezTo>
                      <a:pt x="332" y="555"/>
                      <a:pt x="332" y="555"/>
                      <a:pt x="332" y="555"/>
                    </a:cubicBezTo>
                    <a:cubicBezTo>
                      <a:pt x="387" y="500"/>
                      <a:pt x="465" y="470"/>
                      <a:pt x="537" y="464"/>
                    </a:cubicBezTo>
                    <a:lnTo>
                      <a:pt x="537" y="0"/>
                    </a:lnTo>
                    <a:close/>
                  </a:path>
                </a:pathLst>
              </a:custGeom>
              <a:gradFill>
                <a:gsLst>
                  <a:gs pos="71000">
                    <a:srgbClr val="0282A0"/>
                  </a:gs>
                  <a:gs pos="28000">
                    <a:srgbClr val="00C1EE"/>
                  </a:gs>
                </a:gsLst>
                <a:lin ang="6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7" name="Freeform 16"/>
              <p:cNvSpPr>
                <a:spLocks/>
              </p:cNvSpPr>
              <p:nvPr/>
            </p:nvSpPr>
            <p:spPr bwMode="auto">
              <a:xfrm rot="5400000">
                <a:off x="1219588" y="3633361"/>
                <a:ext cx="541357" cy="264234"/>
              </a:xfrm>
              <a:custGeom>
                <a:avLst/>
                <a:gdLst/>
                <a:ahLst/>
                <a:cxnLst>
                  <a:cxn ang="0">
                    <a:pos x="213" y="13"/>
                  </a:cxn>
                  <a:cxn ang="0">
                    <a:pos x="213" y="0"/>
                  </a:cxn>
                  <a:cxn ang="0">
                    <a:pos x="0" y="96"/>
                  </a:cxn>
                  <a:cxn ang="0">
                    <a:pos x="8" y="104"/>
                  </a:cxn>
                  <a:cxn ang="0">
                    <a:pos x="213" y="13"/>
                  </a:cxn>
                </a:cxnLst>
                <a:rect l="0" t="0" r="r" b="b"/>
                <a:pathLst>
                  <a:path w="213" h="104">
                    <a:moveTo>
                      <a:pt x="213" y="13"/>
                    </a:moveTo>
                    <a:cubicBezTo>
                      <a:pt x="213" y="0"/>
                      <a:pt x="213" y="0"/>
                      <a:pt x="213" y="0"/>
                    </a:cubicBezTo>
                    <a:cubicBezTo>
                      <a:pt x="137" y="8"/>
                      <a:pt x="60" y="39"/>
                      <a:pt x="0" y="96"/>
                    </a:cubicBezTo>
                    <a:cubicBezTo>
                      <a:pt x="8" y="104"/>
                      <a:pt x="8" y="104"/>
                      <a:pt x="8" y="104"/>
                    </a:cubicBezTo>
                    <a:cubicBezTo>
                      <a:pt x="63" y="49"/>
                      <a:pt x="141" y="19"/>
                      <a:pt x="213" y="13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rgbClr val="0282A0"/>
                  </a:gs>
                  <a:gs pos="28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8" name="Freeform 19"/>
              <p:cNvSpPr>
                <a:spLocks/>
              </p:cNvSpPr>
              <p:nvPr/>
            </p:nvSpPr>
            <p:spPr bwMode="auto">
              <a:xfrm rot="5400000">
                <a:off x="1425282" y="2692968"/>
                <a:ext cx="1288945" cy="1341577"/>
              </a:xfrm>
              <a:custGeom>
                <a:avLst/>
                <a:gdLst/>
                <a:ahLst/>
                <a:cxnLst>
                  <a:cxn ang="0">
                    <a:pos x="507" y="0"/>
                  </a:cxn>
                  <a:cxn ang="0">
                    <a:pos x="0" y="207"/>
                  </a:cxn>
                  <a:cxn ang="0">
                    <a:pos x="320" y="527"/>
                  </a:cxn>
                  <a:cxn ang="0">
                    <a:pos x="507" y="440"/>
                  </a:cxn>
                  <a:cxn ang="0">
                    <a:pos x="507" y="0"/>
                  </a:cxn>
                </a:cxnLst>
                <a:rect l="0" t="0" r="r" b="b"/>
                <a:pathLst>
                  <a:path w="507" h="527">
                    <a:moveTo>
                      <a:pt x="507" y="0"/>
                    </a:moveTo>
                    <a:cubicBezTo>
                      <a:pt x="327" y="3"/>
                      <a:pt x="139" y="73"/>
                      <a:pt x="0" y="207"/>
                    </a:cubicBezTo>
                    <a:cubicBezTo>
                      <a:pt x="320" y="527"/>
                      <a:pt x="320" y="527"/>
                      <a:pt x="320" y="527"/>
                    </a:cubicBezTo>
                    <a:cubicBezTo>
                      <a:pt x="371" y="476"/>
                      <a:pt x="440" y="445"/>
                      <a:pt x="507" y="440"/>
                    </a:cubicBezTo>
                    <a:lnTo>
                      <a:pt x="507" y="0"/>
                    </a:lnTo>
                    <a:close/>
                  </a:path>
                </a:pathLst>
              </a:custGeom>
              <a:gradFill>
                <a:gsLst>
                  <a:gs pos="56000">
                    <a:sysClr val="window" lastClr="FFFFFF">
                      <a:alpha val="0"/>
                    </a:sysClr>
                  </a:gs>
                  <a:gs pos="20000">
                    <a:sysClr val="window" lastClr="FFFFFF">
                      <a:alpha val="82000"/>
                    </a:sys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9" name="Freeform 20"/>
              <p:cNvSpPr>
                <a:spLocks/>
              </p:cNvSpPr>
              <p:nvPr/>
            </p:nvSpPr>
            <p:spPr bwMode="auto">
              <a:xfrm rot="5400000">
                <a:off x="1382854" y="4082344"/>
                <a:ext cx="1372727" cy="1402801"/>
              </a:xfrm>
              <a:custGeom>
                <a:avLst/>
                <a:gdLst/>
                <a:ahLst/>
                <a:cxnLst>
                  <a:cxn ang="0">
                    <a:pos x="540" y="220"/>
                  </a:cxn>
                  <a:cxn ang="0">
                    <a:pos x="0" y="0"/>
                  </a:cxn>
                  <a:cxn ang="0">
                    <a:pos x="0" y="464"/>
                  </a:cxn>
                  <a:cxn ang="0">
                    <a:pos x="209" y="551"/>
                  </a:cxn>
                  <a:cxn ang="0">
                    <a:pos x="540" y="220"/>
                  </a:cxn>
                </a:cxnLst>
                <a:rect l="0" t="0" r="r" b="b"/>
                <a:pathLst>
                  <a:path w="540" h="551">
                    <a:moveTo>
                      <a:pt x="540" y="220"/>
                    </a:moveTo>
                    <a:cubicBezTo>
                      <a:pt x="401" y="85"/>
                      <a:pt x="209" y="4"/>
                      <a:pt x="0" y="0"/>
                    </a:cubicBezTo>
                    <a:cubicBezTo>
                      <a:pt x="0" y="464"/>
                      <a:pt x="0" y="464"/>
                      <a:pt x="0" y="464"/>
                    </a:cubicBezTo>
                    <a:cubicBezTo>
                      <a:pt x="78" y="464"/>
                      <a:pt x="154" y="504"/>
                      <a:pt x="209" y="551"/>
                    </a:cubicBezTo>
                    <a:lnTo>
                      <a:pt x="540" y="220"/>
                    </a:lnTo>
                    <a:close/>
                  </a:path>
                </a:pathLst>
              </a:custGeom>
              <a:gradFill>
                <a:gsLst>
                  <a:gs pos="71000">
                    <a:srgbClr val="719E00"/>
                  </a:gs>
                  <a:gs pos="28000">
                    <a:srgbClr val="96D200"/>
                  </a:gs>
                </a:gsLst>
                <a:lin ang="6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0" name="Freeform 21"/>
              <p:cNvSpPr>
                <a:spLocks/>
              </p:cNvSpPr>
              <p:nvPr/>
            </p:nvSpPr>
            <p:spPr bwMode="auto">
              <a:xfrm rot="5400000">
                <a:off x="1215829" y="4249369"/>
                <a:ext cx="554246" cy="250270"/>
              </a:xfrm>
              <a:custGeom>
                <a:avLst/>
                <a:gdLst/>
                <a:ahLst/>
                <a:cxnLst>
                  <a:cxn ang="0">
                    <a:pos x="209" y="98"/>
                  </a:cxn>
                  <a:cxn ang="0">
                    <a:pos x="218" y="89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209" y="98"/>
                  </a:cxn>
                </a:cxnLst>
                <a:rect l="0" t="0" r="r" b="b"/>
                <a:pathLst>
                  <a:path w="218" h="98">
                    <a:moveTo>
                      <a:pt x="209" y="98"/>
                    </a:moveTo>
                    <a:cubicBezTo>
                      <a:pt x="218" y="89"/>
                      <a:pt x="218" y="89"/>
                      <a:pt x="218" y="89"/>
                    </a:cubicBezTo>
                    <a:cubicBezTo>
                      <a:pt x="159" y="40"/>
                      <a:pt x="83" y="2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78" y="11"/>
                      <a:pt x="154" y="51"/>
                      <a:pt x="209" y="98"/>
                    </a:cubicBezTo>
                    <a:close/>
                  </a:path>
                </a:pathLst>
              </a:custGeom>
              <a:gradFill flip="none" rotWithShape="1">
                <a:gsLst>
                  <a:gs pos="71000">
                    <a:srgbClr val="719E00"/>
                  </a:gs>
                  <a:gs pos="28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1" name="Freeform 24"/>
              <p:cNvSpPr>
                <a:spLocks/>
              </p:cNvSpPr>
              <p:nvPr/>
            </p:nvSpPr>
            <p:spPr bwMode="auto">
              <a:xfrm rot="5400000">
                <a:off x="1430116" y="4118864"/>
                <a:ext cx="1291093" cy="1329761"/>
              </a:xfrm>
              <a:custGeom>
                <a:avLst/>
                <a:gdLst/>
                <a:ahLst/>
                <a:cxnLst>
                  <a:cxn ang="0">
                    <a:pos x="508" y="208"/>
                  </a:cxn>
                  <a:cxn ang="0">
                    <a:pos x="0" y="0"/>
                  </a:cxn>
                  <a:cxn ang="0">
                    <a:pos x="1" y="446"/>
                  </a:cxn>
                  <a:cxn ang="0">
                    <a:pos x="194" y="522"/>
                  </a:cxn>
                  <a:cxn ang="0">
                    <a:pos x="508" y="208"/>
                  </a:cxn>
                </a:cxnLst>
                <a:rect l="0" t="0" r="r" b="b"/>
                <a:pathLst>
                  <a:path w="508" h="522">
                    <a:moveTo>
                      <a:pt x="508" y="208"/>
                    </a:moveTo>
                    <a:cubicBezTo>
                      <a:pt x="379" y="83"/>
                      <a:pt x="193" y="4"/>
                      <a:pt x="0" y="0"/>
                    </a:cubicBezTo>
                    <a:cubicBezTo>
                      <a:pt x="1" y="446"/>
                      <a:pt x="1" y="446"/>
                      <a:pt x="1" y="446"/>
                    </a:cubicBezTo>
                    <a:cubicBezTo>
                      <a:pt x="73" y="446"/>
                      <a:pt x="143" y="479"/>
                      <a:pt x="194" y="522"/>
                    </a:cubicBezTo>
                    <a:lnTo>
                      <a:pt x="508" y="208"/>
                    </a:lnTo>
                    <a:close/>
                  </a:path>
                </a:pathLst>
              </a:custGeom>
              <a:gradFill>
                <a:gsLst>
                  <a:gs pos="56000">
                    <a:sysClr val="window" lastClr="FFFFFF">
                      <a:alpha val="0"/>
                    </a:sysClr>
                  </a:gs>
                  <a:gs pos="20000">
                    <a:sysClr val="window" lastClr="FFFFFF">
                      <a:alpha val="82000"/>
                    </a:sysClr>
                  </a:gs>
                </a:gsLst>
                <a:lin ang="6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2" name="Freeform 25"/>
              <p:cNvSpPr>
                <a:spLocks/>
              </p:cNvSpPr>
              <p:nvPr/>
            </p:nvSpPr>
            <p:spPr bwMode="auto">
              <a:xfrm rot="5400000">
                <a:off x="769531" y="4694593"/>
                <a:ext cx="1421062" cy="1375948"/>
              </a:xfrm>
              <a:custGeom>
                <a:avLst/>
                <a:gdLst/>
                <a:ahLst/>
                <a:cxnLst>
                  <a:cxn ang="0">
                    <a:pos x="559" y="540"/>
                  </a:cxn>
                  <a:cxn ang="0">
                    <a:pos x="331" y="0"/>
                  </a:cxn>
                  <a:cxn ang="0">
                    <a:pos x="0" y="332"/>
                  </a:cxn>
                  <a:cxn ang="0">
                    <a:pos x="79" y="540"/>
                  </a:cxn>
                  <a:cxn ang="0">
                    <a:pos x="559" y="540"/>
                  </a:cxn>
                </a:cxnLst>
                <a:rect l="0" t="0" r="r" b="b"/>
                <a:pathLst>
                  <a:path w="559" h="540">
                    <a:moveTo>
                      <a:pt x="559" y="540"/>
                    </a:moveTo>
                    <a:cubicBezTo>
                      <a:pt x="556" y="346"/>
                      <a:pt x="476" y="150"/>
                      <a:pt x="331" y="0"/>
                    </a:cubicBezTo>
                    <a:cubicBezTo>
                      <a:pt x="0" y="332"/>
                      <a:pt x="0" y="332"/>
                      <a:pt x="0" y="332"/>
                    </a:cubicBezTo>
                    <a:cubicBezTo>
                      <a:pt x="55" y="387"/>
                      <a:pt x="74" y="468"/>
                      <a:pt x="79" y="540"/>
                    </a:cubicBezTo>
                    <a:lnTo>
                      <a:pt x="559" y="540"/>
                    </a:lnTo>
                    <a:close/>
                  </a:path>
                </a:pathLst>
              </a:custGeom>
              <a:gradFill>
                <a:gsLst>
                  <a:gs pos="71000">
                    <a:srgbClr val="FFBC00"/>
                  </a:gs>
                  <a:gs pos="28000">
                    <a:srgbClr val="FFE029"/>
                  </a:gs>
                </a:gsLst>
                <a:lin ang="6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3" name="Freeform 26"/>
              <p:cNvSpPr>
                <a:spLocks/>
              </p:cNvSpPr>
              <p:nvPr/>
            </p:nvSpPr>
            <p:spPr bwMode="auto">
              <a:xfrm rot="5400000">
                <a:off x="950521" y="4513604"/>
                <a:ext cx="236307" cy="553172"/>
              </a:xfrm>
              <a:custGeom>
                <a:avLst/>
                <a:gdLst/>
                <a:ahLst/>
                <a:cxnLst>
                  <a:cxn ang="0">
                    <a:pos x="79" y="217"/>
                  </a:cxn>
                  <a:cxn ang="0">
                    <a:pos x="93" y="217"/>
                  </a:cxn>
                  <a:cxn ang="0">
                    <a:pos x="8" y="0"/>
                  </a:cxn>
                  <a:cxn ang="0">
                    <a:pos x="0" y="9"/>
                  </a:cxn>
                  <a:cxn ang="0">
                    <a:pos x="79" y="217"/>
                  </a:cxn>
                </a:cxnLst>
                <a:rect l="0" t="0" r="r" b="b"/>
                <a:pathLst>
                  <a:path w="93" h="217">
                    <a:moveTo>
                      <a:pt x="79" y="217"/>
                    </a:moveTo>
                    <a:cubicBezTo>
                      <a:pt x="93" y="217"/>
                      <a:pt x="93" y="217"/>
                      <a:pt x="93" y="217"/>
                    </a:cubicBezTo>
                    <a:cubicBezTo>
                      <a:pt x="85" y="140"/>
                      <a:pt x="64" y="60"/>
                      <a:pt x="8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55" y="64"/>
                      <a:pt x="74" y="145"/>
                      <a:pt x="79" y="217"/>
                    </a:cubicBezTo>
                    <a:close/>
                  </a:path>
                </a:pathLst>
              </a:custGeom>
              <a:gradFill flip="none" rotWithShape="1">
                <a:gsLst>
                  <a:gs pos="96000">
                    <a:srgbClr val="FFBC00"/>
                  </a:gs>
                  <a:gs pos="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4" name="Freeform 29"/>
              <p:cNvSpPr>
                <a:spLocks/>
              </p:cNvSpPr>
              <p:nvPr/>
            </p:nvSpPr>
            <p:spPr bwMode="auto">
              <a:xfrm rot="5400000">
                <a:off x="795310" y="4738632"/>
                <a:ext cx="1350170" cy="1298612"/>
              </a:xfrm>
              <a:custGeom>
                <a:avLst/>
                <a:gdLst/>
                <a:ahLst/>
                <a:cxnLst>
                  <a:cxn ang="0">
                    <a:pos x="531" y="510"/>
                  </a:cxn>
                  <a:cxn ang="0">
                    <a:pos x="318" y="0"/>
                  </a:cxn>
                  <a:cxn ang="0">
                    <a:pos x="0" y="320"/>
                  </a:cxn>
                  <a:cxn ang="0">
                    <a:pos x="76" y="510"/>
                  </a:cxn>
                  <a:cxn ang="0">
                    <a:pos x="531" y="510"/>
                  </a:cxn>
                </a:cxnLst>
                <a:rect l="0" t="0" r="r" b="b"/>
                <a:pathLst>
                  <a:path w="531" h="510">
                    <a:moveTo>
                      <a:pt x="531" y="510"/>
                    </a:moveTo>
                    <a:cubicBezTo>
                      <a:pt x="529" y="330"/>
                      <a:pt x="451" y="139"/>
                      <a:pt x="318" y="0"/>
                    </a:cubicBezTo>
                    <a:cubicBezTo>
                      <a:pt x="0" y="320"/>
                      <a:pt x="0" y="320"/>
                      <a:pt x="0" y="320"/>
                    </a:cubicBezTo>
                    <a:cubicBezTo>
                      <a:pt x="51" y="371"/>
                      <a:pt x="71" y="443"/>
                      <a:pt x="76" y="510"/>
                    </a:cubicBezTo>
                    <a:lnTo>
                      <a:pt x="531" y="510"/>
                    </a:lnTo>
                    <a:close/>
                  </a:path>
                </a:pathLst>
              </a:custGeom>
              <a:gradFill>
                <a:gsLst>
                  <a:gs pos="56000">
                    <a:sysClr val="window" lastClr="FFFFFF">
                      <a:alpha val="0"/>
                    </a:sysClr>
                  </a:gs>
                  <a:gs pos="20000">
                    <a:sysClr val="window" lastClr="FFFFFF">
                      <a:alpha val="82000"/>
                    </a:sysClr>
                  </a:gs>
                </a:gsLst>
                <a:lin ang="9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 rot="1362222">
                <a:off x="325379" y="2720793"/>
                <a:ext cx="1584176" cy="1112959"/>
              </a:xfrm>
              <a:prstGeom prst="rect">
                <a:avLst/>
              </a:prstGeom>
              <a:noFill/>
              <a:effectLst>
                <a:outerShdw blurRad="50800" dist="50800" dir="5400000" sx="84000" sy="84000" algn="ctr" rotWithShape="0">
                  <a:sysClr val="windowText" lastClr="000000"/>
                </a:outerShdw>
              </a:effectLst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500" b="1" kern="0" dirty="0" smtClean="0">
                    <a:latin typeface="+mn-ea"/>
                    <a:cs typeface="Arial" pitchFamily="34" charset="0"/>
                  </a:rPr>
                  <a:t>System</a:t>
                </a:r>
                <a:endParaRPr kumimoji="0" lang="ko-KR" altLang="en-US" sz="15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 rot="3840750">
                <a:off x="836220" y="3218961"/>
                <a:ext cx="1584176" cy="111295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5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n-ea"/>
                  </a:rPr>
                  <a:t>Network</a:t>
                </a:r>
                <a:endPara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77" name="TextBox 42"/>
              <p:cNvSpPr txBox="1"/>
              <p:nvPr/>
            </p:nvSpPr>
            <p:spPr>
              <a:xfrm rot="6819910">
                <a:off x="802531" y="3845693"/>
                <a:ext cx="1584176" cy="111295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500" b="1" kern="0" dirty="0" smtClean="0">
                    <a:latin typeface="+mn-ea"/>
                    <a:cs typeface="Arial" pitchFamily="34" charset="0"/>
                  </a:rPr>
                  <a:t>Solution</a:t>
                </a:r>
                <a:endParaRPr kumimoji="0" lang="en-US" altLang="ko-KR" sz="15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 rot="9324096">
                <a:off x="310445" y="4390410"/>
                <a:ext cx="1584176" cy="1112959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/>
                </a:prstTxWarp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500" b="1" kern="0" dirty="0" smtClean="0">
                    <a:latin typeface="+mn-ea"/>
                    <a:cs typeface="Arial" pitchFamily="34" charset="0"/>
                  </a:rPr>
                  <a:t>IT Service</a:t>
                </a:r>
              </a:p>
            </p:txBody>
          </p:sp>
          <p:sp>
            <p:nvSpPr>
              <p:cNvPr id="179" name="Freeform 33"/>
              <p:cNvSpPr>
                <a:spLocks/>
              </p:cNvSpPr>
              <p:nvPr/>
            </p:nvSpPr>
            <p:spPr bwMode="auto">
              <a:xfrm>
                <a:off x="816327" y="2098957"/>
                <a:ext cx="1267649" cy="55484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547" y="238"/>
                  </a:cxn>
                  <a:cxn ang="0">
                    <a:pos x="0" y="20"/>
                  </a:cxn>
                </a:cxnLst>
                <a:rect l="0" t="0" r="r" b="b"/>
                <a:pathLst>
                  <a:path w="547" h="238">
                    <a:moveTo>
                      <a:pt x="0" y="20"/>
                    </a:moveTo>
                    <a:cubicBezTo>
                      <a:pt x="0" y="20"/>
                      <a:pt x="213" y="8"/>
                      <a:pt x="547" y="238"/>
                    </a:cubicBezTo>
                    <a:cubicBezTo>
                      <a:pt x="547" y="238"/>
                      <a:pt x="332" y="0"/>
                      <a:pt x="0" y="2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0" name="Freeform 33"/>
              <p:cNvSpPr>
                <a:spLocks/>
              </p:cNvSpPr>
              <p:nvPr/>
            </p:nvSpPr>
            <p:spPr bwMode="auto">
              <a:xfrm rot="2656509">
                <a:off x="1824254" y="3075185"/>
                <a:ext cx="1267649" cy="55484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547" y="238"/>
                  </a:cxn>
                  <a:cxn ang="0">
                    <a:pos x="0" y="20"/>
                  </a:cxn>
                </a:cxnLst>
                <a:rect l="0" t="0" r="r" b="b"/>
                <a:pathLst>
                  <a:path w="547" h="238">
                    <a:moveTo>
                      <a:pt x="0" y="20"/>
                    </a:moveTo>
                    <a:cubicBezTo>
                      <a:pt x="0" y="20"/>
                      <a:pt x="213" y="8"/>
                      <a:pt x="547" y="238"/>
                    </a:cubicBezTo>
                    <a:cubicBezTo>
                      <a:pt x="547" y="238"/>
                      <a:pt x="332" y="0"/>
                      <a:pt x="0" y="2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1" name="Freeform 33"/>
              <p:cNvSpPr>
                <a:spLocks/>
              </p:cNvSpPr>
              <p:nvPr/>
            </p:nvSpPr>
            <p:spPr bwMode="auto">
              <a:xfrm rot="5400000">
                <a:off x="1842486" y="4484737"/>
                <a:ext cx="1267649" cy="55484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547" y="238"/>
                  </a:cxn>
                  <a:cxn ang="0">
                    <a:pos x="0" y="20"/>
                  </a:cxn>
                </a:cxnLst>
                <a:rect l="0" t="0" r="r" b="b"/>
                <a:pathLst>
                  <a:path w="547" h="238">
                    <a:moveTo>
                      <a:pt x="0" y="20"/>
                    </a:moveTo>
                    <a:cubicBezTo>
                      <a:pt x="0" y="20"/>
                      <a:pt x="213" y="8"/>
                      <a:pt x="547" y="238"/>
                    </a:cubicBezTo>
                    <a:cubicBezTo>
                      <a:pt x="547" y="238"/>
                      <a:pt x="332" y="0"/>
                      <a:pt x="0" y="2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82" name="Freeform 33"/>
              <p:cNvSpPr>
                <a:spLocks/>
              </p:cNvSpPr>
              <p:nvPr/>
            </p:nvSpPr>
            <p:spPr bwMode="auto">
              <a:xfrm rot="8034618">
                <a:off x="866490" y="5476663"/>
                <a:ext cx="1267649" cy="554841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547" y="238"/>
                  </a:cxn>
                  <a:cxn ang="0">
                    <a:pos x="0" y="20"/>
                  </a:cxn>
                </a:cxnLst>
                <a:rect l="0" t="0" r="r" b="b"/>
                <a:pathLst>
                  <a:path w="547" h="238">
                    <a:moveTo>
                      <a:pt x="0" y="20"/>
                    </a:moveTo>
                    <a:cubicBezTo>
                      <a:pt x="0" y="20"/>
                      <a:pt x="213" y="8"/>
                      <a:pt x="547" y="238"/>
                    </a:cubicBezTo>
                    <a:cubicBezTo>
                      <a:pt x="547" y="238"/>
                      <a:pt x="332" y="0"/>
                      <a:pt x="0" y="20"/>
                    </a:cubicBezTo>
                    <a:close/>
                  </a:path>
                </a:pathLst>
              </a:custGeom>
              <a:gradFill flip="none" rotWithShape="1">
                <a:gsLst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58" name="Group 4"/>
            <p:cNvGrpSpPr>
              <a:grpSpLocks noChangeAspect="1"/>
            </p:cNvGrpSpPr>
            <p:nvPr/>
          </p:nvGrpSpPr>
          <p:grpSpPr bwMode="auto">
            <a:xfrm rot="5400000">
              <a:off x="344342" y="2909423"/>
              <a:ext cx="4267992" cy="1753768"/>
              <a:chOff x="0" y="1003"/>
              <a:chExt cx="5758" cy="2312"/>
            </a:xfrm>
            <a:solidFill>
              <a:sysClr val="windowText" lastClr="000000">
                <a:lumMod val="50000"/>
                <a:lumOff val="50000"/>
              </a:sysClr>
            </a:solidFill>
          </p:grpSpPr>
          <p:sp>
            <p:nvSpPr>
              <p:cNvPr id="159" name="Freeform 5"/>
              <p:cNvSpPr>
                <a:spLocks/>
              </p:cNvSpPr>
              <p:nvPr/>
            </p:nvSpPr>
            <p:spPr bwMode="auto">
              <a:xfrm>
                <a:off x="55" y="1003"/>
                <a:ext cx="5650" cy="2194"/>
              </a:xfrm>
              <a:custGeom>
                <a:avLst/>
                <a:gdLst/>
                <a:ahLst/>
                <a:cxnLst>
                  <a:cxn ang="0">
                    <a:pos x="0" y="1143"/>
                  </a:cxn>
                  <a:cxn ang="0">
                    <a:pos x="1488" y="0"/>
                  </a:cxn>
                  <a:cxn ang="0">
                    <a:pos x="1488" y="0"/>
                  </a:cxn>
                  <a:cxn ang="0">
                    <a:pos x="2975" y="1140"/>
                  </a:cxn>
                  <a:cxn ang="0">
                    <a:pos x="2975" y="1140"/>
                  </a:cxn>
                  <a:cxn ang="0">
                    <a:pos x="2975" y="1140"/>
                  </a:cxn>
                  <a:cxn ang="0">
                    <a:pos x="2934" y="1151"/>
                  </a:cxn>
                  <a:cxn ang="0">
                    <a:pos x="1488" y="43"/>
                  </a:cxn>
                  <a:cxn ang="0">
                    <a:pos x="1488" y="43"/>
                  </a:cxn>
                  <a:cxn ang="0">
                    <a:pos x="41" y="1154"/>
                  </a:cxn>
                  <a:cxn ang="0">
                    <a:pos x="41" y="1154"/>
                  </a:cxn>
                  <a:cxn ang="0">
                    <a:pos x="0" y="1143"/>
                  </a:cxn>
                </a:cxnLst>
                <a:rect l="0" t="0" r="r" b="b"/>
                <a:pathLst>
                  <a:path w="2975" h="1154">
                    <a:moveTo>
                      <a:pt x="0" y="1143"/>
                    </a:moveTo>
                    <a:cubicBezTo>
                      <a:pt x="175" y="485"/>
                      <a:pt x="775" y="0"/>
                      <a:pt x="1488" y="0"/>
                    </a:cubicBezTo>
                    <a:cubicBezTo>
                      <a:pt x="1488" y="0"/>
                      <a:pt x="1488" y="0"/>
                      <a:pt x="1488" y="0"/>
                    </a:cubicBezTo>
                    <a:cubicBezTo>
                      <a:pt x="2200" y="0"/>
                      <a:pt x="2799" y="483"/>
                      <a:pt x="2975" y="1140"/>
                    </a:cubicBezTo>
                    <a:cubicBezTo>
                      <a:pt x="2975" y="1140"/>
                      <a:pt x="2975" y="1140"/>
                      <a:pt x="2975" y="1140"/>
                    </a:cubicBezTo>
                    <a:cubicBezTo>
                      <a:pt x="2975" y="1140"/>
                      <a:pt x="2975" y="1140"/>
                      <a:pt x="2975" y="1140"/>
                    </a:cubicBezTo>
                    <a:cubicBezTo>
                      <a:pt x="2934" y="1151"/>
                      <a:pt x="2934" y="1151"/>
                      <a:pt x="2934" y="1151"/>
                    </a:cubicBezTo>
                    <a:cubicBezTo>
                      <a:pt x="2763" y="513"/>
                      <a:pt x="2181" y="42"/>
                      <a:pt x="1488" y="43"/>
                    </a:cubicBezTo>
                    <a:cubicBezTo>
                      <a:pt x="1488" y="43"/>
                      <a:pt x="1488" y="43"/>
                      <a:pt x="1488" y="43"/>
                    </a:cubicBezTo>
                    <a:cubicBezTo>
                      <a:pt x="795" y="42"/>
                      <a:pt x="211" y="514"/>
                      <a:pt x="41" y="1154"/>
                    </a:cubicBezTo>
                    <a:cubicBezTo>
                      <a:pt x="41" y="1154"/>
                      <a:pt x="41" y="1154"/>
                      <a:pt x="41" y="1154"/>
                    </a:cubicBezTo>
                    <a:cubicBezTo>
                      <a:pt x="0" y="1143"/>
                      <a:pt x="0" y="1143"/>
                      <a:pt x="0" y="1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0" name="Freeform 6"/>
              <p:cNvSpPr>
                <a:spLocks/>
              </p:cNvSpPr>
              <p:nvPr/>
            </p:nvSpPr>
            <p:spPr bwMode="auto">
              <a:xfrm>
                <a:off x="5574" y="3150"/>
                <a:ext cx="184" cy="165"/>
              </a:xfrm>
              <a:custGeom>
                <a:avLst/>
                <a:gdLst/>
                <a:ahLst/>
                <a:cxnLst>
                  <a:cxn ang="0">
                    <a:pos x="184" y="0"/>
                  </a:cxn>
                  <a:cxn ang="0">
                    <a:pos x="137" y="165"/>
                  </a:cxn>
                  <a:cxn ang="0">
                    <a:pos x="0" y="47"/>
                  </a:cxn>
                  <a:cxn ang="0">
                    <a:pos x="184" y="0"/>
                  </a:cxn>
                </a:cxnLst>
                <a:rect l="0" t="0" r="r" b="b"/>
                <a:pathLst>
                  <a:path w="184" h="165">
                    <a:moveTo>
                      <a:pt x="184" y="0"/>
                    </a:moveTo>
                    <a:lnTo>
                      <a:pt x="137" y="165"/>
                    </a:lnTo>
                    <a:lnTo>
                      <a:pt x="0" y="47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61" name="Freeform 7"/>
              <p:cNvSpPr>
                <a:spLocks/>
              </p:cNvSpPr>
              <p:nvPr/>
            </p:nvSpPr>
            <p:spPr bwMode="auto">
              <a:xfrm>
                <a:off x="0" y="3150"/>
                <a:ext cx="184" cy="1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7" y="165"/>
                  </a:cxn>
                  <a:cxn ang="0">
                    <a:pos x="184" y="47"/>
                  </a:cxn>
                  <a:cxn ang="0">
                    <a:pos x="0" y="0"/>
                  </a:cxn>
                </a:cxnLst>
                <a:rect l="0" t="0" r="r" b="b"/>
                <a:pathLst>
                  <a:path w="184" h="165">
                    <a:moveTo>
                      <a:pt x="0" y="0"/>
                    </a:moveTo>
                    <a:lnTo>
                      <a:pt x="47" y="165"/>
                    </a:lnTo>
                    <a:lnTo>
                      <a:pt x="184" y="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+mn-ea"/>
                </a:endParaRPr>
              </a:p>
            </p:txBody>
          </p:sp>
        </p:grpSp>
      </p:grpSp>
      <p:sp>
        <p:nvSpPr>
          <p:cNvPr id="183" name="Freeform 4"/>
          <p:cNvSpPr>
            <a:spLocks/>
          </p:cNvSpPr>
          <p:nvPr/>
        </p:nvSpPr>
        <p:spPr bwMode="auto">
          <a:xfrm>
            <a:off x="2941153" y="2853004"/>
            <a:ext cx="273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6" y="487"/>
              </a:cxn>
              <a:cxn ang="0">
                <a:pos x="738" y="480"/>
              </a:cxn>
            </a:cxnLst>
            <a:rect l="0" t="0" r="r" b="b"/>
            <a:pathLst>
              <a:path w="738" h="487">
                <a:moveTo>
                  <a:pt x="0" y="0"/>
                </a:moveTo>
                <a:lnTo>
                  <a:pt x="336" y="487"/>
                </a:lnTo>
                <a:lnTo>
                  <a:pt x="738" y="480"/>
                </a:lnTo>
              </a:path>
            </a:pathLst>
          </a:custGeom>
          <a:noFill/>
          <a:ln w="19050" cap="flat" cmpd="sng">
            <a:solidFill>
              <a:srgbClr val="0957C9"/>
            </a:solidFill>
            <a:prstDash val="sysDot"/>
            <a:round/>
            <a:headEnd type="none" w="med" len="med"/>
            <a:tailEnd type="stealth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84" name="Freeform 4"/>
          <p:cNvSpPr>
            <a:spLocks/>
          </p:cNvSpPr>
          <p:nvPr/>
        </p:nvSpPr>
        <p:spPr bwMode="auto">
          <a:xfrm>
            <a:off x="1903776" y="1645623"/>
            <a:ext cx="741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6" y="487"/>
              </a:cxn>
              <a:cxn ang="0">
                <a:pos x="738" y="480"/>
              </a:cxn>
            </a:cxnLst>
            <a:rect l="0" t="0" r="r" b="b"/>
            <a:pathLst>
              <a:path w="738" h="487">
                <a:moveTo>
                  <a:pt x="0" y="0"/>
                </a:moveTo>
                <a:lnTo>
                  <a:pt x="336" y="487"/>
                </a:lnTo>
                <a:lnTo>
                  <a:pt x="738" y="480"/>
                </a:lnTo>
              </a:path>
            </a:pathLst>
          </a:custGeom>
          <a:noFill/>
          <a:ln w="19050" cap="flat" cmpd="sng">
            <a:solidFill>
              <a:srgbClr val="0957C9"/>
            </a:solidFill>
            <a:prstDash val="sysDot"/>
            <a:round/>
            <a:headEnd type="none" w="med" len="med"/>
            <a:tailEnd type="stealth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sp>
        <p:nvSpPr>
          <p:cNvPr id="185" name="Freeform 4"/>
          <p:cNvSpPr>
            <a:spLocks/>
          </p:cNvSpPr>
          <p:nvPr/>
        </p:nvSpPr>
        <p:spPr bwMode="auto">
          <a:xfrm>
            <a:off x="2200036" y="5380100"/>
            <a:ext cx="1209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6" y="487"/>
              </a:cxn>
              <a:cxn ang="0">
                <a:pos x="738" y="480"/>
              </a:cxn>
            </a:cxnLst>
            <a:rect l="0" t="0" r="r" b="b"/>
            <a:pathLst>
              <a:path w="738" h="487">
                <a:moveTo>
                  <a:pt x="0" y="0"/>
                </a:moveTo>
                <a:lnTo>
                  <a:pt x="336" y="487"/>
                </a:lnTo>
                <a:lnTo>
                  <a:pt x="738" y="480"/>
                </a:lnTo>
              </a:path>
            </a:pathLst>
          </a:custGeom>
          <a:noFill/>
          <a:ln w="19050" cap="flat" cmpd="sng">
            <a:solidFill>
              <a:srgbClr val="0957C9"/>
            </a:solidFill>
            <a:prstDash val="sysDot"/>
            <a:round/>
            <a:headEnd type="none" w="med" len="med"/>
            <a:tailEnd type="stealth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grpSp>
        <p:nvGrpSpPr>
          <p:cNvPr id="186" name="그룹 185"/>
          <p:cNvGrpSpPr/>
          <p:nvPr/>
        </p:nvGrpSpPr>
        <p:grpSpPr>
          <a:xfrm>
            <a:off x="3331489" y="2689982"/>
            <a:ext cx="5705007" cy="775780"/>
            <a:chOff x="3374602" y="2620768"/>
            <a:chExt cx="5697898" cy="775780"/>
          </a:xfrm>
        </p:grpSpPr>
        <p:sp>
          <p:nvSpPr>
            <p:cNvPr id="187" name="TextBox 186"/>
            <p:cNvSpPr txBox="1"/>
            <p:nvPr/>
          </p:nvSpPr>
          <p:spPr>
            <a:xfrm>
              <a:off x="3537691" y="2620768"/>
              <a:ext cx="228857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noProof="0" dirty="0" smtClean="0">
                  <a:solidFill>
                    <a:srgbClr val="903000"/>
                  </a:solidFill>
                  <a:latin typeface="+mn-ea"/>
                  <a:cs typeface="Arial" pitchFamily="34" charset="0"/>
                </a:rPr>
                <a:t>네트워크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03000"/>
                </a:solidFill>
                <a:effectLst/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3393536" y="2934883"/>
              <a:ext cx="56789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네트워크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</a:t>
              </a:r>
              <a:r>
                <a:rPr lang="ko-KR" altLang="en-US" sz="1000" kern="0" dirty="0" err="1" smtClean="0">
                  <a:latin typeface="+mn-ea"/>
                  <a:cs typeface="Arial" pitchFamily="34" charset="0"/>
                </a:rPr>
                <a:t>다산네트웍스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, Alcatel, Aruba, </a:t>
              </a:r>
              <a:r>
                <a:rPr lang="en-US" altLang="ko-KR" sz="1000" kern="0" dirty="0">
                  <a:latin typeface="+mn-ea"/>
                  <a:cs typeface="Arial" pitchFamily="34" charset="0"/>
                </a:rPr>
                <a:t>Cisco,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3Com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채널 </a:t>
              </a:r>
              <a:r>
                <a:rPr lang="ko-KR" altLang="en-US" sz="1000" kern="0" dirty="0" err="1" smtClean="0">
                  <a:latin typeface="+mn-ea"/>
                  <a:cs typeface="Arial" pitchFamily="34" charset="0"/>
                </a:rPr>
                <a:t>협력사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/>
              </a:r>
              <a:br>
                <a:rPr lang="en-US" altLang="ko-KR" sz="1000" kern="0" dirty="0" smtClean="0">
                  <a:latin typeface="+mn-ea"/>
                  <a:cs typeface="Arial" pitchFamily="34" charset="0"/>
                </a:rPr>
              </a:b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               (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네트워크 </a:t>
              </a:r>
              <a:r>
                <a:rPr lang="ko-KR" altLang="en-US" sz="1000" kern="0" dirty="0">
                  <a:latin typeface="+mn-ea"/>
                  <a:cs typeface="Arial" pitchFamily="34" charset="0"/>
                </a:rPr>
                <a:t>장비</a:t>
              </a:r>
              <a:r>
                <a:rPr lang="en-US" altLang="ko-KR" sz="1000" kern="0" dirty="0">
                  <a:latin typeface="+mn-ea"/>
                  <a:cs typeface="Arial" pitchFamily="34" charset="0"/>
                </a:rPr>
                <a:t>,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무선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LAN)</a:t>
              </a:r>
              <a:endParaRPr lang="ko-KR" altLang="en-US" sz="1000" kern="0" dirty="0">
                <a:latin typeface="+mn-ea"/>
                <a:cs typeface="Arial" pitchFamily="34" charset="0"/>
              </a:endParaRPr>
            </a:p>
          </p:txBody>
        </p:sp>
        <p:grpSp>
          <p:nvGrpSpPr>
            <p:cNvPr id="189" name="그룹 211"/>
            <p:cNvGrpSpPr/>
            <p:nvPr/>
          </p:nvGrpSpPr>
          <p:grpSpPr>
            <a:xfrm>
              <a:off x="3374602" y="2676161"/>
              <a:ext cx="189286" cy="198802"/>
              <a:chOff x="1651422" y="3657600"/>
              <a:chExt cx="256282" cy="275456"/>
            </a:xfrm>
          </p:grpSpPr>
          <p:sp>
            <p:nvSpPr>
              <p:cNvPr id="190" name="직사각형 189"/>
              <p:cNvSpPr/>
              <p:nvPr/>
            </p:nvSpPr>
            <p:spPr>
              <a:xfrm>
                <a:off x="1691680" y="3717032"/>
                <a:ext cx="216024" cy="216024"/>
              </a:xfrm>
              <a:prstGeom prst="rect">
                <a:avLst/>
              </a:prstGeom>
              <a:solidFill>
                <a:srgbClr val="00B0F0"/>
              </a:solidFill>
              <a:ln w="571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1651422" y="3657600"/>
                <a:ext cx="144016" cy="144016"/>
              </a:xfrm>
              <a:prstGeom prst="rect">
                <a:avLst/>
              </a:prstGeom>
              <a:solidFill>
                <a:srgbClr val="0070C0"/>
              </a:solidFill>
              <a:ln w="571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grpSp>
        <p:nvGrpSpPr>
          <p:cNvPr id="192" name="그룹 191"/>
          <p:cNvGrpSpPr/>
          <p:nvPr/>
        </p:nvGrpSpPr>
        <p:grpSpPr>
          <a:xfrm>
            <a:off x="3331162" y="3586126"/>
            <a:ext cx="5705334" cy="801667"/>
            <a:chOff x="3236165" y="2599534"/>
            <a:chExt cx="5266462" cy="801667"/>
          </a:xfrm>
        </p:grpSpPr>
        <p:sp>
          <p:nvSpPr>
            <p:cNvPr id="193" name="직사각형 192"/>
            <p:cNvSpPr/>
            <p:nvPr/>
          </p:nvSpPr>
          <p:spPr>
            <a:xfrm>
              <a:off x="3263172" y="2939536"/>
              <a:ext cx="52394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백업 솔루션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백업 </a:t>
              </a:r>
              <a:r>
                <a:rPr lang="ko-KR" altLang="en-US" sz="1000" kern="0" dirty="0">
                  <a:latin typeface="+mn-ea"/>
                  <a:cs typeface="Arial" pitchFamily="34" charset="0"/>
                </a:rPr>
                <a:t>컨설팅 및 솔루션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공급</a:t>
              </a:r>
              <a:endParaRPr lang="en-US" altLang="ko-KR" sz="1000" kern="0" dirty="0" smtClean="0">
                <a:latin typeface="+mn-ea"/>
                <a:cs typeface="Arial" pitchFamily="34" charset="0"/>
              </a:endParaRPr>
            </a:p>
            <a:p>
              <a:pPr marL="171450" lvl="0" indent="-171450" latinLnBrk="0">
                <a:lnSpc>
                  <a:spcPct val="120000"/>
                </a:lnSpc>
                <a:buFont typeface="Wingdings" pitchFamily="2" charset="2"/>
                <a:buChar char="§"/>
                <a:defRPr/>
              </a:pPr>
              <a:r>
                <a:rPr lang="ko-KR" altLang="en-US" sz="1000" b="1" kern="0" dirty="0" smtClean="0">
                  <a:latin typeface="+mn-ea"/>
                  <a:cs typeface="Arial" pitchFamily="34" charset="0"/>
                </a:rPr>
                <a:t>보안 솔루션 </a:t>
              </a:r>
              <a:r>
                <a:rPr lang="en-US" altLang="ko-KR" sz="1000" kern="0" dirty="0" smtClean="0">
                  <a:latin typeface="+mn-ea"/>
                  <a:cs typeface="Arial" pitchFamily="34" charset="0"/>
                </a:rPr>
                <a:t>: Server, Network, DB, </a:t>
              </a:r>
              <a:r>
                <a:rPr lang="ko-KR" altLang="en-US" sz="1000" kern="0" dirty="0" smtClean="0">
                  <a:latin typeface="+mn-ea"/>
                  <a:cs typeface="Arial" pitchFamily="34" charset="0"/>
                </a:rPr>
                <a:t>보안 솔루션 공급</a:t>
              </a:r>
              <a:endParaRPr lang="ko-KR" altLang="en-US" sz="1000" kern="0" dirty="0">
                <a:latin typeface="+mn-ea"/>
                <a:cs typeface="Arial" pitchFamily="34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419872" y="2599534"/>
              <a:ext cx="228857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noProof="0" dirty="0" smtClean="0">
                  <a:solidFill>
                    <a:srgbClr val="903000"/>
                  </a:solidFill>
                  <a:latin typeface="+mn-ea"/>
                  <a:cs typeface="Arial" pitchFamily="34" charset="0"/>
                </a:rPr>
                <a:t>솔루션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903000"/>
                </a:solidFill>
                <a:effectLst/>
                <a:uLnTx/>
                <a:uFillTx/>
                <a:latin typeface="+mn-ea"/>
                <a:cs typeface="Arial" pitchFamily="34" charset="0"/>
              </a:endParaRPr>
            </a:p>
          </p:txBody>
        </p:sp>
        <p:grpSp>
          <p:nvGrpSpPr>
            <p:cNvPr id="195" name="그룹 194"/>
            <p:cNvGrpSpPr/>
            <p:nvPr/>
          </p:nvGrpSpPr>
          <p:grpSpPr>
            <a:xfrm>
              <a:off x="3236165" y="2654133"/>
              <a:ext cx="189286" cy="198803"/>
              <a:chOff x="9088581" y="5911853"/>
              <a:chExt cx="189286" cy="198803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9118315" y="5954747"/>
                <a:ext cx="159552" cy="155909"/>
              </a:xfrm>
              <a:prstGeom prst="rect">
                <a:avLst/>
              </a:prstGeom>
              <a:solidFill>
                <a:srgbClr val="FF3300"/>
              </a:solidFill>
              <a:ln w="571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9088581" y="5911853"/>
                <a:ext cx="106368" cy="103939"/>
              </a:xfrm>
              <a:prstGeom prst="rect">
                <a:avLst/>
              </a:prstGeom>
              <a:solidFill>
                <a:srgbClr val="D80030"/>
              </a:solidFill>
              <a:ln w="571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</p:grpSp>
      <p:sp>
        <p:nvSpPr>
          <p:cNvPr id="198" name="Freeform 4"/>
          <p:cNvSpPr>
            <a:spLocks/>
          </p:cNvSpPr>
          <p:nvPr/>
        </p:nvSpPr>
        <p:spPr bwMode="auto">
          <a:xfrm>
            <a:off x="3019158" y="4077140"/>
            <a:ext cx="27300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6" y="487"/>
              </a:cxn>
              <a:cxn ang="0">
                <a:pos x="738" y="480"/>
              </a:cxn>
            </a:cxnLst>
            <a:rect l="0" t="0" r="r" b="b"/>
            <a:pathLst>
              <a:path w="738" h="487">
                <a:moveTo>
                  <a:pt x="0" y="0"/>
                </a:moveTo>
                <a:lnTo>
                  <a:pt x="336" y="487"/>
                </a:lnTo>
                <a:lnTo>
                  <a:pt x="738" y="480"/>
                </a:lnTo>
              </a:path>
            </a:pathLst>
          </a:custGeom>
          <a:noFill/>
          <a:ln w="19050" cap="flat" cmpd="sng">
            <a:solidFill>
              <a:srgbClr val="0957C9"/>
            </a:solidFill>
            <a:prstDash val="sysDot"/>
            <a:round/>
            <a:headEnd type="none" w="med" len="med"/>
            <a:tailEnd type="stealth" w="med" len="med"/>
          </a:ln>
          <a:effectLst/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9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23528" y="3056384"/>
            <a:ext cx="8496944" cy="2893567"/>
            <a:chOff x="503237" y="3170357"/>
            <a:chExt cx="8137525" cy="2893567"/>
          </a:xfrm>
        </p:grpSpPr>
        <p:sp>
          <p:nvSpPr>
            <p:cNvPr id="9" name="AutoShape 29"/>
            <p:cNvSpPr>
              <a:spLocks noChangeArrowheads="1"/>
            </p:cNvSpPr>
            <p:nvPr/>
          </p:nvSpPr>
          <p:spPr bwMode="auto">
            <a:xfrm>
              <a:off x="503237" y="3394580"/>
              <a:ext cx="8137525" cy="2669344"/>
            </a:xfrm>
            <a:prstGeom prst="roundRect">
              <a:avLst>
                <a:gd name="adj" fmla="val 3641"/>
              </a:avLst>
            </a:prstGeom>
            <a:gradFill rotWithShape="0">
              <a:gsLst>
                <a:gs pos="0">
                  <a:srgbClr val="4A5F6F"/>
                </a:gs>
                <a:gs pos="50000">
                  <a:srgbClr val="FFFFFF"/>
                </a:gs>
                <a:gs pos="100000">
                  <a:srgbClr val="4A5F6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AutoShape 31"/>
            <p:cNvSpPr>
              <a:spLocks noChangeArrowheads="1"/>
            </p:cNvSpPr>
            <p:nvPr/>
          </p:nvSpPr>
          <p:spPr bwMode="auto">
            <a:xfrm>
              <a:off x="533782" y="3425952"/>
              <a:ext cx="8073770" cy="2601298"/>
            </a:xfrm>
            <a:prstGeom prst="roundRect">
              <a:avLst>
                <a:gd name="adj" fmla="val 361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AutoShape 33"/>
            <p:cNvSpPr>
              <a:spLocks noChangeArrowheads="1"/>
            </p:cNvSpPr>
            <p:nvPr/>
          </p:nvSpPr>
          <p:spPr bwMode="auto">
            <a:xfrm rot="10800000">
              <a:off x="641338" y="3170357"/>
              <a:ext cx="7857208" cy="228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C6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 bwMode="auto">
          <a:xfrm>
            <a:off x="858384" y="1448168"/>
            <a:ext cx="7100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서버 </a:t>
            </a:r>
            <a:r>
              <a:rPr kumimoji="0"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– HP, IBM, Lenovo 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등 각 제조사의 서버와 옵션 파트 제공</a:t>
            </a:r>
            <a:endParaRPr kumimoji="0"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822269" y="1473777"/>
            <a:ext cx="39556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Picture 11" descr="D:\1.작업\002\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392814"/>
            <a:ext cx="4033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모서리가 둥근 직사각형 14"/>
          <p:cNvSpPr/>
          <p:nvPr/>
        </p:nvSpPr>
        <p:spPr bwMode="auto">
          <a:xfrm>
            <a:off x="476959" y="3921904"/>
            <a:ext cx="1502754" cy="159532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양쪽 모서리가 둥근 사각형 15"/>
          <p:cNvSpPr/>
          <p:nvPr/>
        </p:nvSpPr>
        <p:spPr bwMode="auto">
          <a:xfrm flipV="1">
            <a:off x="538128" y="3537012"/>
            <a:ext cx="1411822" cy="378940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17" name="그룹 75"/>
          <p:cNvGrpSpPr>
            <a:grpSpLocks/>
          </p:cNvGrpSpPr>
          <p:nvPr/>
        </p:nvGrpSpPr>
        <p:grpSpPr bwMode="auto">
          <a:xfrm>
            <a:off x="476959" y="3920225"/>
            <a:ext cx="1502754" cy="45719"/>
            <a:chOff x="954850" y="4980223"/>
            <a:chExt cx="2016794" cy="28578"/>
          </a:xfrm>
        </p:grpSpPr>
        <p:sp>
          <p:nvSpPr>
            <p:cNvPr id="18" name="모서리가 둥근 직사각형 17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60" y="3555908"/>
            <a:ext cx="365547" cy="34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모서리가 둥근 직사각형 20"/>
          <p:cNvSpPr/>
          <p:nvPr/>
        </p:nvSpPr>
        <p:spPr bwMode="auto">
          <a:xfrm>
            <a:off x="5443630" y="3921904"/>
            <a:ext cx="1529116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2" name="양쪽 모서리가 둥근 사각형 21"/>
          <p:cNvSpPr/>
          <p:nvPr/>
        </p:nvSpPr>
        <p:spPr bwMode="auto">
          <a:xfrm flipV="1">
            <a:off x="5504799" y="3537012"/>
            <a:ext cx="1436589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3" name="그룹 75"/>
          <p:cNvGrpSpPr>
            <a:grpSpLocks/>
          </p:cNvGrpSpPr>
          <p:nvPr/>
        </p:nvGrpSpPr>
        <p:grpSpPr bwMode="auto">
          <a:xfrm>
            <a:off x="5443630" y="3920225"/>
            <a:ext cx="1529116" cy="45719"/>
            <a:chOff x="954850" y="4980223"/>
            <a:chExt cx="2016794" cy="28578"/>
          </a:xfrm>
        </p:grpSpPr>
        <p:sp>
          <p:nvSpPr>
            <p:cNvPr id="24" name="모서리가 둥근 직사각형 23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26" name="모서리가 둥근 직사각형 25"/>
          <p:cNvSpPr/>
          <p:nvPr/>
        </p:nvSpPr>
        <p:spPr bwMode="auto">
          <a:xfrm>
            <a:off x="2104388" y="3921904"/>
            <a:ext cx="1501290" cy="1551381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양쪽 모서리가 둥근 사각형 26"/>
          <p:cNvSpPr/>
          <p:nvPr/>
        </p:nvSpPr>
        <p:spPr bwMode="auto">
          <a:xfrm flipV="1">
            <a:off x="2165558" y="3537012"/>
            <a:ext cx="1410447" cy="368501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28" name="그룹 75"/>
          <p:cNvGrpSpPr>
            <a:grpSpLocks/>
          </p:cNvGrpSpPr>
          <p:nvPr/>
        </p:nvGrpSpPr>
        <p:grpSpPr bwMode="auto">
          <a:xfrm>
            <a:off x="2104388" y="3920226"/>
            <a:ext cx="1501290" cy="46561"/>
            <a:chOff x="954850" y="4980223"/>
            <a:chExt cx="2016794" cy="28578"/>
          </a:xfrm>
        </p:grpSpPr>
        <p:sp>
          <p:nvSpPr>
            <p:cNvPr id="29" name="모서리가 둥근 직사각형 28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31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956" y="3587335"/>
            <a:ext cx="689900" cy="29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모서리가 둥근 직사각형 31"/>
          <p:cNvSpPr/>
          <p:nvPr/>
        </p:nvSpPr>
        <p:spPr bwMode="auto">
          <a:xfrm>
            <a:off x="3726965" y="3921904"/>
            <a:ext cx="1545776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3" name="양쪽 모서리가 둥근 사각형 32"/>
          <p:cNvSpPr/>
          <p:nvPr/>
        </p:nvSpPr>
        <p:spPr bwMode="auto">
          <a:xfrm flipV="1">
            <a:off x="3788134" y="3537012"/>
            <a:ext cx="1452241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4" name="직사각형 90"/>
          <p:cNvSpPr>
            <a:spLocks noChangeArrowheads="1"/>
          </p:cNvSpPr>
          <p:nvPr/>
        </p:nvSpPr>
        <p:spPr bwMode="auto">
          <a:xfrm>
            <a:off x="542313" y="4081920"/>
            <a:ext cx="1407038" cy="959936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</a:pPr>
            <a:r>
              <a:rPr lang="ko-KR" altLang="en-US" sz="1000" dirty="0"/>
              <a:t>입증된 견고한 </a:t>
            </a:r>
            <a:r>
              <a:rPr lang="ko-KR" altLang="en-US" sz="1000" dirty="0" smtClean="0"/>
              <a:t>플랫폼과 선구적인 </a:t>
            </a:r>
            <a:r>
              <a:rPr lang="ko-KR" altLang="en-US" sz="1000" dirty="0"/>
              <a:t>기술</a:t>
            </a:r>
            <a:r>
              <a:rPr lang="en-US" altLang="ko-KR" sz="1000" dirty="0"/>
              <a:t>. HP</a:t>
            </a:r>
            <a:r>
              <a:rPr lang="ko-KR" altLang="en-US" sz="1000" dirty="0"/>
              <a:t>는 </a:t>
            </a:r>
            <a:r>
              <a:rPr lang="en-US" altLang="ko-KR" sz="1000" dirty="0"/>
              <a:t>13</a:t>
            </a:r>
            <a:r>
              <a:rPr lang="ko-KR" altLang="en-US" sz="1000" dirty="0" smtClean="0"/>
              <a:t>년 연속 </a:t>
            </a:r>
            <a:r>
              <a:rPr lang="ko-KR" altLang="en-US" sz="1000" dirty="0"/>
              <a:t>전 세계 서버 </a:t>
            </a:r>
            <a:r>
              <a:rPr lang="ko-KR" altLang="en-US" sz="1000" dirty="0" smtClean="0"/>
              <a:t>시장에서 제</a:t>
            </a:r>
            <a:r>
              <a:rPr lang="en-US" altLang="ko-KR" sz="1000" dirty="0"/>
              <a:t>1</a:t>
            </a:r>
            <a:r>
              <a:rPr lang="ko-KR" altLang="en-US" sz="1000" dirty="0"/>
              <a:t>위의 벤더입니다</a:t>
            </a:r>
            <a:r>
              <a:rPr lang="en-US" altLang="ko-KR" sz="1000" dirty="0"/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35" name="직사각형 90"/>
          <p:cNvSpPr>
            <a:spLocks noChangeArrowheads="1"/>
          </p:cNvSpPr>
          <p:nvPr/>
        </p:nvSpPr>
        <p:spPr bwMode="auto">
          <a:xfrm>
            <a:off x="5508986" y="4081920"/>
            <a:ext cx="1431721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오라클의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서버는 최고 기록을 돌파하는 성능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단순한 관리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고가용성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및 비용을 절감하는 효율성을 제공하도록 설계 되었습니다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.</a:t>
            </a:r>
          </a:p>
        </p:txBody>
      </p:sp>
      <p:sp>
        <p:nvSpPr>
          <p:cNvPr id="36" name="직사각형 90"/>
          <p:cNvSpPr>
            <a:spLocks noChangeArrowheads="1"/>
          </p:cNvSpPr>
          <p:nvPr/>
        </p:nvSpPr>
        <p:spPr bwMode="auto">
          <a:xfrm>
            <a:off x="2169742" y="4081921"/>
            <a:ext cx="1405667" cy="93349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1000" dirty="0"/>
              <a:t>IBM Power Systems</a:t>
            </a:r>
            <a:r>
              <a:rPr lang="ko-KR" altLang="en-US" sz="1000" dirty="0"/>
              <a:t>는 </a:t>
            </a:r>
            <a:r>
              <a:rPr lang="ko-KR" altLang="en-US" sz="1000" dirty="0" smtClean="0"/>
              <a:t>개방형 기술로 </a:t>
            </a:r>
            <a:r>
              <a:rPr lang="ko-KR" altLang="en-US" sz="1000" dirty="0" err="1"/>
              <a:t>빌드되고</a:t>
            </a:r>
            <a:r>
              <a:rPr lang="en-US" altLang="ko-KR" sz="1000" dirty="0"/>
              <a:t>, </a:t>
            </a:r>
            <a:r>
              <a:rPr lang="ko-KR" altLang="en-US" sz="1000" dirty="0"/>
              <a:t>미션 </a:t>
            </a:r>
            <a:r>
              <a:rPr lang="ko-KR" altLang="en-US" sz="1000" dirty="0" err="1" smtClean="0"/>
              <a:t>크리티컬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애플리케이션용으로 설계된 서버를 제공합니다</a:t>
            </a:r>
            <a:r>
              <a:rPr lang="en-US" altLang="ko-KR" sz="1000" dirty="0"/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37" name="직사각형 90"/>
          <p:cNvSpPr>
            <a:spLocks noChangeArrowheads="1"/>
          </p:cNvSpPr>
          <p:nvPr/>
        </p:nvSpPr>
        <p:spPr bwMode="auto">
          <a:xfrm>
            <a:off x="3792320" y="4081920"/>
            <a:ext cx="1447320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dirty="0" err="1"/>
              <a:t>레노버는</a:t>
            </a:r>
            <a:r>
              <a:rPr lang="ko-KR" altLang="en-US" sz="1000" dirty="0"/>
              <a:t> </a:t>
            </a:r>
            <a:r>
              <a:rPr lang="en-US" altLang="ko-KR" sz="1000" dirty="0"/>
              <a:t>IBM</a:t>
            </a:r>
            <a:r>
              <a:rPr lang="ko-KR" altLang="en-US" sz="1000" dirty="0"/>
              <a:t>으로부터 </a:t>
            </a:r>
            <a:r>
              <a:rPr lang="en-US" altLang="ko-KR" sz="1000" dirty="0"/>
              <a:t>x86</a:t>
            </a:r>
            <a:r>
              <a:rPr lang="ko-KR" altLang="en-US" sz="1000" dirty="0"/>
              <a:t/>
            </a:r>
            <a:br>
              <a:rPr lang="ko-KR" altLang="en-US" sz="1000" dirty="0"/>
            </a:br>
            <a:r>
              <a:rPr lang="ko-KR" altLang="en-US" sz="1000" dirty="0"/>
              <a:t>기술을 인수하여 최고의 제품</a:t>
            </a:r>
            <a:br>
              <a:rPr lang="ko-KR" altLang="en-US" sz="1000" dirty="0"/>
            </a:br>
            <a:r>
              <a:rPr lang="ko-KR" altLang="en-US" sz="1000" dirty="0"/>
              <a:t>포트폴리오와 선도적인 엔터프라이즈 서버를 제공합니다</a:t>
            </a:r>
            <a:r>
              <a:rPr lang="en-US" altLang="ko-KR" sz="1000" dirty="0" smtClean="0"/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grpSp>
        <p:nvGrpSpPr>
          <p:cNvPr id="38" name="그룹 75"/>
          <p:cNvGrpSpPr>
            <a:grpSpLocks/>
          </p:cNvGrpSpPr>
          <p:nvPr/>
        </p:nvGrpSpPr>
        <p:grpSpPr bwMode="auto">
          <a:xfrm>
            <a:off x="3726965" y="3920225"/>
            <a:ext cx="1545776" cy="45719"/>
            <a:chOff x="954850" y="4980223"/>
            <a:chExt cx="2016794" cy="28578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41" name="Picture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631076"/>
            <a:ext cx="1068031" cy="23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AutoShape 8"/>
          <p:cNvSpPr>
            <a:spLocks noChangeArrowheads="1"/>
          </p:cNvSpPr>
          <p:nvPr/>
        </p:nvSpPr>
        <p:spPr bwMode="auto">
          <a:xfrm>
            <a:off x="323528" y="1990077"/>
            <a:ext cx="8496944" cy="1077622"/>
          </a:xfrm>
          <a:prstGeom prst="roundRect">
            <a:avLst>
              <a:gd name="adj" fmla="val 4222"/>
            </a:avLst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lin ang="5400000" scaled="1"/>
          </a:gra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endParaRPr lang="ko-KR" altLang="en-US"/>
          </a:p>
        </p:txBody>
      </p:sp>
      <p:sp>
        <p:nvSpPr>
          <p:cNvPr id="43" name="직사각형 90"/>
          <p:cNvSpPr>
            <a:spLocks noChangeArrowheads="1"/>
          </p:cNvSpPr>
          <p:nvPr/>
        </p:nvSpPr>
        <p:spPr bwMode="auto">
          <a:xfrm>
            <a:off x="1885355" y="2078893"/>
            <a:ext cx="6863109" cy="84605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just" fontAlgn="ctr">
              <a:lnSpc>
                <a:spcPct val="150000"/>
              </a:lnSpc>
            </a:pPr>
            <a:r>
              <a:rPr lang="ko-KR" altLang="en-US" sz="1050" dirty="0" err="1" smtClean="0">
                <a:latin typeface="+mn-ea"/>
              </a:rPr>
              <a:t>아이티엔비는</a:t>
            </a:r>
            <a:r>
              <a:rPr lang="ko-KR" altLang="en-US" sz="1050" dirty="0" smtClean="0">
                <a:latin typeface="+mn-ea"/>
              </a:rPr>
              <a:t> 고객사의 </a:t>
            </a:r>
            <a:r>
              <a:rPr lang="ko-KR" altLang="en-US" sz="1050" dirty="0">
                <a:latin typeface="+mn-ea"/>
              </a:rPr>
              <a:t>다양한 컴퓨팅 요구에 가장 적합한 최상의 제품과 서비스를 경쟁력 있는 가격으로 공급해 오고 있습니다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100" b="1" dirty="0">
                <a:latin typeface="+mn-ea"/>
              </a:rPr>
              <a:t>충분한 재고 확보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빠른 </a:t>
            </a:r>
            <a:r>
              <a:rPr lang="ko-KR" altLang="en-US" sz="1100" b="1" dirty="0" smtClean="0">
                <a:latin typeface="+mn-ea"/>
              </a:rPr>
              <a:t>납품</a:t>
            </a:r>
            <a:r>
              <a:rPr lang="en-US" altLang="ko-KR" sz="1050" dirty="0" smtClean="0">
                <a:latin typeface="+mn-ea"/>
              </a:rPr>
              <a:t>, </a:t>
            </a:r>
            <a:r>
              <a:rPr lang="en-US" altLang="ko-KR" sz="1100" b="1" dirty="0">
                <a:latin typeface="+mn-ea"/>
              </a:rPr>
              <a:t>Build-to-Order</a:t>
            </a:r>
            <a:r>
              <a:rPr lang="en-US" altLang="ko-KR" sz="1050" dirty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와 </a:t>
            </a:r>
            <a:r>
              <a:rPr lang="ko-KR" altLang="en-US" sz="1100" b="1" dirty="0">
                <a:latin typeface="+mn-ea"/>
              </a:rPr>
              <a:t>기술력</a:t>
            </a:r>
            <a:r>
              <a:rPr lang="ko-KR" altLang="en-US" sz="1050" dirty="0">
                <a:latin typeface="+mn-ea"/>
              </a:rPr>
              <a:t>은 </a:t>
            </a:r>
            <a:r>
              <a:rPr lang="ko-KR" altLang="en-US" sz="1050" dirty="0" err="1" smtClean="0">
                <a:latin typeface="+mn-ea"/>
              </a:rPr>
              <a:t>고객사가</a:t>
            </a:r>
            <a:r>
              <a:rPr lang="ko-KR" altLang="en-US" sz="1050" dirty="0" smtClean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프로젝트 기간을 </a:t>
            </a:r>
            <a:r>
              <a:rPr lang="en-US" altLang="ko-KR" sz="1050" dirty="0" smtClean="0">
                <a:latin typeface="+mn-ea"/>
              </a:rPr>
              <a:t/>
            </a:r>
            <a:br>
              <a:rPr lang="en-US" altLang="ko-KR" sz="1050" dirty="0" smtClean="0">
                <a:latin typeface="+mn-ea"/>
              </a:rPr>
            </a:br>
            <a:r>
              <a:rPr lang="ko-KR" altLang="en-US" sz="1050" dirty="0" smtClean="0">
                <a:latin typeface="+mn-ea"/>
              </a:rPr>
              <a:t>단축하고 </a:t>
            </a:r>
            <a:r>
              <a:rPr lang="ko-KR" altLang="en-US" sz="1050" dirty="0">
                <a:latin typeface="+mn-ea"/>
              </a:rPr>
              <a:t>원가를 절감하도록 해 드립니다</a:t>
            </a:r>
            <a:r>
              <a:rPr lang="en-US" altLang="ko-KR" sz="1050" dirty="0">
                <a:latin typeface="+mn-ea"/>
              </a:rPr>
              <a:t>.</a:t>
            </a:r>
          </a:p>
        </p:txBody>
      </p:sp>
      <p:pic>
        <p:nvPicPr>
          <p:cNvPr id="44" name="Picture 7" descr="D:\Documents and Settings\jp\바탕 화면\아이콘 준호대리님작업\png\96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16037" y="2155886"/>
            <a:ext cx="760944" cy="769058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모서리가 둥근 직사각형 45"/>
          <p:cNvSpPr/>
          <p:nvPr/>
        </p:nvSpPr>
        <p:spPr bwMode="auto">
          <a:xfrm>
            <a:off x="7138714" y="3920404"/>
            <a:ext cx="1529116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7" name="양쪽 모서리가 둥근 사각형 46"/>
          <p:cNvSpPr/>
          <p:nvPr/>
        </p:nvSpPr>
        <p:spPr bwMode="auto">
          <a:xfrm flipV="1">
            <a:off x="7199883" y="3535512"/>
            <a:ext cx="1436589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grpSp>
        <p:nvGrpSpPr>
          <p:cNvPr id="48" name="그룹 75"/>
          <p:cNvGrpSpPr>
            <a:grpSpLocks/>
          </p:cNvGrpSpPr>
          <p:nvPr/>
        </p:nvGrpSpPr>
        <p:grpSpPr bwMode="auto">
          <a:xfrm>
            <a:off x="7138714" y="3918725"/>
            <a:ext cx="1529116" cy="45719"/>
            <a:chOff x="954850" y="4980223"/>
            <a:chExt cx="2016794" cy="28578"/>
          </a:xfrm>
        </p:grpSpPr>
        <p:sp>
          <p:nvSpPr>
            <p:cNvPr id="49" name="모서리가 둥근 직사각형 48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1" name="직사각형 90"/>
          <p:cNvSpPr>
            <a:spLocks noChangeArrowheads="1"/>
          </p:cNvSpPr>
          <p:nvPr/>
        </p:nvSpPr>
        <p:spPr bwMode="auto">
          <a:xfrm>
            <a:off x="7204070" y="4080420"/>
            <a:ext cx="1431721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1000" dirty="0"/>
              <a:t>델 </a:t>
            </a:r>
            <a:r>
              <a:rPr lang="ko-KR" altLang="en-US" sz="1000" dirty="0" err="1"/>
              <a:t>서버는모든</a:t>
            </a:r>
            <a:r>
              <a:rPr lang="ko-KR" altLang="en-US" sz="1000" dirty="0"/>
              <a:t> </a:t>
            </a:r>
            <a:r>
              <a:rPr lang="en-US" altLang="ko-KR" sz="1000" dirty="0"/>
              <a:t>IT</a:t>
            </a:r>
            <a:r>
              <a:rPr lang="ko-KR" altLang="en-US" sz="1000" dirty="0"/>
              <a:t>환경에서</a:t>
            </a:r>
            <a:br>
              <a:rPr lang="ko-KR" altLang="en-US" sz="1000" dirty="0"/>
            </a:br>
            <a:r>
              <a:rPr lang="ko-KR" altLang="en-US" sz="1000" dirty="0"/>
              <a:t>고성능 컴퓨팅 솔루션을 제공하며 </a:t>
            </a:r>
            <a:r>
              <a:rPr lang="en-US" altLang="ko-KR" sz="1000" dirty="0"/>
              <a:t>IT</a:t>
            </a:r>
            <a:r>
              <a:rPr lang="ko-KR" altLang="en-US" sz="1000" dirty="0"/>
              <a:t>인프라 전반에 걸쳐 효율성을 개선하는데 도움이 됩니다</a:t>
            </a:r>
            <a:r>
              <a:rPr lang="en-US" altLang="ko-KR" sz="1000" dirty="0"/>
              <a:t>.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518" y="3591663"/>
            <a:ext cx="678499" cy="28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202" y="3661484"/>
            <a:ext cx="1163287" cy="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503237" y="3056383"/>
            <a:ext cx="8137525" cy="2893567"/>
            <a:chOff x="503237" y="3170357"/>
            <a:chExt cx="8137525" cy="2893567"/>
          </a:xfrm>
        </p:grpSpPr>
        <p:sp>
          <p:nvSpPr>
            <p:cNvPr id="55" name="AutoShape 29"/>
            <p:cNvSpPr>
              <a:spLocks noChangeArrowheads="1"/>
            </p:cNvSpPr>
            <p:nvPr/>
          </p:nvSpPr>
          <p:spPr bwMode="auto">
            <a:xfrm>
              <a:off x="503237" y="3394580"/>
              <a:ext cx="8137525" cy="2669344"/>
            </a:xfrm>
            <a:prstGeom prst="roundRect">
              <a:avLst>
                <a:gd name="adj" fmla="val 3641"/>
              </a:avLst>
            </a:prstGeom>
            <a:gradFill rotWithShape="0">
              <a:gsLst>
                <a:gs pos="0">
                  <a:srgbClr val="4A5F6F"/>
                </a:gs>
                <a:gs pos="50000">
                  <a:srgbClr val="FFFFFF"/>
                </a:gs>
                <a:gs pos="100000">
                  <a:srgbClr val="4A5F6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AutoShape 31"/>
            <p:cNvSpPr>
              <a:spLocks noChangeArrowheads="1"/>
            </p:cNvSpPr>
            <p:nvPr/>
          </p:nvSpPr>
          <p:spPr bwMode="auto">
            <a:xfrm>
              <a:off x="533782" y="3425952"/>
              <a:ext cx="8073770" cy="2601298"/>
            </a:xfrm>
            <a:prstGeom prst="roundRect">
              <a:avLst>
                <a:gd name="adj" fmla="val 361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33"/>
            <p:cNvSpPr>
              <a:spLocks noChangeArrowheads="1"/>
            </p:cNvSpPr>
            <p:nvPr/>
          </p:nvSpPr>
          <p:spPr bwMode="auto">
            <a:xfrm rot="10800000">
              <a:off x="641338" y="3170357"/>
              <a:ext cx="7857208" cy="228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C6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 bwMode="auto">
          <a:xfrm>
            <a:off x="996950" y="1448167"/>
            <a:ext cx="6554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스토리</a:t>
            </a:r>
            <a:r>
              <a:rPr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지</a:t>
            </a:r>
            <a:r>
              <a:rPr kumimoji="0"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 </a:t>
            </a:r>
            <a:r>
              <a:rPr kumimoji="0"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– EMC, </a:t>
            </a:r>
            <a:r>
              <a: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Hitachi, </a:t>
            </a:r>
            <a:r>
              <a:rPr kumimoji="0"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NetApp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등 각 제조사의 </a:t>
            </a:r>
            <a:r>
              <a:rPr lang="ko-KR" altLang="en-US" sz="1400" kern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스토리지와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 옵션 파트 제공</a:t>
            </a:r>
            <a:endParaRPr kumimoji="0"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963613" y="1473776"/>
            <a:ext cx="36513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0000"/>
              </a:solidFill>
            </a:endParaRPr>
          </a:p>
        </p:txBody>
      </p:sp>
      <p:pic>
        <p:nvPicPr>
          <p:cNvPr id="60" name="Picture 11" descr="D:\1.작업\002\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392813"/>
            <a:ext cx="37233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모서리가 둥근 직사각형 60"/>
          <p:cNvSpPr/>
          <p:nvPr/>
        </p:nvSpPr>
        <p:spPr bwMode="auto">
          <a:xfrm>
            <a:off x="721419" y="3921904"/>
            <a:ext cx="2414967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2" name="양쪽 모서리가 둥근 사각형 61"/>
          <p:cNvSpPr/>
          <p:nvPr/>
        </p:nvSpPr>
        <p:spPr bwMode="auto">
          <a:xfrm flipV="1">
            <a:off x="777883" y="3537012"/>
            <a:ext cx="2268838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3380318" y="3921904"/>
            <a:ext cx="2363369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4" name="양쪽 모서리가 둥근 사각형 73"/>
          <p:cNvSpPr/>
          <p:nvPr/>
        </p:nvSpPr>
        <p:spPr bwMode="auto">
          <a:xfrm flipV="1">
            <a:off x="3436782" y="3537012"/>
            <a:ext cx="2220362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6012160" y="3921904"/>
            <a:ext cx="2384946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양쪽 모서리가 둥근 사각형 79"/>
          <p:cNvSpPr/>
          <p:nvPr/>
        </p:nvSpPr>
        <p:spPr bwMode="auto">
          <a:xfrm flipV="1">
            <a:off x="6077409" y="3537012"/>
            <a:ext cx="2240633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1" name="직사각형 90"/>
          <p:cNvSpPr>
            <a:spLocks noChangeArrowheads="1"/>
          </p:cNvSpPr>
          <p:nvPr/>
        </p:nvSpPr>
        <p:spPr bwMode="auto">
          <a:xfrm>
            <a:off x="781747" y="4081920"/>
            <a:ext cx="2261150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</a:pP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세계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·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국내 점유율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1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위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! EMC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는 스토리지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데이타보호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클라우드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등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IT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및 비즈니스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혁싞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솔루션 부문에서 업계 최강의 글로벌 기업입니다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. </a:t>
            </a:r>
          </a:p>
        </p:txBody>
      </p:sp>
      <p:sp>
        <p:nvSpPr>
          <p:cNvPr id="83" name="직사각형 90"/>
          <p:cNvSpPr>
            <a:spLocks noChangeArrowheads="1"/>
          </p:cNvSpPr>
          <p:nvPr/>
        </p:nvSpPr>
        <p:spPr bwMode="auto">
          <a:xfrm>
            <a:off x="3529447" y="4113646"/>
            <a:ext cx="1747372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사용자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홖경과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요구 수준에 따라 최적의 스토리지 하드웨어 뿐만 아니라 데이터 가용성 보장을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위핚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다양핚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솔루션을 공급합니다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.</a:t>
            </a:r>
          </a:p>
        </p:txBody>
      </p:sp>
      <p:sp>
        <p:nvSpPr>
          <p:cNvPr id="84" name="직사각형 90"/>
          <p:cNvSpPr>
            <a:spLocks noChangeArrowheads="1"/>
          </p:cNvSpPr>
          <p:nvPr/>
        </p:nvSpPr>
        <p:spPr bwMode="auto">
          <a:xfrm>
            <a:off x="6217672" y="4081920"/>
            <a:ext cx="2097104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NAS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스토리지 시장에서 업계 리더로 인정 받고 있으며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가상화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붂야에서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NetApp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만의 특화된 기능을 제공하고 있습니다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grpSp>
        <p:nvGrpSpPr>
          <p:cNvPr id="85" name="그룹 75"/>
          <p:cNvGrpSpPr>
            <a:grpSpLocks/>
          </p:cNvGrpSpPr>
          <p:nvPr/>
        </p:nvGrpSpPr>
        <p:grpSpPr bwMode="auto">
          <a:xfrm>
            <a:off x="6080225" y="3920224"/>
            <a:ext cx="2239762" cy="31303"/>
            <a:chOff x="954850" y="4980223"/>
            <a:chExt cx="2016794" cy="28578"/>
          </a:xfrm>
        </p:grpSpPr>
        <p:sp>
          <p:nvSpPr>
            <p:cNvPr id="86" name="모서리가 둥근 직사각형 85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503237" y="1990077"/>
            <a:ext cx="8137525" cy="1077622"/>
          </a:xfrm>
          <a:prstGeom prst="roundRect">
            <a:avLst>
              <a:gd name="adj" fmla="val 4222"/>
            </a:avLst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lin ang="5400000" scaled="1"/>
          </a:gra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endParaRPr lang="ko-KR" altLang="en-US"/>
          </a:p>
        </p:txBody>
      </p:sp>
      <p:sp>
        <p:nvSpPr>
          <p:cNvPr id="90" name="직사각형 90"/>
          <p:cNvSpPr>
            <a:spLocks noChangeArrowheads="1"/>
          </p:cNvSpPr>
          <p:nvPr/>
        </p:nvSpPr>
        <p:spPr bwMode="auto">
          <a:xfrm>
            <a:off x="1944923" y="2078892"/>
            <a:ext cx="6553623" cy="76507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just" fontAlgn="ctr">
              <a:lnSpc>
                <a:spcPct val="150000"/>
              </a:lnSpc>
            </a:pPr>
            <a:r>
              <a:rPr lang="ko-KR" altLang="en-US" sz="1050" dirty="0" err="1" smtClean="0">
                <a:latin typeface="+mn-ea"/>
              </a:rPr>
              <a:t>아이티엔비는</a:t>
            </a:r>
            <a:r>
              <a:rPr lang="ko-KR" altLang="en-US" sz="1050" dirty="0" smtClean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고객사의 업무에 가장 </a:t>
            </a:r>
            <a:r>
              <a:rPr lang="ko-KR" altLang="en-US" sz="1050" dirty="0" smtClean="0">
                <a:latin typeface="+mn-ea"/>
              </a:rPr>
              <a:t>적합한 </a:t>
            </a:r>
            <a:r>
              <a:rPr lang="ko-KR" altLang="en-US" sz="1050" dirty="0">
                <a:latin typeface="+mn-ea"/>
              </a:rPr>
              <a:t>최적의 스토리지 제품과 서비스를 공급합니다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고객사의 안정적인  스토리지 운</a:t>
            </a:r>
            <a:r>
              <a:rPr lang="ko-KR" altLang="en-US" sz="1050" dirty="0" smtClean="0">
                <a:latin typeface="+mn-ea"/>
              </a:rPr>
              <a:t>영을 </a:t>
            </a:r>
            <a:r>
              <a:rPr lang="ko-KR" altLang="en-US" sz="1050" dirty="0">
                <a:latin typeface="+mn-ea"/>
              </a:rPr>
              <a:t>위하여 </a:t>
            </a:r>
            <a:r>
              <a:rPr lang="ko-KR" altLang="en-US" sz="1050" dirty="0" err="1" smtClean="0">
                <a:latin typeface="+mn-ea"/>
              </a:rPr>
              <a:t>아이티엔비는</a:t>
            </a:r>
            <a:r>
              <a:rPr lang="ko-KR" altLang="en-US" sz="1050" dirty="0" smtClean="0">
                <a:latin typeface="+mn-ea"/>
              </a:rPr>
              <a:t> 충분한 </a:t>
            </a:r>
            <a:r>
              <a:rPr lang="ko-KR" altLang="en-US" sz="1050" dirty="0">
                <a:latin typeface="+mn-ea"/>
              </a:rPr>
              <a:t>스토리지 옵션파트 보유는 </a:t>
            </a:r>
            <a:r>
              <a:rPr lang="ko-KR" altLang="en-US" sz="1050" dirty="0" smtClean="0">
                <a:latin typeface="+mn-ea"/>
              </a:rPr>
              <a:t>물론 </a:t>
            </a:r>
            <a:r>
              <a:rPr lang="en-US" altLang="ko-KR" sz="1050" dirty="0">
                <a:latin typeface="+mn-ea"/>
              </a:rPr>
              <a:t>Per Call </a:t>
            </a:r>
            <a:r>
              <a:rPr lang="ko-KR" altLang="en-US" sz="1050" dirty="0">
                <a:latin typeface="+mn-ea"/>
              </a:rPr>
              <a:t>또는 유지보수 서비스를  </a:t>
            </a:r>
            <a:r>
              <a:rPr lang="ko-KR" altLang="en-US" sz="1050" dirty="0" err="1">
                <a:latin typeface="+mn-ea"/>
              </a:rPr>
              <a:t>위핚</a:t>
            </a:r>
            <a:r>
              <a:rPr lang="ko-KR" altLang="en-US" sz="1050" dirty="0">
                <a:latin typeface="+mn-ea"/>
              </a:rPr>
              <a:t> 스토리지 전문 기술 </a:t>
            </a:r>
            <a:r>
              <a:rPr lang="ko-KR" altLang="en-US" sz="1050" dirty="0" err="1" smtClean="0">
                <a:latin typeface="+mn-ea"/>
              </a:rPr>
              <a:t>지원팀을</a:t>
            </a:r>
            <a:r>
              <a:rPr lang="ko-KR" altLang="en-US" sz="1050" dirty="0" smtClean="0">
                <a:latin typeface="+mn-ea"/>
              </a:rPr>
              <a:t> </a:t>
            </a:r>
            <a:r>
              <a:rPr lang="ko-KR" altLang="en-US" sz="1050" dirty="0">
                <a:latin typeface="+mn-ea"/>
              </a:rPr>
              <a:t>보유하고 있습니다</a:t>
            </a:r>
            <a:endParaRPr lang="en-US" altLang="ko-KR" sz="1050" dirty="0">
              <a:latin typeface="+mn-ea"/>
            </a:endParaRPr>
          </a:p>
        </p:txBody>
      </p:sp>
      <p:pic>
        <p:nvPicPr>
          <p:cNvPr id="91" name="Picture 7" descr="D:\Documents and Settings\jp\바탕 화면\아이콘 준호대리님작업\png\96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73246" y="2155886"/>
            <a:ext cx="702410" cy="7690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그룹 75"/>
          <p:cNvGrpSpPr>
            <a:grpSpLocks/>
          </p:cNvGrpSpPr>
          <p:nvPr/>
        </p:nvGrpSpPr>
        <p:grpSpPr bwMode="auto">
          <a:xfrm>
            <a:off x="3451315" y="3918676"/>
            <a:ext cx="2239762" cy="31303"/>
            <a:chOff x="954850" y="4980223"/>
            <a:chExt cx="2016794" cy="28578"/>
          </a:xfrm>
        </p:grpSpPr>
        <p:sp>
          <p:nvSpPr>
            <p:cNvPr id="93" name="모서리가 둥근 직사각형 92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5" name="그룹 75"/>
          <p:cNvGrpSpPr>
            <a:grpSpLocks/>
          </p:cNvGrpSpPr>
          <p:nvPr/>
        </p:nvGrpSpPr>
        <p:grpSpPr bwMode="auto">
          <a:xfrm>
            <a:off x="788627" y="3927150"/>
            <a:ext cx="2239762" cy="31303"/>
            <a:chOff x="954850" y="4980223"/>
            <a:chExt cx="2016794" cy="28578"/>
          </a:xfrm>
        </p:grpSpPr>
        <p:sp>
          <p:nvSpPr>
            <p:cNvPr id="96" name="모서리가 둥근 직사각형 95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98" name="Picture 167" descr="https://encrypted-tbn2.gstatic.com/images?q=tbn:ANd9GcRw8zcNIZNVXqLTamqh7IVe9lR1UOHJkXKE-m6DXhCZMwK-7pI9T1n-ZLY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10" y="3582452"/>
            <a:ext cx="1144858" cy="30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49270" r="47960" b="39752"/>
          <a:stretch/>
        </p:blipFill>
        <p:spPr bwMode="auto">
          <a:xfrm>
            <a:off x="3905824" y="3629445"/>
            <a:ext cx="1282277" cy="21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2" t="39681" r="47311" b="53259"/>
          <a:stretch/>
        </p:blipFill>
        <p:spPr bwMode="auto">
          <a:xfrm>
            <a:off x="6517631" y="3616965"/>
            <a:ext cx="1360187" cy="27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9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503237" y="3056383"/>
            <a:ext cx="8137525" cy="2893567"/>
            <a:chOff x="503237" y="3170357"/>
            <a:chExt cx="8137525" cy="2893567"/>
          </a:xfrm>
        </p:grpSpPr>
        <p:sp>
          <p:nvSpPr>
            <p:cNvPr id="55" name="AutoShape 29"/>
            <p:cNvSpPr>
              <a:spLocks noChangeArrowheads="1"/>
            </p:cNvSpPr>
            <p:nvPr/>
          </p:nvSpPr>
          <p:spPr bwMode="auto">
            <a:xfrm>
              <a:off x="503237" y="3394580"/>
              <a:ext cx="8137525" cy="2669344"/>
            </a:xfrm>
            <a:prstGeom prst="roundRect">
              <a:avLst>
                <a:gd name="adj" fmla="val 3641"/>
              </a:avLst>
            </a:prstGeom>
            <a:gradFill rotWithShape="0">
              <a:gsLst>
                <a:gs pos="0">
                  <a:srgbClr val="4A5F6F"/>
                </a:gs>
                <a:gs pos="50000">
                  <a:srgbClr val="FFFFFF"/>
                </a:gs>
                <a:gs pos="100000">
                  <a:srgbClr val="4A5F6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AutoShape 31"/>
            <p:cNvSpPr>
              <a:spLocks noChangeArrowheads="1"/>
            </p:cNvSpPr>
            <p:nvPr/>
          </p:nvSpPr>
          <p:spPr bwMode="auto">
            <a:xfrm>
              <a:off x="533782" y="3425952"/>
              <a:ext cx="8073770" cy="2601298"/>
            </a:xfrm>
            <a:prstGeom prst="roundRect">
              <a:avLst>
                <a:gd name="adj" fmla="val 361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AutoShape 33"/>
            <p:cNvSpPr>
              <a:spLocks noChangeArrowheads="1"/>
            </p:cNvSpPr>
            <p:nvPr/>
          </p:nvSpPr>
          <p:spPr bwMode="auto">
            <a:xfrm rot="10800000">
              <a:off x="641338" y="3170357"/>
              <a:ext cx="7857208" cy="228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C6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8" name="TextBox 57"/>
          <p:cNvSpPr txBox="1"/>
          <p:nvPr/>
        </p:nvSpPr>
        <p:spPr bwMode="auto">
          <a:xfrm>
            <a:off x="996950" y="1448167"/>
            <a:ext cx="65545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네트워크 </a:t>
            </a:r>
            <a:r>
              <a:rPr kumimoji="0"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– 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각 제조사의 다양한 제품 공급</a:t>
            </a:r>
            <a:endParaRPr kumimoji="0"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963613" y="1473776"/>
            <a:ext cx="36513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0000"/>
              </a:solidFill>
            </a:endParaRPr>
          </a:p>
        </p:txBody>
      </p:sp>
      <p:pic>
        <p:nvPicPr>
          <p:cNvPr id="60" name="Picture 11" descr="D:\1.작업\002\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392813"/>
            <a:ext cx="37233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모서리가 둥근 직사각형 72"/>
          <p:cNvSpPr/>
          <p:nvPr/>
        </p:nvSpPr>
        <p:spPr bwMode="auto">
          <a:xfrm>
            <a:off x="1691680" y="3921904"/>
            <a:ext cx="5424472" cy="166733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01600" indent="-101600" algn="ctr" defTabSz="1043056" eaLnBrk="0" latinLnBrk="0" hangingPunct="0">
              <a:lnSpc>
                <a:spcPct val="90000"/>
              </a:lnSpc>
              <a:buSzPct val="140000"/>
              <a:defRPr/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4" name="양쪽 모서리가 둥근 사각형 73"/>
          <p:cNvSpPr/>
          <p:nvPr/>
        </p:nvSpPr>
        <p:spPr bwMode="auto">
          <a:xfrm flipV="1">
            <a:off x="1704088" y="3537012"/>
            <a:ext cx="5412064" cy="396044"/>
          </a:xfrm>
          <a:prstGeom prst="round2SameRect">
            <a:avLst>
              <a:gd name="adj1" fmla="val 0"/>
              <a:gd name="adj2" fmla="val 33828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defTabSz="1084296" latinLnBrk="0">
              <a:lnSpc>
                <a:spcPct val="110000"/>
              </a:lnSpc>
            </a:pPr>
            <a:endParaRPr lang="ko-KR" altLang="en-US" sz="2400" b="1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3" name="직사각형 90"/>
          <p:cNvSpPr>
            <a:spLocks noChangeArrowheads="1"/>
          </p:cNvSpPr>
          <p:nvPr/>
        </p:nvSpPr>
        <p:spPr bwMode="auto">
          <a:xfrm>
            <a:off x="1651041" y="4113646"/>
            <a:ext cx="4259167" cy="100326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90488" indent="-90488" defTabSz="1042988" eaLnBrk="0" latinLnBrk="0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tabLst>
                <a:tab pos="5648325" algn="l"/>
              </a:tabLst>
              <a:defRPr/>
            </a:pP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광통싞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장비에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필요핚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40G QSFP+, SFP+, SFP, GBIC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등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active optical transceiver 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제품을 공급하고 있으며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Ethernet,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Fibre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Channel,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Infiniband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, SONET/SDH/OTN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과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PON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에 완벽하게 </a:t>
            </a:r>
            <a:r>
              <a:rPr lang="ko-KR" altLang="en-US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호홖되며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 최대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40Gb/s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까지 데이터 전송이 </a:t>
            </a:r>
            <a:r>
              <a:rPr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가능합니다</a:t>
            </a:r>
            <a:r>
              <a: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Monotype Sorts"/>
              </a:rPr>
              <a:t>.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Monotype Sorts"/>
            </a:endParaRPr>
          </a:p>
        </p:txBody>
      </p:sp>
      <p:sp>
        <p:nvSpPr>
          <p:cNvPr id="89" name="AutoShape 8"/>
          <p:cNvSpPr>
            <a:spLocks noChangeArrowheads="1"/>
          </p:cNvSpPr>
          <p:nvPr/>
        </p:nvSpPr>
        <p:spPr bwMode="auto">
          <a:xfrm>
            <a:off x="503237" y="1990077"/>
            <a:ext cx="8137525" cy="1077622"/>
          </a:xfrm>
          <a:prstGeom prst="roundRect">
            <a:avLst>
              <a:gd name="adj" fmla="val 4222"/>
            </a:avLst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lin ang="5400000" scaled="1"/>
          </a:gra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endParaRPr lang="ko-KR" altLang="en-US"/>
          </a:p>
        </p:txBody>
      </p:sp>
      <p:sp>
        <p:nvSpPr>
          <p:cNvPr id="90" name="직사각형 90"/>
          <p:cNvSpPr>
            <a:spLocks noChangeArrowheads="1"/>
          </p:cNvSpPr>
          <p:nvPr/>
        </p:nvSpPr>
        <p:spPr bwMode="auto">
          <a:xfrm>
            <a:off x="1944923" y="2078892"/>
            <a:ext cx="6553623" cy="76507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just" fontAlgn="ctr">
              <a:lnSpc>
                <a:spcPct val="150000"/>
              </a:lnSpc>
            </a:pPr>
            <a:r>
              <a:rPr lang="ko-KR" altLang="en-US" sz="1050" dirty="0" smtClean="0">
                <a:latin typeface="+mn-ea"/>
              </a:rPr>
              <a:t>네트워크 유선 </a:t>
            </a:r>
            <a:r>
              <a:rPr lang="ko-KR" altLang="en-US" sz="1050" dirty="0">
                <a:latin typeface="+mn-ea"/>
              </a:rPr>
              <a:t>스위치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 err="1">
                <a:latin typeface="+mn-ea"/>
              </a:rPr>
              <a:t>백본</a:t>
            </a:r>
            <a:r>
              <a:rPr lang="ko-KR" altLang="en-US" sz="1050" dirty="0">
                <a:latin typeface="+mn-ea"/>
              </a:rPr>
              <a:t> 스위치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보안 스위치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무선 </a:t>
            </a:r>
            <a:r>
              <a:rPr lang="en-US" altLang="ko-KR" sz="1050" dirty="0">
                <a:latin typeface="+mn-ea"/>
              </a:rPr>
              <a:t>AP</a:t>
            </a:r>
            <a:r>
              <a:rPr lang="ko-KR" altLang="en-US" sz="1050" dirty="0">
                <a:latin typeface="+mn-ea"/>
              </a:rPr>
              <a:t>와 </a:t>
            </a:r>
            <a:r>
              <a:rPr lang="en-US" altLang="ko-KR" sz="1050" dirty="0">
                <a:latin typeface="+mn-ea"/>
              </a:rPr>
              <a:t>Controller, FTTH, </a:t>
            </a:r>
            <a:r>
              <a:rPr lang="ko-KR" altLang="en-US" sz="1050" dirty="0" err="1">
                <a:latin typeface="+mn-ea"/>
              </a:rPr>
              <a:t>캐리어이더넷</a:t>
            </a:r>
            <a:r>
              <a:rPr lang="ko-KR" altLang="en-US" sz="1050" dirty="0">
                <a:latin typeface="+mn-ea"/>
              </a:rPr>
              <a:t> 제품을 공급합니다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고객사의 </a:t>
            </a:r>
            <a:r>
              <a:rPr lang="ko-KR" altLang="en-US" sz="1050" dirty="0" err="1">
                <a:latin typeface="+mn-ea"/>
              </a:rPr>
              <a:t>긴급핚</a:t>
            </a:r>
            <a:r>
              <a:rPr lang="ko-KR" altLang="en-US" sz="1050" dirty="0">
                <a:latin typeface="+mn-ea"/>
              </a:rPr>
              <a:t> 수요에 대응하기 </a:t>
            </a:r>
            <a:r>
              <a:rPr lang="ko-KR" altLang="en-US" sz="1050" dirty="0" err="1">
                <a:latin typeface="+mn-ea"/>
              </a:rPr>
              <a:t>위핚</a:t>
            </a:r>
            <a:r>
              <a:rPr lang="ko-KR" altLang="en-US" sz="1050" dirty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충분한 </a:t>
            </a:r>
            <a:r>
              <a:rPr lang="ko-KR" altLang="en-US" sz="1050" dirty="0">
                <a:latin typeface="+mn-ea"/>
              </a:rPr>
              <a:t>재고 보유와 네트워크 설계에서부터 구축까지 뛰어난 기술력을 보유하고 있습니다</a:t>
            </a:r>
            <a:r>
              <a:rPr lang="en-US" altLang="ko-KR" sz="1050" dirty="0">
                <a:latin typeface="+mn-ea"/>
              </a:rPr>
              <a:t>. </a:t>
            </a:r>
            <a:r>
              <a:rPr lang="ko-KR" altLang="en-US" sz="1050" dirty="0">
                <a:latin typeface="+mn-ea"/>
              </a:rPr>
              <a:t>이는 </a:t>
            </a:r>
            <a:r>
              <a:rPr lang="ko-KR" altLang="en-US" sz="1050" dirty="0" err="1">
                <a:latin typeface="+mn-ea"/>
              </a:rPr>
              <a:t>고객사가</a:t>
            </a:r>
            <a:r>
              <a:rPr lang="ko-KR" altLang="en-US" sz="1050" dirty="0">
                <a:latin typeface="+mn-ea"/>
              </a:rPr>
              <a:t> 더욱 </a:t>
            </a:r>
            <a:r>
              <a:rPr lang="ko-KR" altLang="en-US" sz="1050" dirty="0" smtClean="0">
                <a:latin typeface="+mn-ea"/>
              </a:rPr>
              <a:t>원활히 </a:t>
            </a:r>
            <a:r>
              <a:rPr lang="ko-KR" altLang="en-US" sz="1050" dirty="0">
                <a:latin typeface="+mn-ea"/>
              </a:rPr>
              <a:t>프로젝트를 </a:t>
            </a:r>
            <a:r>
              <a:rPr lang="ko-KR" altLang="en-US" sz="1050" dirty="0" smtClean="0">
                <a:latin typeface="+mn-ea"/>
              </a:rPr>
              <a:t>마무리할 </a:t>
            </a:r>
            <a:r>
              <a:rPr lang="ko-KR" altLang="en-US" sz="1050" dirty="0">
                <a:latin typeface="+mn-ea"/>
              </a:rPr>
              <a:t>수 있도록 합니다</a:t>
            </a:r>
            <a:endParaRPr lang="en-US" altLang="ko-KR" sz="1050" dirty="0">
              <a:latin typeface="+mn-ea"/>
            </a:endParaRPr>
          </a:p>
        </p:txBody>
      </p:sp>
      <p:pic>
        <p:nvPicPr>
          <p:cNvPr id="91" name="Picture 7" descr="D:\Documents and Settings\jp\바탕 화면\아이콘 준호대리님작업\png\96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73246" y="2155886"/>
            <a:ext cx="702410" cy="7690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그룹 75"/>
          <p:cNvGrpSpPr>
            <a:grpSpLocks/>
          </p:cNvGrpSpPr>
          <p:nvPr/>
        </p:nvGrpSpPr>
        <p:grpSpPr bwMode="auto">
          <a:xfrm>
            <a:off x="1690093" y="3918676"/>
            <a:ext cx="5459353" cy="31303"/>
            <a:chOff x="954850" y="4980223"/>
            <a:chExt cx="2016794" cy="28578"/>
          </a:xfrm>
        </p:grpSpPr>
        <p:sp>
          <p:nvSpPr>
            <p:cNvPr id="93" name="모서리가 둥근 직사각형 92"/>
            <p:cNvSpPr/>
            <p:nvPr/>
          </p:nvSpPr>
          <p:spPr bwMode="auto">
            <a:xfrm>
              <a:off x="954850" y="4980170"/>
              <a:ext cx="2016794" cy="28573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 bwMode="auto">
            <a:xfrm>
              <a:off x="1601958" y="4980170"/>
              <a:ext cx="722577" cy="28573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indent="-115895" algn="ctr" defTabSz="109253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endParaRPr lang="ko-KR" altLang="en-US" sz="1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1" t="29711" r="66699" b="52190"/>
          <a:stretch/>
        </p:blipFill>
        <p:spPr bwMode="auto">
          <a:xfrm>
            <a:off x="717132" y="3482268"/>
            <a:ext cx="673442" cy="38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8" t="26074" r="38835" b="66088"/>
          <a:stretch/>
        </p:blipFill>
        <p:spPr bwMode="auto">
          <a:xfrm>
            <a:off x="717132" y="4026473"/>
            <a:ext cx="673442" cy="19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2" t="28448" r="45610" b="64255"/>
          <a:stretch/>
        </p:blipFill>
        <p:spPr bwMode="auto">
          <a:xfrm>
            <a:off x="7308304" y="3491841"/>
            <a:ext cx="972109" cy="22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8" t="51602" r="55903" b="43860"/>
          <a:stretch/>
        </p:blipFill>
        <p:spPr bwMode="auto">
          <a:xfrm>
            <a:off x="616156" y="4358011"/>
            <a:ext cx="774418" cy="29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1" t="28576" r="65851" b="63301"/>
          <a:stretch/>
        </p:blipFill>
        <p:spPr bwMode="auto">
          <a:xfrm>
            <a:off x="573035" y="4719438"/>
            <a:ext cx="961636" cy="2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90"/>
          <p:cNvSpPr>
            <a:spLocks noChangeArrowheads="1"/>
          </p:cNvSpPr>
          <p:nvPr/>
        </p:nvSpPr>
        <p:spPr bwMode="auto">
          <a:xfrm>
            <a:off x="1743229" y="3588201"/>
            <a:ext cx="5277044" cy="29370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fontAlgn="ctr"/>
            <a:r>
              <a:rPr lang="en-US" altLang="ko-KR" sz="1050" dirty="0">
                <a:latin typeface="+mn-ea"/>
              </a:rPr>
              <a:t>Optical </a:t>
            </a:r>
            <a:r>
              <a:rPr lang="en-US" altLang="ko-KR" sz="1050" dirty="0" smtClean="0">
                <a:latin typeface="+mn-ea"/>
              </a:rPr>
              <a:t>Transceivers</a:t>
            </a:r>
            <a:endParaRPr lang="en-US" altLang="ko-KR" sz="1050" dirty="0">
              <a:latin typeface="+mn-ea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7" t="27646" r="36818" b="63850"/>
          <a:stretch/>
        </p:blipFill>
        <p:spPr bwMode="auto">
          <a:xfrm>
            <a:off x="7484446" y="4796357"/>
            <a:ext cx="759962" cy="36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8" t="46143" r="30901" b="43139"/>
          <a:stretch/>
        </p:blipFill>
        <p:spPr bwMode="auto">
          <a:xfrm>
            <a:off x="573035" y="5117797"/>
            <a:ext cx="1039045" cy="32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27954" r="82267" b="65668"/>
          <a:stretch/>
        </p:blipFill>
        <p:spPr bwMode="auto">
          <a:xfrm>
            <a:off x="595475" y="5498864"/>
            <a:ext cx="994164" cy="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30607" r="75510" b="52110"/>
          <a:stretch/>
        </p:blipFill>
        <p:spPr bwMode="auto">
          <a:xfrm>
            <a:off x="7490444" y="3765948"/>
            <a:ext cx="607825" cy="578889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7" t="65156" r="66335" b="30112"/>
          <a:stretch/>
        </p:blipFill>
        <p:spPr bwMode="auto">
          <a:xfrm>
            <a:off x="7308304" y="4494141"/>
            <a:ext cx="1150318" cy="15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5" t="45100" r="62951" b="47665"/>
          <a:stretch/>
        </p:blipFill>
        <p:spPr bwMode="auto">
          <a:xfrm>
            <a:off x="7346874" y="5387076"/>
            <a:ext cx="1073177" cy="26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321730" y="3056384"/>
            <a:ext cx="8570750" cy="2893567"/>
            <a:chOff x="503237" y="3170357"/>
            <a:chExt cx="8137525" cy="2893567"/>
          </a:xfrm>
        </p:grpSpPr>
        <p:sp>
          <p:nvSpPr>
            <p:cNvPr id="53" name="AutoShape 29"/>
            <p:cNvSpPr>
              <a:spLocks noChangeArrowheads="1"/>
            </p:cNvSpPr>
            <p:nvPr/>
          </p:nvSpPr>
          <p:spPr bwMode="auto">
            <a:xfrm>
              <a:off x="503237" y="3394580"/>
              <a:ext cx="8137525" cy="2669344"/>
            </a:xfrm>
            <a:prstGeom prst="roundRect">
              <a:avLst>
                <a:gd name="adj" fmla="val 3641"/>
              </a:avLst>
            </a:prstGeom>
            <a:gradFill rotWithShape="0">
              <a:gsLst>
                <a:gs pos="0">
                  <a:srgbClr val="4A5F6F"/>
                </a:gs>
                <a:gs pos="50000">
                  <a:srgbClr val="FFFFFF"/>
                </a:gs>
                <a:gs pos="100000">
                  <a:srgbClr val="4A5F6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AutoShape 31"/>
            <p:cNvSpPr>
              <a:spLocks noChangeArrowheads="1"/>
            </p:cNvSpPr>
            <p:nvPr/>
          </p:nvSpPr>
          <p:spPr bwMode="auto">
            <a:xfrm>
              <a:off x="533782" y="3425952"/>
              <a:ext cx="8073770" cy="2601298"/>
            </a:xfrm>
            <a:prstGeom prst="roundRect">
              <a:avLst>
                <a:gd name="adj" fmla="val 361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AutoShape 33"/>
            <p:cNvSpPr>
              <a:spLocks noChangeArrowheads="1"/>
            </p:cNvSpPr>
            <p:nvPr/>
          </p:nvSpPr>
          <p:spPr bwMode="auto">
            <a:xfrm rot="10800000">
              <a:off x="641338" y="3170357"/>
              <a:ext cx="7857208" cy="228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C6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 bwMode="auto">
          <a:xfrm>
            <a:off x="856586" y="1448168"/>
            <a:ext cx="605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SI 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구축 </a:t>
            </a:r>
            <a:r>
              <a: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– 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다양한 시스템과 솔루션을 활용한 </a:t>
            </a:r>
            <a:r>
              <a: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IT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통합구축서비스</a:t>
            </a:r>
            <a:endParaRPr kumimoji="0"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820471" y="1473777"/>
            <a:ext cx="39556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0000"/>
              </a:solidFill>
            </a:endParaRPr>
          </a:p>
        </p:txBody>
      </p:sp>
      <p:pic>
        <p:nvPicPr>
          <p:cNvPr id="67" name="Picture 11" descr="D:\1.작업\002\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1" y="1392814"/>
            <a:ext cx="4033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114"/>
          <p:cNvSpPr txBox="1">
            <a:spLocks noChangeArrowheads="1"/>
          </p:cNvSpPr>
          <p:nvPr/>
        </p:nvSpPr>
        <p:spPr bwMode="auto">
          <a:xfrm>
            <a:off x="1024144" y="3620024"/>
            <a:ext cx="2259738" cy="44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Security, Backup, DBMS, SMS, APM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등 솔루션 기반의 사업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국내외 정보기술 솔루션 공급 및 유통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 Box 114"/>
          <p:cNvSpPr txBox="1">
            <a:spLocks noChangeArrowheads="1"/>
          </p:cNvSpPr>
          <p:nvPr/>
        </p:nvSpPr>
        <p:spPr bwMode="auto">
          <a:xfrm>
            <a:off x="6133713" y="3606174"/>
            <a:ext cx="1695916" cy="47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Network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통합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IT Infra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구축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장비 </a:t>
            </a:r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렌탈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및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매입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 Box 114"/>
          <p:cNvSpPr txBox="1">
            <a:spLocks noChangeArrowheads="1"/>
          </p:cNvSpPr>
          <p:nvPr/>
        </p:nvSpPr>
        <p:spPr bwMode="auto">
          <a:xfrm>
            <a:off x="1060635" y="5032514"/>
            <a:ext cx="2223247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공공기관 정보전략계획 수립 컨설팅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다양한 분야에 대한 컨설팅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 Box 114"/>
          <p:cNvSpPr txBox="1">
            <a:spLocks noChangeArrowheads="1"/>
          </p:cNvSpPr>
          <p:nvPr/>
        </p:nvSpPr>
        <p:spPr bwMode="auto">
          <a:xfrm>
            <a:off x="6133712" y="5032514"/>
            <a:ext cx="1833204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접근성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및 웹 표준 분석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UI/UX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5158603" y="4257093"/>
            <a:ext cx="3115905" cy="507831"/>
            <a:chOff x="5009128" y="4356003"/>
            <a:chExt cx="2876220" cy="507831"/>
          </a:xfrm>
        </p:grpSpPr>
        <p:sp>
          <p:nvSpPr>
            <p:cNvPr id="75" name="Line 44"/>
            <p:cNvSpPr>
              <a:spLocks noChangeShapeType="1"/>
            </p:cNvSpPr>
            <p:nvPr/>
          </p:nvSpPr>
          <p:spPr bwMode="auto">
            <a:xfrm flipH="1" flipV="1">
              <a:off x="5009128" y="4609919"/>
              <a:ext cx="2594885" cy="0"/>
            </a:xfrm>
            <a:prstGeom prst="line">
              <a:avLst/>
            </a:prstGeom>
            <a:noFill/>
            <a:ln w="28575">
              <a:solidFill>
                <a:srgbClr val="6B63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" name="Text Box 45"/>
            <p:cNvSpPr txBox="1">
              <a:spLocks noChangeArrowheads="1"/>
            </p:cNvSpPr>
            <p:nvPr/>
          </p:nvSpPr>
          <p:spPr bwMode="auto">
            <a:xfrm>
              <a:off x="6540010" y="4356003"/>
              <a:ext cx="1345338" cy="5078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5C5D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Char char="•"/>
              </a:pPr>
              <a:r>
                <a:rPr lang="en-US" altLang="ko-KR" sz="900" dirty="0">
                  <a:latin typeface="+mn-ea"/>
                </a:rPr>
                <a:t> </a:t>
              </a:r>
              <a:r>
                <a:rPr lang="ko-KR" altLang="en-US" sz="900" dirty="0" smtClean="0">
                  <a:latin typeface="+mn-ea"/>
                </a:rPr>
                <a:t>분석</a:t>
              </a:r>
              <a:r>
                <a:rPr lang="en-US" altLang="ko-KR" sz="900" dirty="0" smtClean="0">
                  <a:latin typeface="+mn-ea"/>
                </a:rPr>
                <a:t>, </a:t>
              </a:r>
              <a:r>
                <a:rPr lang="ko-KR" altLang="en-US" sz="900" dirty="0" smtClean="0">
                  <a:latin typeface="+mn-ea"/>
                </a:rPr>
                <a:t>설계 및 개발</a:t>
              </a:r>
              <a:endParaRPr lang="en-US" altLang="ko-KR" sz="900" dirty="0" smtClean="0">
                <a:latin typeface="+mn-ea"/>
              </a:endParaRPr>
            </a:p>
            <a:p>
              <a:pPr>
                <a:buFontTx/>
                <a:buChar char="•"/>
              </a:pPr>
              <a:r>
                <a:rPr lang="en-US" altLang="ko-KR" sz="900" dirty="0">
                  <a:latin typeface="+mn-ea"/>
                </a:rPr>
                <a:t> </a:t>
              </a:r>
              <a:r>
                <a:rPr lang="ko-KR" altLang="en-US" sz="900" dirty="0" smtClean="0">
                  <a:latin typeface="+mn-ea"/>
                </a:rPr>
                <a:t>관리</a:t>
              </a:r>
              <a:r>
                <a:rPr lang="en-US" altLang="ko-KR" sz="900" dirty="0" smtClean="0">
                  <a:latin typeface="+mn-ea"/>
                </a:rPr>
                <a:t>, </a:t>
              </a:r>
              <a:r>
                <a:rPr lang="ko-KR" altLang="en-US" sz="900" dirty="0" smtClean="0">
                  <a:latin typeface="+mn-ea"/>
                </a:rPr>
                <a:t>운영 및 유지보수</a:t>
              </a:r>
              <a:endParaRPr lang="en-US" altLang="ko-KR" sz="900" dirty="0" smtClean="0">
                <a:latin typeface="+mn-ea"/>
              </a:endParaRPr>
            </a:p>
            <a:p>
              <a:pPr>
                <a:buFontTx/>
                <a:buChar char="•"/>
              </a:pPr>
              <a:r>
                <a:rPr lang="en-US" altLang="ko-KR" sz="900" dirty="0">
                  <a:latin typeface="+mn-ea"/>
                </a:rPr>
                <a:t> </a:t>
              </a:r>
              <a:r>
                <a:rPr lang="ko-KR" altLang="en-US" sz="900" dirty="0" smtClean="0">
                  <a:latin typeface="+mn-ea"/>
                </a:rPr>
                <a:t>시스템 통합 전략 수립</a:t>
              </a:r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77" name="AutoShape 8"/>
          <p:cNvSpPr>
            <a:spLocks noChangeArrowheads="1"/>
          </p:cNvSpPr>
          <p:nvPr/>
        </p:nvSpPr>
        <p:spPr bwMode="auto">
          <a:xfrm>
            <a:off x="321730" y="1990077"/>
            <a:ext cx="8535772" cy="1077622"/>
          </a:xfrm>
          <a:prstGeom prst="roundRect">
            <a:avLst>
              <a:gd name="adj" fmla="val 4222"/>
            </a:avLst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lin ang="5400000" scaled="1"/>
          </a:gra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endParaRPr lang="ko-KR" altLang="en-US"/>
          </a:p>
        </p:txBody>
      </p:sp>
      <p:sp>
        <p:nvSpPr>
          <p:cNvPr id="78" name="직사각형 90"/>
          <p:cNvSpPr>
            <a:spLocks noChangeArrowheads="1"/>
          </p:cNvSpPr>
          <p:nvPr/>
        </p:nvSpPr>
        <p:spPr bwMode="auto">
          <a:xfrm>
            <a:off x="1883556" y="2116272"/>
            <a:ext cx="6973945" cy="76507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just" defTabSz="992188">
              <a:lnSpc>
                <a:spcPct val="150000"/>
              </a:lnSpc>
              <a:defRPr/>
            </a:pPr>
            <a:r>
              <a:rPr lang="ko-KR" altLang="en-US" sz="1050" dirty="0" err="1" smtClean="0">
                <a:latin typeface="+mn-ea"/>
              </a:rPr>
              <a:t>아이티엔비</a:t>
            </a:r>
            <a:r>
              <a:rPr lang="ko-KR" altLang="en-US" sz="1050" dirty="0" smtClean="0">
                <a:latin typeface="+mn-ea"/>
              </a:rPr>
              <a:t>㈜는 </a:t>
            </a:r>
            <a:r>
              <a:rPr lang="en-US" altLang="ko-KR" sz="1050" dirty="0">
                <a:latin typeface="+mn-ea"/>
              </a:rPr>
              <a:t>H/W, S/W </a:t>
            </a:r>
            <a:r>
              <a:rPr lang="ko-KR" altLang="en-US" sz="1050" dirty="0">
                <a:latin typeface="+mn-ea"/>
              </a:rPr>
              <a:t>장비를 비롯하여 다양한 솔루션과 최고의 인재들이 </a:t>
            </a:r>
            <a:r>
              <a:rPr lang="ko-KR" altLang="en-US" sz="1100" b="1" dirty="0">
                <a:latin typeface="+mn-ea"/>
              </a:rPr>
              <a:t>정부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공공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민간기업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en-US" altLang="ko-KR" sz="1100" b="1" dirty="0" smtClean="0">
                <a:latin typeface="+mn-ea"/>
              </a:rPr>
              <a:t>   </a:t>
            </a:r>
            <a:r>
              <a:rPr lang="ko-KR" altLang="en-US" sz="1100" b="1" dirty="0" smtClean="0">
                <a:latin typeface="+mn-ea"/>
              </a:rPr>
              <a:t>금융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통신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연구소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교육기관 등 </a:t>
            </a:r>
            <a:r>
              <a:rPr lang="ko-KR" altLang="en-US" sz="1050" dirty="0">
                <a:latin typeface="+mn-ea"/>
              </a:rPr>
              <a:t>전 분야에 걸쳐 고객에게 최상의 경쟁력과 가치를 제공하는 </a:t>
            </a:r>
            <a:r>
              <a:rPr lang="en-US" altLang="ko-KR" sz="1100" b="1" dirty="0">
                <a:latin typeface="+mn-ea"/>
              </a:rPr>
              <a:t>SI </a:t>
            </a:r>
            <a:r>
              <a:rPr lang="ko-KR" altLang="en-US" sz="1100" b="1" dirty="0">
                <a:latin typeface="+mn-ea"/>
              </a:rPr>
              <a:t>구축 </a:t>
            </a:r>
            <a:r>
              <a:rPr lang="ko-KR" altLang="en-US" sz="1100" b="1" dirty="0" smtClean="0">
                <a:latin typeface="+mn-ea"/>
              </a:rPr>
              <a:t>서비스</a:t>
            </a:r>
            <a:r>
              <a:rPr lang="ko-KR" altLang="en-US" sz="1050" dirty="0" smtClean="0">
                <a:latin typeface="+mn-ea"/>
              </a:rPr>
              <a:t>를 </a:t>
            </a:r>
            <a:r>
              <a:rPr lang="ko-KR" altLang="en-US" sz="1050" dirty="0">
                <a:latin typeface="+mn-ea"/>
              </a:rPr>
              <a:t>제공합니다</a:t>
            </a:r>
            <a:r>
              <a:rPr lang="en-US" altLang="ko-KR" sz="1050" dirty="0">
                <a:latin typeface="+mn-ea"/>
              </a:rPr>
              <a:t>.</a:t>
            </a:r>
          </a:p>
        </p:txBody>
      </p:sp>
      <p:pic>
        <p:nvPicPr>
          <p:cNvPr id="82" name="Picture 47" descr="지구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122" y="2126000"/>
            <a:ext cx="945074" cy="855740"/>
          </a:xfrm>
          <a:prstGeom prst="rect">
            <a:avLst/>
          </a:prstGeom>
          <a:noFill/>
        </p:spPr>
      </p:pic>
      <p:grpSp>
        <p:nvGrpSpPr>
          <p:cNvPr id="88" name="그룹 87"/>
          <p:cNvGrpSpPr/>
          <p:nvPr/>
        </p:nvGrpSpPr>
        <p:grpSpPr>
          <a:xfrm>
            <a:off x="3052183" y="3392996"/>
            <a:ext cx="3237546" cy="2522742"/>
            <a:chOff x="-2128674" y="3163001"/>
            <a:chExt cx="3276536" cy="2765884"/>
          </a:xfrm>
        </p:grpSpPr>
        <p:grpSp>
          <p:nvGrpSpPr>
            <p:cNvPr id="99" name="Group 2"/>
            <p:cNvGrpSpPr>
              <a:grpSpLocks/>
            </p:cNvGrpSpPr>
            <p:nvPr/>
          </p:nvGrpSpPr>
          <p:grpSpPr bwMode="auto">
            <a:xfrm>
              <a:off x="-965095" y="3871332"/>
              <a:ext cx="1018436" cy="1013028"/>
              <a:chOff x="1177" y="1511"/>
              <a:chExt cx="1417" cy="1411"/>
            </a:xfrm>
          </p:grpSpPr>
          <p:sp>
            <p:nvSpPr>
              <p:cNvPr id="122" name="Freeform 4"/>
              <p:cNvSpPr>
                <a:spLocks/>
              </p:cNvSpPr>
              <p:nvPr/>
            </p:nvSpPr>
            <p:spPr bwMode="auto">
              <a:xfrm>
                <a:off x="1177" y="1511"/>
                <a:ext cx="1417" cy="1411"/>
              </a:xfrm>
              <a:custGeom>
                <a:avLst/>
                <a:gdLst/>
                <a:ahLst/>
                <a:cxnLst>
                  <a:cxn ang="0">
                    <a:pos x="1320" y="2"/>
                  </a:cxn>
                  <a:cxn ang="0">
                    <a:pos x="1508" y="24"/>
                  </a:cxn>
                  <a:cxn ang="0">
                    <a:pos x="1686" y="76"/>
                  </a:cxn>
                  <a:cxn ang="0">
                    <a:pos x="1854" y="152"/>
                  </a:cxn>
                  <a:cxn ang="0">
                    <a:pos x="2006" y="248"/>
                  </a:cxn>
                  <a:cxn ang="0">
                    <a:pos x="2144" y="368"/>
                  </a:cxn>
                  <a:cxn ang="0">
                    <a:pos x="2262" y="504"/>
                  </a:cxn>
                  <a:cxn ang="0">
                    <a:pos x="2360" y="656"/>
                  </a:cxn>
                  <a:cxn ang="0">
                    <a:pos x="2434" y="824"/>
                  </a:cxn>
                  <a:cxn ang="0">
                    <a:pos x="2486" y="1002"/>
                  </a:cxn>
                  <a:cxn ang="0">
                    <a:pos x="2510" y="1190"/>
                  </a:cxn>
                  <a:cxn ang="0">
                    <a:pos x="2510" y="1320"/>
                  </a:cxn>
                  <a:cxn ang="0">
                    <a:pos x="2486" y="1508"/>
                  </a:cxn>
                  <a:cxn ang="0">
                    <a:pos x="2434" y="1688"/>
                  </a:cxn>
                  <a:cxn ang="0">
                    <a:pos x="2360" y="1854"/>
                  </a:cxn>
                  <a:cxn ang="0">
                    <a:pos x="2262" y="2006"/>
                  </a:cxn>
                  <a:cxn ang="0">
                    <a:pos x="2144" y="2144"/>
                  </a:cxn>
                  <a:cxn ang="0">
                    <a:pos x="2006" y="2262"/>
                  </a:cxn>
                  <a:cxn ang="0">
                    <a:pos x="1854" y="2360"/>
                  </a:cxn>
                  <a:cxn ang="0">
                    <a:pos x="1686" y="2434"/>
                  </a:cxn>
                  <a:cxn ang="0">
                    <a:pos x="1508" y="2486"/>
                  </a:cxn>
                  <a:cxn ang="0">
                    <a:pos x="1320" y="2510"/>
                  </a:cxn>
                  <a:cxn ang="0">
                    <a:pos x="1190" y="2510"/>
                  </a:cxn>
                  <a:cxn ang="0">
                    <a:pos x="1002" y="2486"/>
                  </a:cxn>
                  <a:cxn ang="0">
                    <a:pos x="824" y="2434"/>
                  </a:cxn>
                  <a:cxn ang="0">
                    <a:pos x="656" y="2360"/>
                  </a:cxn>
                  <a:cxn ang="0">
                    <a:pos x="504" y="2262"/>
                  </a:cxn>
                  <a:cxn ang="0">
                    <a:pos x="366" y="2144"/>
                  </a:cxn>
                  <a:cxn ang="0">
                    <a:pos x="248" y="2006"/>
                  </a:cxn>
                  <a:cxn ang="0">
                    <a:pos x="150" y="1854"/>
                  </a:cxn>
                  <a:cxn ang="0">
                    <a:pos x="76" y="1688"/>
                  </a:cxn>
                  <a:cxn ang="0">
                    <a:pos x="24" y="1508"/>
                  </a:cxn>
                  <a:cxn ang="0">
                    <a:pos x="0" y="1320"/>
                  </a:cxn>
                  <a:cxn ang="0">
                    <a:pos x="0" y="1190"/>
                  </a:cxn>
                  <a:cxn ang="0">
                    <a:pos x="24" y="1002"/>
                  </a:cxn>
                  <a:cxn ang="0">
                    <a:pos x="76" y="824"/>
                  </a:cxn>
                  <a:cxn ang="0">
                    <a:pos x="150" y="656"/>
                  </a:cxn>
                  <a:cxn ang="0">
                    <a:pos x="248" y="504"/>
                  </a:cxn>
                  <a:cxn ang="0">
                    <a:pos x="366" y="368"/>
                  </a:cxn>
                  <a:cxn ang="0">
                    <a:pos x="504" y="248"/>
                  </a:cxn>
                  <a:cxn ang="0">
                    <a:pos x="656" y="152"/>
                  </a:cxn>
                  <a:cxn ang="0">
                    <a:pos x="824" y="76"/>
                  </a:cxn>
                  <a:cxn ang="0">
                    <a:pos x="1002" y="24"/>
                  </a:cxn>
                  <a:cxn ang="0">
                    <a:pos x="1190" y="2"/>
                  </a:cxn>
                </a:cxnLst>
                <a:rect l="0" t="0" r="r" b="b"/>
                <a:pathLst>
                  <a:path w="2510" h="2512">
                    <a:moveTo>
                      <a:pt x="1256" y="0"/>
                    </a:moveTo>
                    <a:lnTo>
                      <a:pt x="1256" y="0"/>
                    </a:lnTo>
                    <a:lnTo>
                      <a:pt x="1320" y="2"/>
                    </a:lnTo>
                    <a:lnTo>
                      <a:pt x="1384" y="6"/>
                    </a:lnTo>
                    <a:lnTo>
                      <a:pt x="1446" y="14"/>
                    </a:lnTo>
                    <a:lnTo>
                      <a:pt x="1508" y="24"/>
                    </a:lnTo>
                    <a:lnTo>
                      <a:pt x="1568" y="38"/>
                    </a:lnTo>
                    <a:lnTo>
                      <a:pt x="1628" y="56"/>
                    </a:lnTo>
                    <a:lnTo>
                      <a:pt x="1686" y="76"/>
                    </a:lnTo>
                    <a:lnTo>
                      <a:pt x="1744" y="98"/>
                    </a:lnTo>
                    <a:lnTo>
                      <a:pt x="1800" y="124"/>
                    </a:lnTo>
                    <a:lnTo>
                      <a:pt x="1854" y="152"/>
                    </a:lnTo>
                    <a:lnTo>
                      <a:pt x="1906" y="182"/>
                    </a:lnTo>
                    <a:lnTo>
                      <a:pt x="1958" y="214"/>
                    </a:lnTo>
                    <a:lnTo>
                      <a:pt x="2006" y="248"/>
                    </a:lnTo>
                    <a:lnTo>
                      <a:pt x="2054" y="286"/>
                    </a:lnTo>
                    <a:lnTo>
                      <a:pt x="2100" y="326"/>
                    </a:lnTo>
                    <a:lnTo>
                      <a:pt x="2144" y="368"/>
                    </a:lnTo>
                    <a:lnTo>
                      <a:pt x="2184" y="410"/>
                    </a:lnTo>
                    <a:lnTo>
                      <a:pt x="2224" y="456"/>
                    </a:lnTo>
                    <a:lnTo>
                      <a:pt x="2262" y="504"/>
                    </a:lnTo>
                    <a:lnTo>
                      <a:pt x="2296" y="554"/>
                    </a:lnTo>
                    <a:lnTo>
                      <a:pt x="2330" y="604"/>
                    </a:lnTo>
                    <a:lnTo>
                      <a:pt x="2360" y="656"/>
                    </a:lnTo>
                    <a:lnTo>
                      <a:pt x="2388" y="710"/>
                    </a:lnTo>
                    <a:lnTo>
                      <a:pt x="2412" y="766"/>
                    </a:lnTo>
                    <a:lnTo>
                      <a:pt x="2434" y="824"/>
                    </a:lnTo>
                    <a:lnTo>
                      <a:pt x="2454" y="882"/>
                    </a:lnTo>
                    <a:lnTo>
                      <a:pt x="2472" y="942"/>
                    </a:lnTo>
                    <a:lnTo>
                      <a:pt x="2486" y="1002"/>
                    </a:lnTo>
                    <a:lnTo>
                      <a:pt x="2496" y="1064"/>
                    </a:lnTo>
                    <a:lnTo>
                      <a:pt x="2504" y="1126"/>
                    </a:lnTo>
                    <a:lnTo>
                      <a:pt x="2510" y="1190"/>
                    </a:lnTo>
                    <a:lnTo>
                      <a:pt x="2510" y="1256"/>
                    </a:lnTo>
                    <a:lnTo>
                      <a:pt x="2510" y="1256"/>
                    </a:lnTo>
                    <a:lnTo>
                      <a:pt x="2510" y="1320"/>
                    </a:lnTo>
                    <a:lnTo>
                      <a:pt x="2504" y="1384"/>
                    </a:lnTo>
                    <a:lnTo>
                      <a:pt x="2496" y="1446"/>
                    </a:lnTo>
                    <a:lnTo>
                      <a:pt x="2486" y="1508"/>
                    </a:lnTo>
                    <a:lnTo>
                      <a:pt x="2472" y="1570"/>
                    </a:lnTo>
                    <a:lnTo>
                      <a:pt x="2454" y="1628"/>
                    </a:lnTo>
                    <a:lnTo>
                      <a:pt x="2434" y="1688"/>
                    </a:lnTo>
                    <a:lnTo>
                      <a:pt x="2412" y="1744"/>
                    </a:lnTo>
                    <a:lnTo>
                      <a:pt x="2388" y="1800"/>
                    </a:lnTo>
                    <a:lnTo>
                      <a:pt x="2360" y="1854"/>
                    </a:lnTo>
                    <a:lnTo>
                      <a:pt x="2330" y="1906"/>
                    </a:lnTo>
                    <a:lnTo>
                      <a:pt x="2296" y="1958"/>
                    </a:lnTo>
                    <a:lnTo>
                      <a:pt x="2262" y="2006"/>
                    </a:lnTo>
                    <a:lnTo>
                      <a:pt x="2224" y="2054"/>
                    </a:lnTo>
                    <a:lnTo>
                      <a:pt x="2184" y="2100"/>
                    </a:lnTo>
                    <a:lnTo>
                      <a:pt x="2144" y="2144"/>
                    </a:lnTo>
                    <a:lnTo>
                      <a:pt x="2100" y="2184"/>
                    </a:lnTo>
                    <a:lnTo>
                      <a:pt x="2054" y="2224"/>
                    </a:lnTo>
                    <a:lnTo>
                      <a:pt x="2006" y="2262"/>
                    </a:lnTo>
                    <a:lnTo>
                      <a:pt x="1958" y="2296"/>
                    </a:lnTo>
                    <a:lnTo>
                      <a:pt x="1906" y="2330"/>
                    </a:lnTo>
                    <a:lnTo>
                      <a:pt x="1854" y="2360"/>
                    </a:lnTo>
                    <a:lnTo>
                      <a:pt x="1800" y="2388"/>
                    </a:lnTo>
                    <a:lnTo>
                      <a:pt x="1744" y="2412"/>
                    </a:lnTo>
                    <a:lnTo>
                      <a:pt x="1686" y="2434"/>
                    </a:lnTo>
                    <a:lnTo>
                      <a:pt x="1628" y="2454"/>
                    </a:lnTo>
                    <a:lnTo>
                      <a:pt x="1568" y="2472"/>
                    </a:lnTo>
                    <a:lnTo>
                      <a:pt x="1508" y="2486"/>
                    </a:lnTo>
                    <a:lnTo>
                      <a:pt x="1446" y="2496"/>
                    </a:lnTo>
                    <a:lnTo>
                      <a:pt x="1384" y="2504"/>
                    </a:lnTo>
                    <a:lnTo>
                      <a:pt x="1320" y="2510"/>
                    </a:lnTo>
                    <a:lnTo>
                      <a:pt x="1256" y="2512"/>
                    </a:lnTo>
                    <a:lnTo>
                      <a:pt x="1256" y="2512"/>
                    </a:lnTo>
                    <a:lnTo>
                      <a:pt x="1190" y="2510"/>
                    </a:lnTo>
                    <a:lnTo>
                      <a:pt x="1126" y="2504"/>
                    </a:lnTo>
                    <a:lnTo>
                      <a:pt x="1064" y="2496"/>
                    </a:lnTo>
                    <a:lnTo>
                      <a:pt x="1002" y="2486"/>
                    </a:lnTo>
                    <a:lnTo>
                      <a:pt x="942" y="2472"/>
                    </a:lnTo>
                    <a:lnTo>
                      <a:pt x="882" y="2454"/>
                    </a:lnTo>
                    <a:lnTo>
                      <a:pt x="824" y="2434"/>
                    </a:lnTo>
                    <a:lnTo>
                      <a:pt x="766" y="2412"/>
                    </a:lnTo>
                    <a:lnTo>
                      <a:pt x="710" y="2388"/>
                    </a:lnTo>
                    <a:lnTo>
                      <a:pt x="656" y="2360"/>
                    </a:lnTo>
                    <a:lnTo>
                      <a:pt x="604" y="2330"/>
                    </a:lnTo>
                    <a:lnTo>
                      <a:pt x="552" y="2296"/>
                    </a:lnTo>
                    <a:lnTo>
                      <a:pt x="504" y="2262"/>
                    </a:lnTo>
                    <a:lnTo>
                      <a:pt x="456" y="2224"/>
                    </a:lnTo>
                    <a:lnTo>
                      <a:pt x="410" y="2184"/>
                    </a:lnTo>
                    <a:lnTo>
                      <a:pt x="366" y="2144"/>
                    </a:lnTo>
                    <a:lnTo>
                      <a:pt x="326" y="2100"/>
                    </a:lnTo>
                    <a:lnTo>
                      <a:pt x="286" y="2054"/>
                    </a:lnTo>
                    <a:lnTo>
                      <a:pt x="248" y="2006"/>
                    </a:lnTo>
                    <a:lnTo>
                      <a:pt x="214" y="1958"/>
                    </a:lnTo>
                    <a:lnTo>
                      <a:pt x="180" y="1906"/>
                    </a:lnTo>
                    <a:lnTo>
                      <a:pt x="150" y="1854"/>
                    </a:lnTo>
                    <a:lnTo>
                      <a:pt x="122" y="1800"/>
                    </a:lnTo>
                    <a:lnTo>
                      <a:pt x="98" y="1744"/>
                    </a:lnTo>
                    <a:lnTo>
                      <a:pt x="76" y="1688"/>
                    </a:lnTo>
                    <a:lnTo>
                      <a:pt x="56" y="1628"/>
                    </a:lnTo>
                    <a:lnTo>
                      <a:pt x="38" y="1570"/>
                    </a:lnTo>
                    <a:lnTo>
                      <a:pt x="24" y="1508"/>
                    </a:lnTo>
                    <a:lnTo>
                      <a:pt x="14" y="1446"/>
                    </a:lnTo>
                    <a:lnTo>
                      <a:pt x="6" y="1384"/>
                    </a:lnTo>
                    <a:lnTo>
                      <a:pt x="0" y="1320"/>
                    </a:lnTo>
                    <a:lnTo>
                      <a:pt x="0" y="1256"/>
                    </a:lnTo>
                    <a:lnTo>
                      <a:pt x="0" y="1256"/>
                    </a:lnTo>
                    <a:lnTo>
                      <a:pt x="0" y="1190"/>
                    </a:lnTo>
                    <a:lnTo>
                      <a:pt x="6" y="1126"/>
                    </a:lnTo>
                    <a:lnTo>
                      <a:pt x="14" y="1064"/>
                    </a:lnTo>
                    <a:lnTo>
                      <a:pt x="24" y="1002"/>
                    </a:lnTo>
                    <a:lnTo>
                      <a:pt x="38" y="942"/>
                    </a:lnTo>
                    <a:lnTo>
                      <a:pt x="56" y="882"/>
                    </a:lnTo>
                    <a:lnTo>
                      <a:pt x="76" y="824"/>
                    </a:lnTo>
                    <a:lnTo>
                      <a:pt x="98" y="766"/>
                    </a:lnTo>
                    <a:lnTo>
                      <a:pt x="122" y="710"/>
                    </a:lnTo>
                    <a:lnTo>
                      <a:pt x="150" y="656"/>
                    </a:lnTo>
                    <a:lnTo>
                      <a:pt x="180" y="604"/>
                    </a:lnTo>
                    <a:lnTo>
                      <a:pt x="214" y="554"/>
                    </a:lnTo>
                    <a:lnTo>
                      <a:pt x="248" y="504"/>
                    </a:lnTo>
                    <a:lnTo>
                      <a:pt x="286" y="456"/>
                    </a:lnTo>
                    <a:lnTo>
                      <a:pt x="326" y="410"/>
                    </a:lnTo>
                    <a:lnTo>
                      <a:pt x="366" y="368"/>
                    </a:lnTo>
                    <a:lnTo>
                      <a:pt x="410" y="326"/>
                    </a:lnTo>
                    <a:lnTo>
                      <a:pt x="456" y="286"/>
                    </a:lnTo>
                    <a:lnTo>
                      <a:pt x="504" y="248"/>
                    </a:lnTo>
                    <a:lnTo>
                      <a:pt x="552" y="214"/>
                    </a:lnTo>
                    <a:lnTo>
                      <a:pt x="604" y="182"/>
                    </a:lnTo>
                    <a:lnTo>
                      <a:pt x="656" y="152"/>
                    </a:lnTo>
                    <a:lnTo>
                      <a:pt x="710" y="124"/>
                    </a:lnTo>
                    <a:lnTo>
                      <a:pt x="766" y="98"/>
                    </a:lnTo>
                    <a:lnTo>
                      <a:pt x="824" y="76"/>
                    </a:lnTo>
                    <a:lnTo>
                      <a:pt x="882" y="56"/>
                    </a:lnTo>
                    <a:lnTo>
                      <a:pt x="942" y="38"/>
                    </a:lnTo>
                    <a:lnTo>
                      <a:pt x="1002" y="24"/>
                    </a:lnTo>
                    <a:lnTo>
                      <a:pt x="1064" y="14"/>
                    </a:lnTo>
                    <a:lnTo>
                      <a:pt x="1126" y="6"/>
                    </a:lnTo>
                    <a:lnTo>
                      <a:pt x="1190" y="2"/>
                    </a:lnTo>
                    <a:lnTo>
                      <a:pt x="1256" y="0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6357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13"/>
              <p:cNvSpPr>
                <a:spLocks/>
              </p:cNvSpPr>
              <p:nvPr/>
            </p:nvSpPr>
            <p:spPr bwMode="auto">
              <a:xfrm>
                <a:off x="1334" y="1565"/>
                <a:ext cx="1124" cy="480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91000"/>
                    </a:srgbClr>
                  </a:gs>
                  <a:gs pos="100000">
                    <a:srgbClr val="FFFFFF">
                      <a:gamma/>
                      <a:shade val="95294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0" name="Group 14"/>
            <p:cNvGrpSpPr>
              <a:grpSpLocks/>
            </p:cNvGrpSpPr>
            <p:nvPr/>
          </p:nvGrpSpPr>
          <p:grpSpPr bwMode="auto">
            <a:xfrm>
              <a:off x="-2128674" y="5657204"/>
              <a:ext cx="3276536" cy="271681"/>
              <a:chOff x="352" y="3675"/>
              <a:chExt cx="3606" cy="299"/>
            </a:xfrm>
          </p:grpSpPr>
          <p:sp>
            <p:nvSpPr>
              <p:cNvPr id="120" name="Oval 15"/>
              <p:cNvSpPr>
                <a:spLocks noChangeArrowheads="1"/>
              </p:cNvSpPr>
              <p:nvPr/>
            </p:nvSpPr>
            <p:spPr bwMode="auto">
              <a:xfrm>
                <a:off x="352" y="3675"/>
                <a:ext cx="3606" cy="299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583" y="3695"/>
                <a:ext cx="3000" cy="22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22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1" name="Group 17"/>
            <p:cNvGrpSpPr>
              <a:grpSpLocks/>
            </p:cNvGrpSpPr>
            <p:nvPr/>
          </p:nvGrpSpPr>
          <p:grpSpPr bwMode="auto">
            <a:xfrm>
              <a:off x="-274151" y="4555029"/>
              <a:ext cx="1037661" cy="1040387"/>
              <a:chOff x="2257" y="2416"/>
              <a:chExt cx="1142" cy="1145"/>
            </a:xfrm>
          </p:grpSpPr>
          <p:sp>
            <p:nvSpPr>
              <p:cNvPr id="116" name="Freeform 18"/>
              <p:cNvSpPr>
                <a:spLocks/>
              </p:cNvSpPr>
              <p:nvPr/>
            </p:nvSpPr>
            <p:spPr bwMode="auto">
              <a:xfrm>
                <a:off x="2257" y="2416"/>
                <a:ext cx="1142" cy="1145"/>
              </a:xfrm>
              <a:custGeom>
                <a:avLst/>
                <a:gdLst/>
                <a:ahLst/>
                <a:cxnLst>
                  <a:cxn ang="0">
                    <a:pos x="142" y="300"/>
                  </a:cxn>
                  <a:cxn ang="0">
                    <a:pos x="210" y="424"/>
                  </a:cxn>
                  <a:cxn ang="0">
                    <a:pos x="146" y="528"/>
                  </a:cxn>
                  <a:cxn ang="0">
                    <a:pos x="98" y="638"/>
                  </a:cxn>
                  <a:cxn ang="0">
                    <a:pos x="66" y="752"/>
                  </a:cxn>
                  <a:cxn ang="0">
                    <a:pos x="50" y="868"/>
                  </a:cxn>
                  <a:cxn ang="0">
                    <a:pos x="50" y="986"/>
                  </a:cxn>
                  <a:cxn ang="0">
                    <a:pos x="64" y="1102"/>
                  </a:cxn>
                  <a:cxn ang="0">
                    <a:pos x="94" y="1216"/>
                  </a:cxn>
                  <a:cxn ang="0">
                    <a:pos x="140" y="1326"/>
                  </a:cxn>
                  <a:cxn ang="0">
                    <a:pos x="200" y="1432"/>
                  </a:cxn>
                  <a:cxn ang="0">
                    <a:pos x="278" y="1528"/>
                  </a:cxn>
                  <a:cxn ang="0">
                    <a:pos x="340" y="1590"/>
                  </a:cxn>
                  <a:cxn ang="0">
                    <a:pos x="444" y="1672"/>
                  </a:cxn>
                  <a:cxn ang="0">
                    <a:pos x="558" y="1736"/>
                  </a:cxn>
                  <a:cxn ang="0">
                    <a:pos x="678" y="1780"/>
                  </a:cxn>
                  <a:cxn ang="0">
                    <a:pos x="804" y="1808"/>
                  </a:cxn>
                  <a:cxn ang="0">
                    <a:pos x="930" y="1816"/>
                  </a:cxn>
                  <a:cxn ang="0">
                    <a:pos x="1056" y="1808"/>
                  </a:cxn>
                  <a:cxn ang="0">
                    <a:pos x="1182" y="1780"/>
                  </a:cxn>
                  <a:cxn ang="0">
                    <a:pos x="1302" y="1736"/>
                  </a:cxn>
                  <a:cxn ang="0">
                    <a:pos x="1416" y="1672"/>
                  </a:cxn>
                  <a:cxn ang="0">
                    <a:pos x="1522" y="1590"/>
                  </a:cxn>
                  <a:cxn ang="0">
                    <a:pos x="1586" y="1526"/>
                  </a:cxn>
                  <a:cxn ang="0">
                    <a:pos x="1666" y="1420"/>
                  </a:cxn>
                  <a:cxn ang="0">
                    <a:pos x="1730" y="1306"/>
                  </a:cxn>
                  <a:cxn ang="0">
                    <a:pos x="1776" y="1186"/>
                  </a:cxn>
                  <a:cxn ang="0">
                    <a:pos x="1804" y="1062"/>
                  </a:cxn>
                  <a:cxn ang="0">
                    <a:pos x="1812" y="934"/>
                  </a:cxn>
                  <a:cxn ang="0">
                    <a:pos x="1804" y="808"/>
                  </a:cxn>
                  <a:cxn ang="0">
                    <a:pos x="1776" y="684"/>
                  </a:cxn>
                  <a:cxn ang="0">
                    <a:pos x="1730" y="562"/>
                  </a:cxn>
                  <a:cxn ang="0">
                    <a:pos x="1666" y="450"/>
                  </a:cxn>
                  <a:cxn ang="0">
                    <a:pos x="1586" y="344"/>
                  </a:cxn>
                  <a:cxn ang="0">
                    <a:pos x="1524" y="282"/>
                  </a:cxn>
                  <a:cxn ang="0">
                    <a:pos x="1428" y="206"/>
                  </a:cxn>
                  <a:cxn ang="0">
                    <a:pos x="1324" y="144"/>
                  </a:cxn>
                  <a:cxn ang="0">
                    <a:pos x="1214" y="100"/>
                  </a:cxn>
                  <a:cxn ang="0">
                    <a:pos x="1100" y="68"/>
                  </a:cxn>
                  <a:cxn ang="0">
                    <a:pos x="986" y="54"/>
                  </a:cxn>
                  <a:cxn ang="0">
                    <a:pos x="868" y="54"/>
                  </a:cxn>
                  <a:cxn ang="0">
                    <a:pos x="752" y="70"/>
                  </a:cxn>
                  <a:cxn ang="0">
                    <a:pos x="640" y="102"/>
                  </a:cxn>
                  <a:cxn ang="0">
                    <a:pos x="530" y="148"/>
                  </a:cxn>
                  <a:cxn ang="0">
                    <a:pos x="426" y="210"/>
                  </a:cxn>
                  <a:cxn ang="0">
                    <a:pos x="390" y="54"/>
                  </a:cxn>
                </a:cxnLst>
                <a:rect l="0" t="0" r="r" b="b"/>
                <a:pathLst>
                  <a:path w="1812" h="1816">
                    <a:moveTo>
                      <a:pt x="0" y="0"/>
                    </a:moveTo>
                    <a:lnTo>
                      <a:pt x="54" y="390"/>
                    </a:lnTo>
                    <a:lnTo>
                      <a:pt x="142" y="300"/>
                    </a:lnTo>
                    <a:lnTo>
                      <a:pt x="234" y="392"/>
                    </a:lnTo>
                    <a:lnTo>
                      <a:pt x="234" y="392"/>
                    </a:lnTo>
                    <a:lnTo>
                      <a:pt x="210" y="424"/>
                    </a:lnTo>
                    <a:lnTo>
                      <a:pt x="186" y="458"/>
                    </a:lnTo>
                    <a:lnTo>
                      <a:pt x="166" y="494"/>
                    </a:lnTo>
                    <a:lnTo>
                      <a:pt x="146" y="528"/>
                    </a:lnTo>
                    <a:lnTo>
                      <a:pt x="128" y="564"/>
                    </a:lnTo>
                    <a:lnTo>
                      <a:pt x="112" y="600"/>
                    </a:lnTo>
                    <a:lnTo>
                      <a:pt x="98" y="638"/>
                    </a:lnTo>
                    <a:lnTo>
                      <a:pt x="86" y="676"/>
                    </a:lnTo>
                    <a:lnTo>
                      <a:pt x="76" y="714"/>
                    </a:lnTo>
                    <a:lnTo>
                      <a:pt x="66" y="752"/>
                    </a:lnTo>
                    <a:lnTo>
                      <a:pt x="60" y="790"/>
                    </a:lnTo>
                    <a:lnTo>
                      <a:pt x="54" y="830"/>
                    </a:lnTo>
                    <a:lnTo>
                      <a:pt x="50" y="868"/>
                    </a:lnTo>
                    <a:lnTo>
                      <a:pt x="48" y="908"/>
                    </a:lnTo>
                    <a:lnTo>
                      <a:pt x="48" y="946"/>
                    </a:lnTo>
                    <a:lnTo>
                      <a:pt x="50" y="986"/>
                    </a:lnTo>
                    <a:lnTo>
                      <a:pt x="52" y="1024"/>
                    </a:lnTo>
                    <a:lnTo>
                      <a:pt x="58" y="1064"/>
                    </a:lnTo>
                    <a:lnTo>
                      <a:pt x="64" y="1102"/>
                    </a:lnTo>
                    <a:lnTo>
                      <a:pt x="72" y="1140"/>
                    </a:lnTo>
                    <a:lnTo>
                      <a:pt x="82" y="1178"/>
                    </a:lnTo>
                    <a:lnTo>
                      <a:pt x="94" y="1216"/>
                    </a:lnTo>
                    <a:lnTo>
                      <a:pt x="108" y="1254"/>
                    </a:lnTo>
                    <a:lnTo>
                      <a:pt x="122" y="1290"/>
                    </a:lnTo>
                    <a:lnTo>
                      <a:pt x="140" y="1326"/>
                    </a:lnTo>
                    <a:lnTo>
                      <a:pt x="158" y="1362"/>
                    </a:lnTo>
                    <a:lnTo>
                      <a:pt x="178" y="1396"/>
                    </a:lnTo>
                    <a:lnTo>
                      <a:pt x="200" y="1432"/>
                    </a:lnTo>
                    <a:lnTo>
                      <a:pt x="224" y="1464"/>
                    </a:lnTo>
                    <a:lnTo>
                      <a:pt x="250" y="1496"/>
                    </a:lnTo>
                    <a:lnTo>
                      <a:pt x="278" y="1528"/>
                    </a:lnTo>
                    <a:lnTo>
                      <a:pt x="306" y="1558"/>
                    </a:lnTo>
                    <a:lnTo>
                      <a:pt x="306" y="1558"/>
                    </a:lnTo>
                    <a:lnTo>
                      <a:pt x="340" y="1590"/>
                    </a:lnTo>
                    <a:lnTo>
                      <a:pt x="374" y="1618"/>
                    </a:lnTo>
                    <a:lnTo>
                      <a:pt x="408" y="1646"/>
                    </a:lnTo>
                    <a:lnTo>
                      <a:pt x="444" y="1672"/>
                    </a:lnTo>
                    <a:lnTo>
                      <a:pt x="482" y="1694"/>
                    </a:lnTo>
                    <a:lnTo>
                      <a:pt x="520" y="1716"/>
                    </a:lnTo>
                    <a:lnTo>
                      <a:pt x="558" y="1736"/>
                    </a:lnTo>
                    <a:lnTo>
                      <a:pt x="598" y="1752"/>
                    </a:lnTo>
                    <a:lnTo>
                      <a:pt x="638" y="1768"/>
                    </a:lnTo>
                    <a:lnTo>
                      <a:pt x="678" y="1780"/>
                    </a:lnTo>
                    <a:lnTo>
                      <a:pt x="720" y="1792"/>
                    </a:lnTo>
                    <a:lnTo>
                      <a:pt x="762" y="1800"/>
                    </a:lnTo>
                    <a:lnTo>
                      <a:pt x="804" y="1808"/>
                    </a:lnTo>
                    <a:lnTo>
                      <a:pt x="846" y="1812"/>
                    </a:lnTo>
                    <a:lnTo>
                      <a:pt x="888" y="1816"/>
                    </a:lnTo>
                    <a:lnTo>
                      <a:pt x="930" y="1816"/>
                    </a:lnTo>
                    <a:lnTo>
                      <a:pt x="972" y="1816"/>
                    </a:lnTo>
                    <a:lnTo>
                      <a:pt x="1014" y="1812"/>
                    </a:lnTo>
                    <a:lnTo>
                      <a:pt x="1056" y="1808"/>
                    </a:lnTo>
                    <a:lnTo>
                      <a:pt x="1098" y="1800"/>
                    </a:lnTo>
                    <a:lnTo>
                      <a:pt x="1140" y="1792"/>
                    </a:lnTo>
                    <a:lnTo>
                      <a:pt x="1182" y="1780"/>
                    </a:lnTo>
                    <a:lnTo>
                      <a:pt x="1222" y="1768"/>
                    </a:lnTo>
                    <a:lnTo>
                      <a:pt x="1262" y="1752"/>
                    </a:lnTo>
                    <a:lnTo>
                      <a:pt x="1302" y="1736"/>
                    </a:lnTo>
                    <a:lnTo>
                      <a:pt x="1340" y="1716"/>
                    </a:lnTo>
                    <a:lnTo>
                      <a:pt x="1378" y="1694"/>
                    </a:lnTo>
                    <a:lnTo>
                      <a:pt x="1416" y="1672"/>
                    </a:lnTo>
                    <a:lnTo>
                      <a:pt x="1452" y="1646"/>
                    </a:lnTo>
                    <a:lnTo>
                      <a:pt x="1486" y="1618"/>
                    </a:lnTo>
                    <a:lnTo>
                      <a:pt x="1522" y="1590"/>
                    </a:lnTo>
                    <a:lnTo>
                      <a:pt x="1554" y="1558"/>
                    </a:lnTo>
                    <a:lnTo>
                      <a:pt x="1554" y="1558"/>
                    </a:lnTo>
                    <a:lnTo>
                      <a:pt x="1586" y="1526"/>
                    </a:lnTo>
                    <a:lnTo>
                      <a:pt x="1614" y="1492"/>
                    </a:lnTo>
                    <a:lnTo>
                      <a:pt x="1642" y="1456"/>
                    </a:lnTo>
                    <a:lnTo>
                      <a:pt x="1666" y="1420"/>
                    </a:lnTo>
                    <a:lnTo>
                      <a:pt x="1690" y="1382"/>
                    </a:lnTo>
                    <a:lnTo>
                      <a:pt x="1712" y="1344"/>
                    </a:lnTo>
                    <a:lnTo>
                      <a:pt x="1730" y="1306"/>
                    </a:lnTo>
                    <a:lnTo>
                      <a:pt x="1748" y="1266"/>
                    </a:lnTo>
                    <a:lnTo>
                      <a:pt x="1762" y="1226"/>
                    </a:lnTo>
                    <a:lnTo>
                      <a:pt x="1776" y="1186"/>
                    </a:lnTo>
                    <a:lnTo>
                      <a:pt x="1788" y="1144"/>
                    </a:lnTo>
                    <a:lnTo>
                      <a:pt x="1796" y="1104"/>
                    </a:lnTo>
                    <a:lnTo>
                      <a:pt x="1804" y="1062"/>
                    </a:lnTo>
                    <a:lnTo>
                      <a:pt x="1808" y="1020"/>
                    </a:lnTo>
                    <a:lnTo>
                      <a:pt x="1812" y="976"/>
                    </a:lnTo>
                    <a:lnTo>
                      <a:pt x="1812" y="934"/>
                    </a:lnTo>
                    <a:lnTo>
                      <a:pt x="1812" y="892"/>
                    </a:lnTo>
                    <a:lnTo>
                      <a:pt x="1808" y="850"/>
                    </a:lnTo>
                    <a:lnTo>
                      <a:pt x="1804" y="808"/>
                    </a:lnTo>
                    <a:lnTo>
                      <a:pt x="1796" y="766"/>
                    </a:lnTo>
                    <a:lnTo>
                      <a:pt x="1788" y="724"/>
                    </a:lnTo>
                    <a:lnTo>
                      <a:pt x="1776" y="684"/>
                    </a:lnTo>
                    <a:lnTo>
                      <a:pt x="1762" y="642"/>
                    </a:lnTo>
                    <a:lnTo>
                      <a:pt x="1748" y="602"/>
                    </a:lnTo>
                    <a:lnTo>
                      <a:pt x="1730" y="562"/>
                    </a:lnTo>
                    <a:lnTo>
                      <a:pt x="1712" y="524"/>
                    </a:lnTo>
                    <a:lnTo>
                      <a:pt x="1690" y="486"/>
                    </a:lnTo>
                    <a:lnTo>
                      <a:pt x="1666" y="450"/>
                    </a:lnTo>
                    <a:lnTo>
                      <a:pt x="1642" y="412"/>
                    </a:lnTo>
                    <a:lnTo>
                      <a:pt x="1614" y="378"/>
                    </a:lnTo>
                    <a:lnTo>
                      <a:pt x="1586" y="344"/>
                    </a:lnTo>
                    <a:lnTo>
                      <a:pt x="1554" y="310"/>
                    </a:lnTo>
                    <a:lnTo>
                      <a:pt x="1554" y="310"/>
                    </a:lnTo>
                    <a:lnTo>
                      <a:pt x="1524" y="282"/>
                    </a:lnTo>
                    <a:lnTo>
                      <a:pt x="1492" y="254"/>
                    </a:lnTo>
                    <a:lnTo>
                      <a:pt x="1460" y="230"/>
                    </a:lnTo>
                    <a:lnTo>
                      <a:pt x="1428" y="206"/>
                    </a:lnTo>
                    <a:lnTo>
                      <a:pt x="1394" y="184"/>
                    </a:lnTo>
                    <a:lnTo>
                      <a:pt x="1358" y="164"/>
                    </a:lnTo>
                    <a:lnTo>
                      <a:pt x="1324" y="144"/>
                    </a:lnTo>
                    <a:lnTo>
                      <a:pt x="1288" y="128"/>
                    </a:lnTo>
                    <a:lnTo>
                      <a:pt x="1252" y="112"/>
                    </a:lnTo>
                    <a:lnTo>
                      <a:pt x="1214" y="100"/>
                    </a:lnTo>
                    <a:lnTo>
                      <a:pt x="1176" y="88"/>
                    </a:lnTo>
                    <a:lnTo>
                      <a:pt x="1140" y="78"/>
                    </a:lnTo>
                    <a:lnTo>
                      <a:pt x="1100" y="68"/>
                    </a:lnTo>
                    <a:lnTo>
                      <a:pt x="1062" y="62"/>
                    </a:lnTo>
                    <a:lnTo>
                      <a:pt x="1024" y="58"/>
                    </a:lnTo>
                    <a:lnTo>
                      <a:pt x="986" y="54"/>
                    </a:lnTo>
                    <a:lnTo>
                      <a:pt x="946" y="52"/>
                    </a:lnTo>
                    <a:lnTo>
                      <a:pt x="908" y="52"/>
                    </a:lnTo>
                    <a:lnTo>
                      <a:pt x="868" y="54"/>
                    </a:lnTo>
                    <a:lnTo>
                      <a:pt x="830" y="58"/>
                    </a:lnTo>
                    <a:lnTo>
                      <a:pt x="790" y="64"/>
                    </a:lnTo>
                    <a:lnTo>
                      <a:pt x="752" y="70"/>
                    </a:lnTo>
                    <a:lnTo>
                      <a:pt x="714" y="78"/>
                    </a:lnTo>
                    <a:lnTo>
                      <a:pt x="676" y="90"/>
                    </a:lnTo>
                    <a:lnTo>
                      <a:pt x="640" y="102"/>
                    </a:lnTo>
                    <a:lnTo>
                      <a:pt x="602" y="116"/>
                    </a:lnTo>
                    <a:lnTo>
                      <a:pt x="566" y="130"/>
                    </a:lnTo>
                    <a:lnTo>
                      <a:pt x="530" y="148"/>
                    </a:lnTo>
                    <a:lnTo>
                      <a:pt x="496" y="166"/>
                    </a:lnTo>
                    <a:lnTo>
                      <a:pt x="460" y="188"/>
                    </a:lnTo>
                    <a:lnTo>
                      <a:pt x="426" y="210"/>
                    </a:lnTo>
                    <a:lnTo>
                      <a:pt x="394" y="234"/>
                    </a:lnTo>
                    <a:lnTo>
                      <a:pt x="302" y="140"/>
                    </a:lnTo>
                    <a:lnTo>
                      <a:pt x="390" y="54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2E2E2"/>
                  </a:gs>
                  <a:gs pos="100000">
                    <a:srgbClr val="808080"/>
                  </a:gs>
                </a:gsLst>
                <a:lin ang="5400000" scaled="1"/>
              </a:gradFill>
              <a:ln w="25400">
                <a:solidFill>
                  <a:srgbClr val="ABABA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Oval 19"/>
              <p:cNvSpPr>
                <a:spLocks noChangeArrowheads="1"/>
              </p:cNvSpPr>
              <p:nvPr/>
            </p:nvSpPr>
            <p:spPr bwMode="auto">
              <a:xfrm>
                <a:off x="2303" y="2454"/>
                <a:ext cx="1087" cy="10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20"/>
              <p:cNvSpPr>
                <a:spLocks/>
              </p:cNvSpPr>
              <p:nvPr/>
            </p:nvSpPr>
            <p:spPr bwMode="auto">
              <a:xfrm>
                <a:off x="2458" y="2476"/>
                <a:ext cx="767" cy="390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89020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21"/>
              <p:cNvSpPr>
                <a:spLocks/>
              </p:cNvSpPr>
              <p:nvPr/>
            </p:nvSpPr>
            <p:spPr bwMode="auto">
              <a:xfrm flipV="1">
                <a:off x="2332" y="3097"/>
                <a:ext cx="1027" cy="447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23000"/>
                    </a:srgbClr>
                  </a:gs>
                  <a:gs pos="100000">
                    <a:srgbClr val="000000">
                      <a:gamma/>
                      <a:shade val="89020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" name="Group 27"/>
            <p:cNvGrpSpPr>
              <a:grpSpLocks/>
            </p:cNvGrpSpPr>
            <p:nvPr/>
          </p:nvGrpSpPr>
          <p:grpSpPr bwMode="auto">
            <a:xfrm>
              <a:off x="-1706159" y="4544126"/>
              <a:ext cx="1037661" cy="1044930"/>
              <a:chOff x="340" y="2416"/>
              <a:chExt cx="1142" cy="1150"/>
            </a:xfrm>
          </p:grpSpPr>
          <p:sp>
            <p:nvSpPr>
              <p:cNvPr id="112" name="Oval 28"/>
              <p:cNvSpPr>
                <a:spLocks noChangeArrowheads="1"/>
              </p:cNvSpPr>
              <p:nvPr/>
            </p:nvSpPr>
            <p:spPr bwMode="auto">
              <a:xfrm>
                <a:off x="340" y="2482"/>
                <a:ext cx="1087" cy="108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67999"/>
                    </a:srgb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29"/>
              <p:cNvSpPr>
                <a:spLocks/>
              </p:cNvSpPr>
              <p:nvPr/>
            </p:nvSpPr>
            <p:spPr bwMode="auto">
              <a:xfrm>
                <a:off x="340" y="2416"/>
                <a:ext cx="1142" cy="1145"/>
              </a:xfrm>
              <a:custGeom>
                <a:avLst/>
                <a:gdLst/>
                <a:ahLst/>
                <a:cxnLst>
                  <a:cxn ang="0">
                    <a:pos x="1670" y="300"/>
                  </a:cxn>
                  <a:cxn ang="0">
                    <a:pos x="1602" y="424"/>
                  </a:cxn>
                  <a:cxn ang="0">
                    <a:pos x="1666" y="528"/>
                  </a:cxn>
                  <a:cxn ang="0">
                    <a:pos x="1714" y="638"/>
                  </a:cxn>
                  <a:cxn ang="0">
                    <a:pos x="1746" y="752"/>
                  </a:cxn>
                  <a:cxn ang="0">
                    <a:pos x="1762" y="868"/>
                  </a:cxn>
                  <a:cxn ang="0">
                    <a:pos x="1764" y="986"/>
                  </a:cxn>
                  <a:cxn ang="0">
                    <a:pos x="1748" y="1102"/>
                  </a:cxn>
                  <a:cxn ang="0">
                    <a:pos x="1718" y="1216"/>
                  </a:cxn>
                  <a:cxn ang="0">
                    <a:pos x="1674" y="1326"/>
                  </a:cxn>
                  <a:cxn ang="0">
                    <a:pos x="1612" y="1432"/>
                  </a:cxn>
                  <a:cxn ang="0">
                    <a:pos x="1536" y="1528"/>
                  </a:cxn>
                  <a:cxn ang="0">
                    <a:pos x="1474" y="1590"/>
                  </a:cxn>
                  <a:cxn ang="0">
                    <a:pos x="1368" y="1672"/>
                  </a:cxn>
                  <a:cxn ang="0">
                    <a:pos x="1254" y="1736"/>
                  </a:cxn>
                  <a:cxn ang="0">
                    <a:pos x="1134" y="1780"/>
                  </a:cxn>
                  <a:cxn ang="0">
                    <a:pos x="1010" y="1808"/>
                  </a:cxn>
                  <a:cxn ang="0">
                    <a:pos x="882" y="1816"/>
                  </a:cxn>
                  <a:cxn ang="0">
                    <a:pos x="756" y="1808"/>
                  </a:cxn>
                  <a:cxn ang="0">
                    <a:pos x="632" y="1780"/>
                  </a:cxn>
                  <a:cxn ang="0">
                    <a:pos x="510" y="1736"/>
                  </a:cxn>
                  <a:cxn ang="0">
                    <a:pos x="396" y="1672"/>
                  </a:cxn>
                  <a:cxn ang="0">
                    <a:pos x="292" y="1590"/>
                  </a:cxn>
                  <a:cxn ang="0">
                    <a:pos x="228" y="1526"/>
                  </a:cxn>
                  <a:cxn ang="0">
                    <a:pos x="146" y="1420"/>
                  </a:cxn>
                  <a:cxn ang="0">
                    <a:pos x="82" y="1306"/>
                  </a:cxn>
                  <a:cxn ang="0">
                    <a:pos x="36" y="1186"/>
                  </a:cxn>
                  <a:cxn ang="0">
                    <a:pos x="10" y="1062"/>
                  </a:cxn>
                  <a:cxn ang="0">
                    <a:pos x="0" y="934"/>
                  </a:cxn>
                  <a:cxn ang="0">
                    <a:pos x="10" y="808"/>
                  </a:cxn>
                  <a:cxn ang="0">
                    <a:pos x="36" y="684"/>
                  </a:cxn>
                  <a:cxn ang="0">
                    <a:pos x="82" y="562"/>
                  </a:cxn>
                  <a:cxn ang="0">
                    <a:pos x="146" y="450"/>
                  </a:cxn>
                  <a:cxn ang="0">
                    <a:pos x="228" y="344"/>
                  </a:cxn>
                  <a:cxn ang="0">
                    <a:pos x="288" y="282"/>
                  </a:cxn>
                  <a:cxn ang="0">
                    <a:pos x="384" y="206"/>
                  </a:cxn>
                  <a:cxn ang="0">
                    <a:pos x="488" y="144"/>
                  </a:cxn>
                  <a:cxn ang="0">
                    <a:pos x="598" y="100"/>
                  </a:cxn>
                  <a:cxn ang="0">
                    <a:pos x="712" y="68"/>
                  </a:cxn>
                  <a:cxn ang="0">
                    <a:pos x="828" y="54"/>
                  </a:cxn>
                  <a:cxn ang="0">
                    <a:pos x="944" y="54"/>
                  </a:cxn>
                  <a:cxn ang="0">
                    <a:pos x="1060" y="70"/>
                  </a:cxn>
                  <a:cxn ang="0">
                    <a:pos x="1174" y="102"/>
                  </a:cxn>
                  <a:cxn ang="0">
                    <a:pos x="1282" y="148"/>
                  </a:cxn>
                  <a:cxn ang="0">
                    <a:pos x="1386" y="210"/>
                  </a:cxn>
                  <a:cxn ang="0">
                    <a:pos x="1424" y="54"/>
                  </a:cxn>
                </a:cxnLst>
                <a:rect l="0" t="0" r="r" b="b"/>
                <a:pathLst>
                  <a:path w="1812" h="1816">
                    <a:moveTo>
                      <a:pt x="1812" y="0"/>
                    </a:moveTo>
                    <a:lnTo>
                      <a:pt x="1760" y="390"/>
                    </a:lnTo>
                    <a:lnTo>
                      <a:pt x="1670" y="300"/>
                    </a:lnTo>
                    <a:lnTo>
                      <a:pt x="1578" y="392"/>
                    </a:lnTo>
                    <a:lnTo>
                      <a:pt x="1578" y="392"/>
                    </a:lnTo>
                    <a:lnTo>
                      <a:pt x="1602" y="424"/>
                    </a:lnTo>
                    <a:lnTo>
                      <a:pt x="1626" y="458"/>
                    </a:lnTo>
                    <a:lnTo>
                      <a:pt x="1646" y="494"/>
                    </a:lnTo>
                    <a:lnTo>
                      <a:pt x="1666" y="528"/>
                    </a:lnTo>
                    <a:lnTo>
                      <a:pt x="1684" y="564"/>
                    </a:lnTo>
                    <a:lnTo>
                      <a:pt x="1700" y="600"/>
                    </a:lnTo>
                    <a:lnTo>
                      <a:pt x="1714" y="638"/>
                    </a:lnTo>
                    <a:lnTo>
                      <a:pt x="1726" y="676"/>
                    </a:lnTo>
                    <a:lnTo>
                      <a:pt x="1736" y="714"/>
                    </a:lnTo>
                    <a:lnTo>
                      <a:pt x="1746" y="752"/>
                    </a:lnTo>
                    <a:lnTo>
                      <a:pt x="1752" y="790"/>
                    </a:lnTo>
                    <a:lnTo>
                      <a:pt x="1758" y="830"/>
                    </a:lnTo>
                    <a:lnTo>
                      <a:pt x="1762" y="868"/>
                    </a:lnTo>
                    <a:lnTo>
                      <a:pt x="1764" y="908"/>
                    </a:lnTo>
                    <a:lnTo>
                      <a:pt x="1764" y="946"/>
                    </a:lnTo>
                    <a:lnTo>
                      <a:pt x="1764" y="986"/>
                    </a:lnTo>
                    <a:lnTo>
                      <a:pt x="1760" y="1024"/>
                    </a:lnTo>
                    <a:lnTo>
                      <a:pt x="1756" y="1064"/>
                    </a:lnTo>
                    <a:lnTo>
                      <a:pt x="1748" y="1102"/>
                    </a:lnTo>
                    <a:lnTo>
                      <a:pt x="1740" y="1140"/>
                    </a:lnTo>
                    <a:lnTo>
                      <a:pt x="1730" y="1178"/>
                    </a:lnTo>
                    <a:lnTo>
                      <a:pt x="1718" y="1216"/>
                    </a:lnTo>
                    <a:lnTo>
                      <a:pt x="1706" y="1254"/>
                    </a:lnTo>
                    <a:lnTo>
                      <a:pt x="1690" y="1290"/>
                    </a:lnTo>
                    <a:lnTo>
                      <a:pt x="1674" y="1326"/>
                    </a:lnTo>
                    <a:lnTo>
                      <a:pt x="1654" y="1362"/>
                    </a:lnTo>
                    <a:lnTo>
                      <a:pt x="1634" y="1396"/>
                    </a:lnTo>
                    <a:lnTo>
                      <a:pt x="1612" y="1432"/>
                    </a:lnTo>
                    <a:lnTo>
                      <a:pt x="1588" y="1464"/>
                    </a:lnTo>
                    <a:lnTo>
                      <a:pt x="1562" y="1496"/>
                    </a:lnTo>
                    <a:lnTo>
                      <a:pt x="1536" y="1528"/>
                    </a:lnTo>
                    <a:lnTo>
                      <a:pt x="1506" y="1558"/>
                    </a:lnTo>
                    <a:lnTo>
                      <a:pt x="1506" y="1558"/>
                    </a:lnTo>
                    <a:lnTo>
                      <a:pt x="1474" y="1590"/>
                    </a:lnTo>
                    <a:lnTo>
                      <a:pt x="1440" y="1618"/>
                    </a:lnTo>
                    <a:lnTo>
                      <a:pt x="1404" y="1646"/>
                    </a:lnTo>
                    <a:lnTo>
                      <a:pt x="1368" y="1672"/>
                    </a:lnTo>
                    <a:lnTo>
                      <a:pt x="1330" y="1694"/>
                    </a:lnTo>
                    <a:lnTo>
                      <a:pt x="1292" y="1716"/>
                    </a:lnTo>
                    <a:lnTo>
                      <a:pt x="1254" y="1736"/>
                    </a:lnTo>
                    <a:lnTo>
                      <a:pt x="1214" y="1752"/>
                    </a:lnTo>
                    <a:lnTo>
                      <a:pt x="1174" y="1768"/>
                    </a:lnTo>
                    <a:lnTo>
                      <a:pt x="1134" y="1780"/>
                    </a:lnTo>
                    <a:lnTo>
                      <a:pt x="1092" y="1792"/>
                    </a:lnTo>
                    <a:lnTo>
                      <a:pt x="1050" y="1800"/>
                    </a:lnTo>
                    <a:lnTo>
                      <a:pt x="1010" y="1808"/>
                    </a:lnTo>
                    <a:lnTo>
                      <a:pt x="966" y="1812"/>
                    </a:lnTo>
                    <a:lnTo>
                      <a:pt x="924" y="1816"/>
                    </a:lnTo>
                    <a:lnTo>
                      <a:pt x="882" y="1816"/>
                    </a:lnTo>
                    <a:lnTo>
                      <a:pt x="840" y="1816"/>
                    </a:lnTo>
                    <a:lnTo>
                      <a:pt x="798" y="1812"/>
                    </a:lnTo>
                    <a:lnTo>
                      <a:pt x="756" y="1808"/>
                    </a:lnTo>
                    <a:lnTo>
                      <a:pt x="714" y="1800"/>
                    </a:lnTo>
                    <a:lnTo>
                      <a:pt x="672" y="1792"/>
                    </a:lnTo>
                    <a:lnTo>
                      <a:pt x="632" y="1780"/>
                    </a:lnTo>
                    <a:lnTo>
                      <a:pt x="590" y="1768"/>
                    </a:lnTo>
                    <a:lnTo>
                      <a:pt x="550" y="1752"/>
                    </a:lnTo>
                    <a:lnTo>
                      <a:pt x="510" y="1736"/>
                    </a:lnTo>
                    <a:lnTo>
                      <a:pt x="472" y="1716"/>
                    </a:lnTo>
                    <a:lnTo>
                      <a:pt x="434" y="1694"/>
                    </a:lnTo>
                    <a:lnTo>
                      <a:pt x="396" y="1672"/>
                    </a:lnTo>
                    <a:lnTo>
                      <a:pt x="360" y="1646"/>
                    </a:lnTo>
                    <a:lnTo>
                      <a:pt x="326" y="1618"/>
                    </a:lnTo>
                    <a:lnTo>
                      <a:pt x="292" y="1590"/>
                    </a:lnTo>
                    <a:lnTo>
                      <a:pt x="258" y="1558"/>
                    </a:lnTo>
                    <a:lnTo>
                      <a:pt x="258" y="1558"/>
                    </a:lnTo>
                    <a:lnTo>
                      <a:pt x="228" y="1526"/>
                    </a:lnTo>
                    <a:lnTo>
                      <a:pt x="198" y="1492"/>
                    </a:lnTo>
                    <a:lnTo>
                      <a:pt x="170" y="1456"/>
                    </a:lnTo>
                    <a:lnTo>
                      <a:pt x="146" y="1420"/>
                    </a:lnTo>
                    <a:lnTo>
                      <a:pt x="122" y="1382"/>
                    </a:lnTo>
                    <a:lnTo>
                      <a:pt x="100" y="1344"/>
                    </a:lnTo>
                    <a:lnTo>
                      <a:pt x="82" y="1306"/>
                    </a:lnTo>
                    <a:lnTo>
                      <a:pt x="64" y="1266"/>
                    </a:lnTo>
                    <a:lnTo>
                      <a:pt x="50" y="1226"/>
                    </a:lnTo>
                    <a:lnTo>
                      <a:pt x="36" y="1186"/>
                    </a:lnTo>
                    <a:lnTo>
                      <a:pt x="26" y="1144"/>
                    </a:lnTo>
                    <a:lnTo>
                      <a:pt x="16" y="1104"/>
                    </a:lnTo>
                    <a:lnTo>
                      <a:pt x="10" y="1062"/>
                    </a:lnTo>
                    <a:lnTo>
                      <a:pt x="4" y="1020"/>
                    </a:lnTo>
                    <a:lnTo>
                      <a:pt x="2" y="976"/>
                    </a:lnTo>
                    <a:lnTo>
                      <a:pt x="0" y="934"/>
                    </a:lnTo>
                    <a:lnTo>
                      <a:pt x="2" y="892"/>
                    </a:lnTo>
                    <a:lnTo>
                      <a:pt x="4" y="850"/>
                    </a:lnTo>
                    <a:lnTo>
                      <a:pt x="10" y="808"/>
                    </a:lnTo>
                    <a:lnTo>
                      <a:pt x="16" y="766"/>
                    </a:lnTo>
                    <a:lnTo>
                      <a:pt x="26" y="724"/>
                    </a:lnTo>
                    <a:lnTo>
                      <a:pt x="36" y="684"/>
                    </a:lnTo>
                    <a:lnTo>
                      <a:pt x="50" y="642"/>
                    </a:lnTo>
                    <a:lnTo>
                      <a:pt x="64" y="602"/>
                    </a:lnTo>
                    <a:lnTo>
                      <a:pt x="82" y="562"/>
                    </a:lnTo>
                    <a:lnTo>
                      <a:pt x="100" y="524"/>
                    </a:lnTo>
                    <a:lnTo>
                      <a:pt x="122" y="486"/>
                    </a:lnTo>
                    <a:lnTo>
                      <a:pt x="146" y="450"/>
                    </a:lnTo>
                    <a:lnTo>
                      <a:pt x="170" y="412"/>
                    </a:lnTo>
                    <a:lnTo>
                      <a:pt x="198" y="378"/>
                    </a:lnTo>
                    <a:lnTo>
                      <a:pt x="228" y="344"/>
                    </a:lnTo>
                    <a:lnTo>
                      <a:pt x="258" y="310"/>
                    </a:lnTo>
                    <a:lnTo>
                      <a:pt x="258" y="310"/>
                    </a:lnTo>
                    <a:lnTo>
                      <a:pt x="288" y="282"/>
                    </a:lnTo>
                    <a:lnTo>
                      <a:pt x="320" y="254"/>
                    </a:lnTo>
                    <a:lnTo>
                      <a:pt x="352" y="230"/>
                    </a:lnTo>
                    <a:lnTo>
                      <a:pt x="384" y="206"/>
                    </a:lnTo>
                    <a:lnTo>
                      <a:pt x="418" y="184"/>
                    </a:lnTo>
                    <a:lnTo>
                      <a:pt x="454" y="164"/>
                    </a:lnTo>
                    <a:lnTo>
                      <a:pt x="488" y="144"/>
                    </a:lnTo>
                    <a:lnTo>
                      <a:pt x="524" y="128"/>
                    </a:lnTo>
                    <a:lnTo>
                      <a:pt x="562" y="112"/>
                    </a:lnTo>
                    <a:lnTo>
                      <a:pt x="598" y="100"/>
                    </a:lnTo>
                    <a:lnTo>
                      <a:pt x="636" y="88"/>
                    </a:lnTo>
                    <a:lnTo>
                      <a:pt x="674" y="78"/>
                    </a:lnTo>
                    <a:lnTo>
                      <a:pt x="712" y="68"/>
                    </a:lnTo>
                    <a:lnTo>
                      <a:pt x="750" y="62"/>
                    </a:lnTo>
                    <a:lnTo>
                      <a:pt x="788" y="58"/>
                    </a:lnTo>
                    <a:lnTo>
                      <a:pt x="828" y="54"/>
                    </a:lnTo>
                    <a:lnTo>
                      <a:pt x="866" y="52"/>
                    </a:lnTo>
                    <a:lnTo>
                      <a:pt x="906" y="52"/>
                    </a:lnTo>
                    <a:lnTo>
                      <a:pt x="944" y="54"/>
                    </a:lnTo>
                    <a:lnTo>
                      <a:pt x="982" y="58"/>
                    </a:lnTo>
                    <a:lnTo>
                      <a:pt x="1022" y="64"/>
                    </a:lnTo>
                    <a:lnTo>
                      <a:pt x="1060" y="70"/>
                    </a:lnTo>
                    <a:lnTo>
                      <a:pt x="1098" y="78"/>
                    </a:lnTo>
                    <a:lnTo>
                      <a:pt x="1136" y="90"/>
                    </a:lnTo>
                    <a:lnTo>
                      <a:pt x="1174" y="102"/>
                    </a:lnTo>
                    <a:lnTo>
                      <a:pt x="1210" y="116"/>
                    </a:lnTo>
                    <a:lnTo>
                      <a:pt x="1246" y="130"/>
                    </a:lnTo>
                    <a:lnTo>
                      <a:pt x="1282" y="148"/>
                    </a:lnTo>
                    <a:lnTo>
                      <a:pt x="1318" y="166"/>
                    </a:lnTo>
                    <a:lnTo>
                      <a:pt x="1352" y="188"/>
                    </a:lnTo>
                    <a:lnTo>
                      <a:pt x="1386" y="210"/>
                    </a:lnTo>
                    <a:lnTo>
                      <a:pt x="1418" y="234"/>
                    </a:lnTo>
                    <a:lnTo>
                      <a:pt x="1510" y="140"/>
                    </a:lnTo>
                    <a:lnTo>
                      <a:pt x="1424" y="54"/>
                    </a:lnTo>
                    <a:lnTo>
                      <a:pt x="181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586FD"/>
                  </a:gs>
                  <a:gs pos="100000">
                    <a:srgbClr val="0D346D"/>
                  </a:gs>
                </a:gsLst>
                <a:lin ang="5400000" scaled="1"/>
              </a:gradFill>
              <a:ln w="25400">
                <a:solidFill>
                  <a:srgbClr val="124796"/>
                </a:solidFill>
                <a:round/>
                <a:headEnd/>
                <a:tailEnd/>
              </a:ln>
              <a:effectLst>
                <a:outerShdw dist="40161" dir="4293903" algn="ctr" rotWithShape="0">
                  <a:srgbClr val="000000">
                    <a:alpha val="49001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Oval 30"/>
              <p:cNvSpPr>
                <a:spLocks noChangeArrowheads="1"/>
              </p:cNvSpPr>
              <p:nvPr/>
            </p:nvSpPr>
            <p:spPr bwMode="auto">
              <a:xfrm>
                <a:off x="366" y="2464"/>
                <a:ext cx="1087" cy="108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3000"/>
                    </a:srgb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31"/>
              <p:cNvSpPr>
                <a:spLocks/>
              </p:cNvSpPr>
              <p:nvPr/>
            </p:nvSpPr>
            <p:spPr bwMode="auto">
              <a:xfrm rot="21600000">
                <a:off x="510" y="2482"/>
                <a:ext cx="752" cy="318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78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3" name="Group 32"/>
            <p:cNvGrpSpPr>
              <a:grpSpLocks/>
            </p:cNvGrpSpPr>
            <p:nvPr/>
          </p:nvGrpSpPr>
          <p:grpSpPr bwMode="auto">
            <a:xfrm>
              <a:off x="-1712519" y="3185717"/>
              <a:ext cx="1039478" cy="1039478"/>
              <a:chOff x="366" y="814"/>
              <a:chExt cx="1144" cy="1144"/>
            </a:xfrm>
          </p:grpSpPr>
          <p:sp>
            <p:nvSpPr>
              <p:cNvPr id="109" name="Freeform 33"/>
              <p:cNvSpPr>
                <a:spLocks/>
              </p:cNvSpPr>
              <p:nvPr/>
            </p:nvSpPr>
            <p:spPr bwMode="auto">
              <a:xfrm>
                <a:off x="367" y="814"/>
                <a:ext cx="1143" cy="1144"/>
              </a:xfrm>
              <a:custGeom>
                <a:avLst/>
                <a:gdLst/>
                <a:ahLst/>
                <a:cxnLst>
                  <a:cxn ang="0">
                    <a:pos x="1670" y="1516"/>
                  </a:cxn>
                  <a:cxn ang="0">
                    <a:pos x="1602" y="1392"/>
                  </a:cxn>
                  <a:cxn ang="0">
                    <a:pos x="1666" y="1288"/>
                  </a:cxn>
                  <a:cxn ang="0">
                    <a:pos x="1714" y="1178"/>
                  </a:cxn>
                  <a:cxn ang="0">
                    <a:pos x="1746" y="1064"/>
                  </a:cxn>
                  <a:cxn ang="0">
                    <a:pos x="1762" y="948"/>
                  </a:cxn>
                  <a:cxn ang="0">
                    <a:pos x="1764" y="832"/>
                  </a:cxn>
                  <a:cxn ang="0">
                    <a:pos x="1748" y="714"/>
                  </a:cxn>
                  <a:cxn ang="0">
                    <a:pos x="1718" y="600"/>
                  </a:cxn>
                  <a:cxn ang="0">
                    <a:pos x="1674" y="490"/>
                  </a:cxn>
                  <a:cxn ang="0">
                    <a:pos x="1612" y="386"/>
                  </a:cxn>
                  <a:cxn ang="0">
                    <a:pos x="1536" y="288"/>
                  </a:cxn>
                  <a:cxn ang="0">
                    <a:pos x="1474" y="228"/>
                  </a:cxn>
                  <a:cxn ang="0">
                    <a:pos x="1368" y="146"/>
                  </a:cxn>
                  <a:cxn ang="0">
                    <a:pos x="1254" y="82"/>
                  </a:cxn>
                  <a:cxn ang="0">
                    <a:pos x="1134" y="36"/>
                  </a:cxn>
                  <a:cxn ang="0">
                    <a:pos x="1010" y="10"/>
                  </a:cxn>
                  <a:cxn ang="0">
                    <a:pos x="882" y="0"/>
                  </a:cxn>
                  <a:cxn ang="0">
                    <a:pos x="756" y="10"/>
                  </a:cxn>
                  <a:cxn ang="0">
                    <a:pos x="632" y="36"/>
                  </a:cxn>
                  <a:cxn ang="0">
                    <a:pos x="510" y="82"/>
                  </a:cxn>
                  <a:cxn ang="0">
                    <a:pos x="396" y="146"/>
                  </a:cxn>
                  <a:cxn ang="0">
                    <a:pos x="292" y="228"/>
                  </a:cxn>
                  <a:cxn ang="0">
                    <a:pos x="228" y="292"/>
                  </a:cxn>
                  <a:cxn ang="0">
                    <a:pos x="146" y="396"/>
                  </a:cxn>
                  <a:cxn ang="0">
                    <a:pos x="82" y="510"/>
                  </a:cxn>
                  <a:cxn ang="0">
                    <a:pos x="36" y="632"/>
                  </a:cxn>
                  <a:cxn ang="0">
                    <a:pos x="10" y="756"/>
                  </a:cxn>
                  <a:cxn ang="0">
                    <a:pos x="0" y="882"/>
                  </a:cxn>
                  <a:cxn ang="0">
                    <a:pos x="10" y="1008"/>
                  </a:cxn>
                  <a:cxn ang="0">
                    <a:pos x="36" y="1134"/>
                  </a:cxn>
                  <a:cxn ang="0">
                    <a:pos x="82" y="1254"/>
                  </a:cxn>
                  <a:cxn ang="0">
                    <a:pos x="146" y="1368"/>
                  </a:cxn>
                  <a:cxn ang="0">
                    <a:pos x="228" y="1474"/>
                  </a:cxn>
                  <a:cxn ang="0">
                    <a:pos x="288" y="1536"/>
                  </a:cxn>
                  <a:cxn ang="0">
                    <a:pos x="384" y="1612"/>
                  </a:cxn>
                  <a:cxn ang="0">
                    <a:pos x="488" y="1672"/>
                  </a:cxn>
                  <a:cxn ang="0">
                    <a:pos x="598" y="1718"/>
                  </a:cxn>
                  <a:cxn ang="0">
                    <a:pos x="712" y="1748"/>
                  </a:cxn>
                  <a:cxn ang="0">
                    <a:pos x="828" y="1762"/>
                  </a:cxn>
                  <a:cxn ang="0">
                    <a:pos x="944" y="1762"/>
                  </a:cxn>
                  <a:cxn ang="0">
                    <a:pos x="1060" y="1746"/>
                  </a:cxn>
                  <a:cxn ang="0">
                    <a:pos x="1174" y="1716"/>
                  </a:cxn>
                  <a:cxn ang="0">
                    <a:pos x="1282" y="1670"/>
                  </a:cxn>
                  <a:cxn ang="0">
                    <a:pos x="1386" y="1608"/>
                  </a:cxn>
                  <a:cxn ang="0">
                    <a:pos x="1424" y="1764"/>
                  </a:cxn>
                </a:cxnLst>
                <a:rect l="0" t="0" r="r" b="b"/>
                <a:pathLst>
                  <a:path w="1812" h="1816">
                    <a:moveTo>
                      <a:pt x="1812" y="1816"/>
                    </a:moveTo>
                    <a:lnTo>
                      <a:pt x="1760" y="1428"/>
                    </a:lnTo>
                    <a:lnTo>
                      <a:pt x="1670" y="1516"/>
                    </a:lnTo>
                    <a:lnTo>
                      <a:pt x="1578" y="1424"/>
                    </a:lnTo>
                    <a:lnTo>
                      <a:pt x="1578" y="1424"/>
                    </a:lnTo>
                    <a:lnTo>
                      <a:pt x="1602" y="1392"/>
                    </a:lnTo>
                    <a:lnTo>
                      <a:pt x="1626" y="1358"/>
                    </a:lnTo>
                    <a:lnTo>
                      <a:pt x="1646" y="1324"/>
                    </a:lnTo>
                    <a:lnTo>
                      <a:pt x="1666" y="1288"/>
                    </a:lnTo>
                    <a:lnTo>
                      <a:pt x="1684" y="1252"/>
                    </a:lnTo>
                    <a:lnTo>
                      <a:pt x="1700" y="1216"/>
                    </a:lnTo>
                    <a:lnTo>
                      <a:pt x="1714" y="1178"/>
                    </a:lnTo>
                    <a:lnTo>
                      <a:pt x="1726" y="1142"/>
                    </a:lnTo>
                    <a:lnTo>
                      <a:pt x="1736" y="1104"/>
                    </a:lnTo>
                    <a:lnTo>
                      <a:pt x="1746" y="1064"/>
                    </a:lnTo>
                    <a:lnTo>
                      <a:pt x="1752" y="1026"/>
                    </a:lnTo>
                    <a:lnTo>
                      <a:pt x="1758" y="988"/>
                    </a:lnTo>
                    <a:lnTo>
                      <a:pt x="1762" y="948"/>
                    </a:lnTo>
                    <a:lnTo>
                      <a:pt x="1764" y="910"/>
                    </a:lnTo>
                    <a:lnTo>
                      <a:pt x="1764" y="870"/>
                    </a:lnTo>
                    <a:lnTo>
                      <a:pt x="1764" y="832"/>
                    </a:lnTo>
                    <a:lnTo>
                      <a:pt x="1760" y="792"/>
                    </a:lnTo>
                    <a:lnTo>
                      <a:pt x="1756" y="754"/>
                    </a:lnTo>
                    <a:lnTo>
                      <a:pt x="1748" y="714"/>
                    </a:lnTo>
                    <a:lnTo>
                      <a:pt x="1740" y="676"/>
                    </a:lnTo>
                    <a:lnTo>
                      <a:pt x="1730" y="638"/>
                    </a:lnTo>
                    <a:lnTo>
                      <a:pt x="1718" y="600"/>
                    </a:lnTo>
                    <a:lnTo>
                      <a:pt x="1706" y="564"/>
                    </a:lnTo>
                    <a:lnTo>
                      <a:pt x="1690" y="526"/>
                    </a:lnTo>
                    <a:lnTo>
                      <a:pt x="1674" y="490"/>
                    </a:lnTo>
                    <a:lnTo>
                      <a:pt x="1654" y="454"/>
                    </a:lnTo>
                    <a:lnTo>
                      <a:pt x="1634" y="420"/>
                    </a:lnTo>
                    <a:lnTo>
                      <a:pt x="1612" y="386"/>
                    </a:lnTo>
                    <a:lnTo>
                      <a:pt x="1588" y="352"/>
                    </a:lnTo>
                    <a:lnTo>
                      <a:pt x="1562" y="320"/>
                    </a:lnTo>
                    <a:lnTo>
                      <a:pt x="1536" y="288"/>
                    </a:lnTo>
                    <a:lnTo>
                      <a:pt x="1506" y="258"/>
                    </a:ln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0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10" y="10"/>
                    </a:lnTo>
                    <a:lnTo>
                      <a:pt x="966" y="4"/>
                    </a:lnTo>
                    <a:lnTo>
                      <a:pt x="924" y="0"/>
                    </a:lnTo>
                    <a:lnTo>
                      <a:pt x="882" y="0"/>
                    </a:lnTo>
                    <a:lnTo>
                      <a:pt x="840" y="0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0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8" y="292"/>
                    </a:lnTo>
                    <a:lnTo>
                      <a:pt x="198" y="326"/>
                    </a:lnTo>
                    <a:lnTo>
                      <a:pt x="170" y="360"/>
                    </a:lnTo>
                    <a:lnTo>
                      <a:pt x="146" y="396"/>
                    </a:lnTo>
                    <a:lnTo>
                      <a:pt x="122" y="434"/>
                    </a:lnTo>
                    <a:lnTo>
                      <a:pt x="100" y="472"/>
                    </a:lnTo>
                    <a:lnTo>
                      <a:pt x="82" y="510"/>
                    </a:lnTo>
                    <a:lnTo>
                      <a:pt x="64" y="550"/>
                    </a:lnTo>
                    <a:lnTo>
                      <a:pt x="50" y="590"/>
                    </a:lnTo>
                    <a:lnTo>
                      <a:pt x="36" y="632"/>
                    </a:lnTo>
                    <a:lnTo>
                      <a:pt x="26" y="672"/>
                    </a:lnTo>
                    <a:lnTo>
                      <a:pt x="16" y="714"/>
                    </a:lnTo>
                    <a:lnTo>
                      <a:pt x="10" y="756"/>
                    </a:lnTo>
                    <a:lnTo>
                      <a:pt x="4" y="798"/>
                    </a:lnTo>
                    <a:lnTo>
                      <a:pt x="2" y="840"/>
                    </a:lnTo>
                    <a:lnTo>
                      <a:pt x="0" y="882"/>
                    </a:lnTo>
                    <a:lnTo>
                      <a:pt x="2" y="924"/>
                    </a:lnTo>
                    <a:lnTo>
                      <a:pt x="4" y="966"/>
                    </a:lnTo>
                    <a:lnTo>
                      <a:pt x="10" y="1008"/>
                    </a:lnTo>
                    <a:lnTo>
                      <a:pt x="16" y="1050"/>
                    </a:lnTo>
                    <a:lnTo>
                      <a:pt x="26" y="1092"/>
                    </a:lnTo>
                    <a:lnTo>
                      <a:pt x="36" y="1134"/>
                    </a:lnTo>
                    <a:lnTo>
                      <a:pt x="50" y="1174"/>
                    </a:lnTo>
                    <a:lnTo>
                      <a:pt x="64" y="1214"/>
                    </a:lnTo>
                    <a:lnTo>
                      <a:pt x="82" y="1254"/>
                    </a:lnTo>
                    <a:lnTo>
                      <a:pt x="100" y="1292"/>
                    </a:lnTo>
                    <a:lnTo>
                      <a:pt x="122" y="1330"/>
                    </a:lnTo>
                    <a:lnTo>
                      <a:pt x="146" y="1368"/>
                    </a:lnTo>
                    <a:lnTo>
                      <a:pt x="170" y="1404"/>
                    </a:lnTo>
                    <a:lnTo>
                      <a:pt x="198" y="1440"/>
                    </a:lnTo>
                    <a:lnTo>
                      <a:pt x="228" y="1474"/>
                    </a:lnTo>
                    <a:lnTo>
                      <a:pt x="258" y="1506"/>
                    </a:lnTo>
                    <a:lnTo>
                      <a:pt x="258" y="1506"/>
                    </a:lnTo>
                    <a:lnTo>
                      <a:pt x="288" y="1536"/>
                    </a:lnTo>
                    <a:lnTo>
                      <a:pt x="320" y="1562"/>
                    </a:lnTo>
                    <a:lnTo>
                      <a:pt x="352" y="1588"/>
                    </a:lnTo>
                    <a:lnTo>
                      <a:pt x="384" y="1612"/>
                    </a:lnTo>
                    <a:lnTo>
                      <a:pt x="418" y="1634"/>
                    </a:lnTo>
                    <a:lnTo>
                      <a:pt x="454" y="1654"/>
                    </a:lnTo>
                    <a:lnTo>
                      <a:pt x="488" y="1672"/>
                    </a:lnTo>
                    <a:lnTo>
                      <a:pt x="524" y="1690"/>
                    </a:lnTo>
                    <a:lnTo>
                      <a:pt x="562" y="1704"/>
                    </a:lnTo>
                    <a:lnTo>
                      <a:pt x="598" y="1718"/>
                    </a:lnTo>
                    <a:lnTo>
                      <a:pt x="636" y="1730"/>
                    </a:lnTo>
                    <a:lnTo>
                      <a:pt x="674" y="1740"/>
                    </a:lnTo>
                    <a:lnTo>
                      <a:pt x="712" y="1748"/>
                    </a:lnTo>
                    <a:lnTo>
                      <a:pt x="750" y="1754"/>
                    </a:lnTo>
                    <a:lnTo>
                      <a:pt x="788" y="1760"/>
                    </a:lnTo>
                    <a:lnTo>
                      <a:pt x="828" y="1762"/>
                    </a:lnTo>
                    <a:lnTo>
                      <a:pt x="866" y="1764"/>
                    </a:lnTo>
                    <a:lnTo>
                      <a:pt x="906" y="1764"/>
                    </a:lnTo>
                    <a:lnTo>
                      <a:pt x="944" y="1762"/>
                    </a:lnTo>
                    <a:lnTo>
                      <a:pt x="982" y="1758"/>
                    </a:lnTo>
                    <a:lnTo>
                      <a:pt x="1022" y="1754"/>
                    </a:lnTo>
                    <a:lnTo>
                      <a:pt x="1060" y="1746"/>
                    </a:lnTo>
                    <a:lnTo>
                      <a:pt x="1098" y="1738"/>
                    </a:lnTo>
                    <a:lnTo>
                      <a:pt x="1136" y="1728"/>
                    </a:lnTo>
                    <a:lnTo>
                      <a:pt x="1174" y="1716"/>
                    </a:lnTo>
                    <a:lnTo>
                      <a:pt x="1210" y="1702"/>
                    </a:lnTo>
                    <a:lnTo>
                      <a:pt x="1246" y="1686"/>
                    </a:lnTo>
                    <a:lnTo>
                      <a:pt x="1282" y="1670"/>
                    </a:lnTo>
                    <a:lnTo>
                      <a:pt x="1318" y="1650"/>
                    </a:lnTo>
                    <a:lnTo>
                      <a:pt x="1352" y="1630"/>
                    </a:lnTo>
                    <a:lnTo>
                      <a:pt x="1386" y="1608"/>
                    </a:lnTo>
                    <a:lnTo>
                      <a:pt x="1418" y="1584"/>
                    </a:lnTo>
                    <a:lnTo>
                      <a:pt x="1510" y="1676"/>
                    </a:lnTo>
                    <a:lnTo>
                      <a:pt x="1424" y="1764"/>
                    </a:lnTo>
                    <a:lnTo>
                      <a:pt x="1812" y="18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2E2E2"/>
                  </a:gs>
                  <a:gs pos="100000">
                    <a:srgbClr val="808080"/>
                  </a:gs>
                </a:gsLst>
                <a:lin ang="5400000" scaled="1"/>
              </a:gradFill>
              <a:ln w="25400">
                <a:solidFill>
                  <a:srgbClr val="ABABAB"/>
                </a:solidFill>
                <a:round/>
                <a:headEnd/>
                <a:tailEnd/>
              </a:ln>
              <a:effectLst>
                <a:outerShdw dist="28398" dir="3806097" algn="ctr" rotWithShape="0">
                  <a:srgbClr val="000000">
                    <a:alpha val="39999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Oval 34"/>
              <p:cNvSpPr>
                <a:spLocks noChangeArrowheads="1"/>
              </p:cNvSpPr>
              <p:nvPr/>
            </p:nvSpPr>
            <p:spPr bwMode="auto">
              <a:xfrm>
                <a:off x="366" y="817"/>
                <a:ext cx="1087" cy="10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35"/>
              <p:cNvSpPr>
                <a:spLocks/>
              </p:cNvSpPr>
              <p:nvPr/>
            </p:nvSpPr>
            <p:spPr bwMode="auto">
              <a:xfrm>
                <a:off x="578" y="846"/>
                <a:ext cx="686" cy="302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tint val="0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4" name="Group 36"/>
            <p:cNvGrpSpPr>
              <a:grpSpLocks/>
            </p:cNvGrpSpPr>
            <p:nvPr/>
          </p:nvGrpSpPr>
          <p:grpSpPr bwMode="auto">
            <a:xfrm>
              <a:off x="-282329" y="3163001"/>
              <a:ext cx="1038569" cy="1040387"/>
              <a:chOff x="2243" y="816"/>
              <a:chExt cx="1143" cy="1145"/>
            </a:xfrm>
          </p:grpSpPr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2243" y="816"/>
                <a:ext cx="1143" cy="1145"/>
              </a:xfrm>
              <a:custGeom>
                <a:avLst/>
                <a:gdLst/>
                <a:ahLst/>
                <a:cxnLst>
                  <a:cxn ang="0">
                    <a:pos x="142" y="1516"/>
                  </a:cxn>
                  <a:cxn ang="0">
                    <a:pos x="210" y="1392"/>
                  </a:cxn>
                  <a:cxn ang="0">
                    <a:pos x="148" y="1288"/>
                  </a:cxn>
                  <a:cxn ang="0">
                    <a:pos x="100" y="1178"/>
                  </a:cxn>
                  <a:cxn ang="0">
                    <a:pos x="68" y="1064"/>
                  </a:cxn>
                  <a:cxn ang="0">
                    <a:pos x="50" y="948"/>
                  </a:cxn>
                  <a:cxn ang="0">
                    <a:pos x="50" y="832"/>
                  </a:cxn>
                  <a:cxn ang="0">
                    <a:pos x="64" y="714"/>
                  </a:cxn>
                  <a:cxn ang="0">
                    <a:pos x="94" y="600"/>
                  </a:cxn>
                  <a:cxn ang="0">
                    <a:pos x="140" y="490"/>
                  </a:cxn>
                  <a:cxn ang="0">
                    <a:pos x="202" y="386"/>
                  </a:cxn>
                  <a:cxn ang="0">
                    <a:pos x="278" y="288"/>
                  </a:cxn>
                  <a:cxn ang="0">
                    <a:pos x="340" y="228"/>
                  </a:cxn>
                  <a:cxn ang="0">
                    <a:pos x="446" y="146"/>
                  </a:cxn>
                  <a:cxn ang="0">
                    <a:pos x="560" y="82"/>
                  </a:cxn>
                  <a:cxn ang="0">
                    <a:pos x="680" y="36"/>
                  </a:cxn>
                  <a:cxn ang="0">
                    <a:pos x="804" y="10"/>
                  </a:cxn>
                  <a:cxn ang="0">
                    <a:pos x="930" y="0"/>
                  </a:cxn>
                  <a:cxn ang="0">
                    <a:pos x="1058" y="10"/>
                  </a:cxn>
                  <a:cxn ang="0">
                    <a:pos x="1182" y="36"/>
                  </a:cxn>
                  <a:cxn ang="0">
                    <a:pos x="1302" y="82"/>
                  </a:cxn>
                  <a:cxn ang="0">
                    <a:pos x="1416" y="146"/>
                  </a:cxn>
                  <a:cxn ang="0">
                    <a:pos x="1522" y="228"/>
                  </a:cxn>
                  <a:cxn ang="0">
                    <a:pos x="1586" y="292"/>
                  </a:cxn>
                  <a:cxn ang="0">
                    <a:pos x="1668" y="396"/>
                  </a:cxn>
                  <a:cxn ang="0">
                    <a:pos x="1732" y="510"/>
                  </a:cxn>
                  <a:cxn ang="0">
                    <a:pos x="1776" y="632"/>
                  </a:cxn>
                  <a:cxn ang="0">
                    <a:pos x="1804" y="756"/>
                  </a:cxn>
                  <a:cxn ang="0">
                    <a:pos x="1812" y="882"/>
                  </a:cxn>
                  <a:cxn ang="0">
                    <a:pos x="1804" y="1008"/>
                  </a:cxn>
                  <a:cxn ang="0">
                    <a:pos x="1776" y="1134"/>
                  </a:cxn>
                  <a:cxn ang="0">
                    <a:pos x="1732" y="1254"/>
                  </a:cxn>
                  <a:cxn ang="0">
                    <a:pos x="1668" y="1368"/>
                  </a:cxn>
                  <a:cxn ang="0">
                    <a:pos x="1586" y="1474"/>
                  </a:cxn>
                  <a:cxn ang="0">
                    <a:pos x="1524" y="1536"/>
                  </a:cxn>
                  <a:cxn ang="0">
                    <a:pos x="1428" y="1612"/>
                  </a:cxn>
                  <a:cxn ang="0">
                    <a:pos x="1324" y="1672"/>
                  </a:cxn>
                  <a:cxn ang="0">
                    <a:pos x="1214" y="1718"/>
                  </a:cxn>
                  <a:cxn ang="0">
                    <a:pos x="1102" y="1748"/>
                  </a:cxn>
                  <a:cxn ang="0">
                    <a:pos x="986" y="1762"/>
                  </a:cxn>
                  <a:cxn ang="0">
                    <a:pos x="870" y="1762"/>
                  </a:cxn>
                  <a:cxn ang="0">
                    <a:pos x="754" y="1746"/>
                  </a:cxn>
                  <a:cxn ang="0">
                    <a:pos x="640" y="1716"/>
                  </a:cxn>
                  <a:cxn ang="0">
                    <a:pos x="530" y="1670"/>
                  </a:cxn>
                  <a:cxn ang="0">
                    <a:pos x="428" y="1608"/>
                  </a:cxn>
                  <a:cxn ang="0">
                    <a:pos x="390" y="1764"/>
                  </a:cxn>
                </a:cxnLst>
                <a:rect l="0" t="0" r="r" b="b"/>
                <a:pathLst>
                  <a:path w="1812" h="1816">
                    <a:moveTo>
                      <a:pt x="0" y="1816"/>
                    </a:moveTo>
                    <a:lnTo>
                      <a:pt x="54" y="1428"/>
                    </a:lnTo>
                    <a:lnTo>
                      <a:pt x="142" y="1516"/>
                    </a:lnTo>
                    <a:lnTo>
                      <a:pt x="234" y="1424"/>
                    </a:lnTo>
                    <a:lnTo>
                      <a:pt x="234" y="1424"/>
                    </a:lnTo>
                    <a:lnTo>
                      <a:pt x="210" y="1392"/>
                    </a:lnTo>
                    <a:lnTo>
                      <a:pt x="188" y="1358"/>
                    </a:lnTo>
                    <a:lnTo>
                      <a:pt x="166" y="1324"/>
                    </a:lnTo>
                    <a:lnTo>
                      <a:pt x="148" y="1288"/>
                    </a:lnTo>
                    <a:lnTo>
                      <a:pt x="130" y="1252"/>
                    </a:lnTo>
                    <a:lnTo>
                      <a:pt x="114" y="1216"/>
                    </a:lnTo>
                    <a:lnTo>
                      <a:pt x="100" y="1178"/>
                    </a:lnTo>
                    <a:lnTo>
                      <a:pt x="88" y="1142"/>
                    </a:lnTo>
                    <a:lnTo>
                      <a:pt x="76" y="1104"/>
                    </a:lnTo>
                    <a:lnTo>
                      <a:pt x="68" y="1064"/>
                    </a:lnTo>
                    <a:lnTo>
                      <a:pt x="60" y="1026"/>
                    </a:lnTo>
                    <a:lnTo>
                      <a:pt x="54" y="988"/>
                    </a:lnTo>
                    <a:lnTo>
                      <a:pt x="50" y="948"/>
                    </a:lnTo>
                    <a:lnTo>
                      <a:pt x="48" y="910"/>
                    </a:lnTo>
                    <a:lnTo>
                      <a:pt x="48" y="870"/>
                    </a:lnTo>
                    <a:lnTo>
                      <a:pt x="50" y="832"/>
                    </a:lnTo>
                    <a:lnTo>
                      <a:pt x="52" y="792"/>
                    </a:lnTo>
                    <a:lnTo>
                      <a:pt x="58" y="754"/>
                    </a:lnTo>
                    <a:lnTo>
                      <a:pt x="64" y="714"/>
                    </a:lnTo>
                    <a:lnTo>
                      <a:pt x="72" y="676"/>
                    </a:lnTo>
                    <a:lnTo>
                      <a:pt x="82" y="638"/>
                    </a:lnTo>
                    <a:lnTo>
                      <a:pt x="94" y="600"/>
                    </a:lnTo>
                    <a:lnTo>
                      <a:pt x="108" y="564"/>
                    </a:lnTo>
                    <a:lnTo>
                      <a:pt x="124" y="526"/>
                    </a:lnTo>
                    <a:lnTo>
                      <a:pt x="140" y="490"/>
                    </a:lnTo>
                    <a:lnTo>
                      <a:pt x="158" y="454"/>
                    </a:lnTo>
                    <a:lnTo>
                      <a:pt x="178" y="420"/>
                    </a:lnTo>
                    <a:lnTo>
                      <a:pt x="202" y="386"/>
                    </a:lnTo>
                    <a:lnTo>
                      <a:pt x="224" y="352"/>
                    </a:lnTo>
                    <a:lnTo>
                      <a:pt x="250" y="320"/>
                    </a:lnTo>
                    <a:lnTo>
                      <a:pt x="278" y="288"/>
                    </a:lnTo>
                    <a:lnTo>
                      <a:pt x="306" y="258"/>
                    </a:lnTo>
                    <a:lnTo>
                      <a:pt x="306" y="258"/>
                    </a:lnTo>
                    <a:lnTo>
                      <a:pt x="340" y="228"/>
                    </a:lnTo>
                    <a:lnTo>
                      <a:pt x="374" y="198"/>
                    </a:lnTo>
                    <a:lnTo>
                      <a:pt x="408" y="170"/>
                    </a:lnTo>
                    <a:lnTo>
                      <a:pt x="446" y="146"/>
                    </a:lnTo>
                    <a:lnTo>
                      <a:pt x="482" y="122"/>
                    </a:lnTo>
                    <a:lnTo>
                      <a:pt x="520" y="100"/>
                    </a:lnTo>
                    <a:lnTo>
                      <a:pt x="560" y="82"/>
                    </a:lnTo>
                    <a:lnTo>
                      <a:pt x="598" y="64"/>
                    </a:lnTo>
                    <a:lnTo>
                      <a:pt x="638" y="50"/>
                    </a:lnTo>
                    <a:lnTo>
                      <a:pt x="680" y="36"/>
                    </a:lnTo>
                    <a:lnTo>
                      <a:pt x="720" y="26"/>
                    </a:lnTo>
                    <a:lnTo>
                      <a:pt x="762" y="16"/>
                    </a:lnTo>
                    <a:lnTo>
                      <a:pt x="804" y="10"/>
                    </a:lnTo>
                    <a:lnTo>
                      <a:pt x="846" y="4"/>
                    </a:lnTo>
                    <a:lnTo>
                      <a:pt x="888" y="0"/>
                    </a:lnTo>
                    <a:lnTo>
                      <a:pt x="930" y="0"/>
                    </a:lnTo>
                    <a:lnTo>
                      <a:pt x="972" y="0"/>
                    </a:lnTo>
                    <a:lnTo>
                      <a:pt x="1016" y="4"/>
                    </a:lnTo>
                    <a:lnTo>
                      <a:pt x="1058" y="10"/>
                    </a:lnTo>
                    <a:lnTo>
                      <a:pt x="1100" y="16"/>
                    </a:lnTo>
                    <a:lnTo>
                      <a:pt x="1140" y="26"/>
                    </a:lnTo>
                    <a:lnTo>
                      <a:pt x="1182" y="36"/>
                    </a:lnTo>
                    <a:lnTo>
                      <a:pt x="1222" y="50"/>
                    </a:lnTo>
                    <a:lnTo>
                      <a:pt x="1262" y="64"/>
                    </a:lnTo>
                    <a:lnTo>
                      <a:pt x="1302" y="82"/>
                    </a:lnTo>
                    <a:lnTo>
                      <a:pt x="1340" y="100"/>
                    </a:lnTo>
                    <a:lnTo>
                      <a:pt x="1380" y="122"/>
                    </a:lnTo>
                    <a:lnTo>
                      <a:pt x="1416" y="146"/>
                    </a:lnTo>
                    <a:lnTo>
                      <a:pt x="1452" y="170"/>
                    </a:lnTo>
                    <a:lnTo>
                      <a:pt x="1488" y="198"/>
                    </a:lnTo>
                    <a:lnTo>
                      <a:pt x="1522" y="228"/>
                    </a:lnTo>
                    <a:lnTo>
                      <a:pt x="1554" y="258"/>
                    </a:lnTo>
                    <a:lnTo>
                      <a:pt x="1554" y="258"/>
                    </a:lnTo>
                    <a:lnTo>
                      <a:pt x="1586" y="292"/>
                    </a:lnTo>
                    <a:lnTo>
                      <a:pt x="1616" y="326"/>
                    </a:lnTo>
                    <a:lnTo>
                      <a:pt x="1642" y="360"/>
                    </a:lnTo>
                    <a:lnTo>
                      <a:pt x="1668" y="396"/>
                    </a:lnTo>
                    <a:lnTo>
                      <a:pt x="1690" y="434"/>
                    </a:lnTo>
                    <a:lnTo>
                      <a:pt x="1712" y="472"/>
                    </a:lnTo>
                    <a:lnTo>
                      <a:pt x="1732" y="510"/>
                    </a:lnTo>
                    <a:lnTo>
                      <a:pt x="1748" y="550"/>
                    </a:lnTo>
                    <a:lnTo>
                      <a:pt x="1764" y="590"/>
                    </a:lnTo>
                    <a:lnTo>
                      <a:pt x="1776" y="632"/>
                    </a:lnTo>
                    <a:lnTo>
                      <a:pt x="1788" y="672"/>
                    </a:lnTo>
                    <a:lnTo>
                      <a:pt x="1796" y="714"/>
                    </a:lnTo>
                    <a:lnTo>
                      <a:pt x="1804" y="756"/>
                    </a:lnTo>
                    <a:lnTo>
                      <a:pt x="1808" y="798"/>
                    </a:lnTo>
                    <a:lnTo>
                      <a:pt x="1812" y="840"/>
                    </a:lnTo>
                    <a:lnTo>
                      <a:pt x="1812" y="882"/>
                    </a:lnTo>
                    <a:lnTo>
                      <a:pt x="1812" y="924"/>
                    </a:lnTo>
                    <a:lnTo>
                      <a:pt x="1808" y="966"/>
                    </a:lnTo>
                    <a:lnTo>
                      <a:pt x="1804" y="1008"/>
                    </a:lnTo>
                    <a:lnTo>
                      <a:pt x="1796" y="1050"/>
                    </a:lnTo>
                    <a:lnTo>
                      <a:pt x="1788" y="1092"/>
                    </a:lnTo>
                    <a:lnTo>
                      <a:pt x="1776" y="1134"/>
                    </a:lnTo>
                    <a:lnTo>
                      <a:pt x="1764" y="1174"/>
                    </a:lnTo>
                    <a:lnTo>
                      <a:pt x="1748" y="1214"/>
                    </a:lnTo>
                    <a:lnTo>
                      <a:pt x="1732" y="1254"/>
                    </a:lnTo>
                    <a:lnTo>
                      <a:pt x="1712" y="1292"/>
                    </a:lnTo>
                    <a:lnTo>
                      <a:pt x="1690" y="1330"/>
                    </a:lnTo>
                    <a:lnTo>
                      <a:pt x="1668" y="1368"/>
                    </a:lnTo>
                    <a:lnTo>
                      <a:pt x="1642" y="1404"/>
                    </a:lnTo>
                    <a:lnTo>
                      <a:pt x="1616" y="1440"/>
                    </a:lnTo>
                    <a:lnTo>
                      <a:pt x="1586" y="1474"/>
                    </a:lnTo>
                    <a:lnTo>
                      <a:pt x="1554" y="1506"/>
                    </a:lnTo>
                    <a:lnTo>
                      <a:pt x="1554" y="1506"/>
                    </a:lnTo>
                    <a:lnTo>
                      <a:pt x="1524" y="1536"/>
                    </a:lnTo>
                    <a:lnTo>
                      <a:pt x="1494" y="1562"/>
                    </a:lnTo>
                    <a:lnTo>
                      <a:pt x="1462" y="1588"/>
                    </a:lnTo>
                    <a:lnTo>
                      <a:pt x="1428" y="1612"/>
                    </a:lnTo>
                    <a:lnTo>
                      <a:pt x="1394" y="1634"/>
                    </a:lnTo>
                    <a:lnTo>
                      <a:pt x="1360" y="1654"/>
                    </a:lnTo>
                    <a:lnTo>
                      <a:pt x="1324" y="1672"/>
                    </a:lnTo>
                    <a:lnTo>
                      <a:pt x="1288" y="1690"/>
                    </a:lnTo>
                    <a:lnTo>
                      <a:pt x="1252" y="1704"/>
                    </a:lnTo>
                    <a:lnTo>
                      <a:pt x="1214" y="1718"/>
                    </a:lnTo>
                    <a:lnTo>
                      <a:pt x="1178" y="1730"/>
                    </a:lnTo>
                    <a:lnTo>
                      <a:pt x="1140" y="1740"/>
                    </a:lnTo>
                    <a:lnTo>
                      <a:pt x="1102" y="1748"/>
                    </a:lnTo>
                    <a:lnTo>
                      <a:pt x="1064" y="1754"/>
                    </a:lnTo>
                    <a:lnTo>
                      <a:pt x="1024" y="1760"/>
                    </a:lnTo>
                    <a:lnTo>
                      <a:pt x="986" y="1762"/>
                    </a:lnTo>
                    <a:lnTo>
                      <a:pt x="946" y="1764"/>
                    </a:lnTo>
                    <a:lnTo>
                      <a:pt x="908" y="1764"/>
                    </a:lnTo>
                    <a:lnTo>
                      <a:pt x="870" y="1762"/>
                    </a:lnTo>
                    <a:lnTo>
                      <a:pt x="830" y="1758"/>
                    </a:lnTo>
                    <a:lnTo>
                      <a:pt x="792" y="1754"/>
                    </a:lnTo>
                    <a:lnTo>
                      <a:pt x="754" y="1746"/>
                    </a:lnTo>
                    <a:lnTo>
                      <a:pt x="716" y="1738"/>
                    </a:lnTo>
                    <a:lnTo>
                      <a:pt x="678" y="1728"/>
                    </a:lnTo>
                    <a:lnTo>
                      <a:pt x="640" y="1716"/>
                    </a:lnTo>
                    <a:lnTo>
                      <a:pt x="604" y="1702"/>
                    </a:lnTo>
                    <a:lnTo>
                      <a:pt x="566" y="1686"/>
                    </a:lnTo>
                    <a:lnTo>
                      <a:pt x="530" y="1670"/>
                    </a:lnTo>
                    <a:lnTo>
                      <a:pt x="496" y="1650"/>
                    </a:lnTo>
                    <a:lnTo>
                      <a:pt x="462" y="1630"/>
                    </a:lnTo>
                    <a:lnTo>
                      <a:pt x="428" y="1608"/>
                    </a:lnTo>
                    <a:lnTo>
                      <a:pt x="394" y="1584"/>
                    </a:lnTo>
                    <a:lnTo>
                      <a:pt x="302" y="1676"/>
                    </a:lnTo>
                    <a:lnTo>
                      <a:pt x="390" y="1764"/>
                    </a:lnTo>
                    <a:lnTo>
                      <a:pt x="0" y="18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CC00"/>
                  </a:gs>
                  <a:gs pos="100000">
                    <a:srgbClr val="056895"/>
                  </a:gs>
                </a:gsLst>
                <a:lin ang="5400000" scaled="1"/>
              </a:gradFill>
              <a:ln w="25400">
                <a:solidFill>
                  <a:srgbClr val="0A908A">
                    <a:alpha val="46001"/>
                  </a:srgbClr>
                </a:solidFill>
                <a:round/>
                <a:headEnd/>
                <a:tailEnd/>
              </a:ln>
              <a:effectLst>
                <a:outerShdw dist="254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 flipV="1">
                <a:off x="2317" y="1469"/>
                <a:ext cx="1027" cy="449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23000"/>
                    </a:srgbClr>
                  </a:gs>
                  <a:gs pos="100000">
                    <a:srgbClr val="000000">
                      <a:gamma/>
                      <a:shade val="89020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39"/>
              <p:cNvSpPr>
                <a:spLocks noChangeArrowheads="1"/>
              </p:cNvSpPr>
              <p:nvPr/>
            </p:nvSpPr>
            <p:spPr bwMode="auto">
              <a:xfrm>
                <a:off x="2277" y="817"/>
                <a:ext cx="1087" cy="1083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 40"/>
              <p:cNvSpPr>
                <a:spLocks/>
              </p:cNvSpPr>
              <p:nvPr/>
            </p:nvSpPr>
            <p:spPr bwMode="auto">
              <a:xfrm>
                <a:off x="2445" y="842"/>
                <a:ext cx="772" cy="393"/>
              </a:xfrm>
              <a:custGeom>
                <a:avLst/>
                <a:gdLst/>
                <a:ahLst/>
                <a:cxnLst>
                  <a:cxn ang="0">
                    <a:pos x="1506" y="258"/>
                  </a:cxn>
                  <a:cxn ang="0">
                    <a:pos x="1440" y="198"/>
                  </a:cxn>
                  <a:cxn ang="0">
                    <a:pos x="1368" y="146"/>
                  </a:cxn>
                  <a:cxn ang="0">
                    <a:pos x="1292" y="102"/>
                  </a:cxn>
                  <a:cxn ang="0">
                    <a:pos x="1214" y="64"/>
                  </a:cxn>
                  <a:cxn ang="0">
                    <a:pos x="1134" y="36"/>
                  </a:cxn>
                  <a:cxn ang="0">
                    <a:pos x="1050" y="16"/>
                  </a:cxn>
                  <a:cxn ang="0">
                    <a:pos x="966" y="4"/>
                  </a:cxn>
                  <a:cxn ang="0">
                    <a:pos x="882" y="0"/>
                  </a:cxn>
                  <a:cxn ang="0">
                    <a:pos x="798" y="4"/>
                  </a:cxn>
                  <a:cxn ang="0">
                    <a:pos x="714" y="16"/>
                  </a:cxn>
                  <a:cxn ang="0">
                    <a:pos x="632" y="36"/>
                  </a:cxn>
                  <a:cxn ang="0">
                    <a:pos x="550" y="64"/>
                  </a:cxn>
                  <a:cxn ang="0">
                    <a:pos x="472" y="102"/>
                  </a:cxn>
                  <a:cxn ang="0">
                    <a:pos x="396" y="146"/>
                  </a:cxn>
                  <a:cxn ang="0">
                    <a:pos x="326" y="198"/>
                  </a:cxn>
                  <a:cxn ang="0">
                    <a:pos x="258" y="258"/>
                  </a:cxn>
                  <a:cxn ang="0">
                    <a:pos x="226" y="292"/>
                  </a:cxn>
                  <a:cxn ang="0">
                    <a:pos x="168" y="364"/>
                  </a:cxn>
                  <a:cxn ang="0">
                    <a:pos x="120" y="438"/>
                  </a:cxn>
                  <a:cxn ang="0">
                    <a:pos x="78" y="518"/>
                  </a:cxn>
                  <a:cxn ang="0">
                    <a:pos x="46" y="600"/>
                  </a:cxn>
                  <a:cxn ang="0">
                    <a:pos x="22" y="684"/>
                  </a:cxn>
                  <a:cxn ang="0">
                    <a:pos x="8" y="768"/>
                  </a:cxn>
                  <a:cxn ang="0">
                    <a:pos x="0" y="856"/>
                  </a:cxn>
                  <a:cxn ang="0">
                    <a:pos x="1764" y="898"/>
                  </a:cxn>
                  <a:cxn ang="0">
                    <a:pos x="1764" y="856"/>
                  </a:cxn>
                  <a:cxn ang="0">
                    <a:pos x="1758" y="768"/>
                  </a:cxn>
                  <a:cxn ang="0">
                    <a:pos x="1742" y="684"/>
                  </a:cxn>
                  <a:cxn ang="0">
                    <a:pos x="1718" y="600"/>
                  </a:cxn>
                  <a:cxn ang="0">
                    <a:pos x="1686" y="518"/>
                  </a:cxn>
                  <a:cxn ang="0">
                    <a:pos x="1646" y="438"/>
                  </a:cxn>
                  <a:cxn ang="0">
                    <a:pos x="1596" y="364"/>
                  </a:cxn>
                  <a:cxn ang="0">
                    <a:pos x="1538" y="292"/>
                  </a:cxn>
                  <a:cxn ang="0">
                    <a:pos x="1506" y="258"/>
                  </a:cxn>
                </a:cxnLst>
                <a:rect l="0" t="0" r="r" b="b"/>
                <a:pathLst>
                  <a:path w="1764" h="898">
                    <a:moveTo>
                      <a:pt x="1506" y="258"/>
                    </a:moveTo>
                    <a:lnTo>
                      <a:pt x="1506" y="258"/>
                    </a:lnTo>
                    <a:lnTo>
                      <a:pt x="1474" y="228"/>
                    </a:lnTo>
                    <a:lnTo>
                      <a:pt x="1440" y="198"/>
                    </a:lnTo>
                    <a:lnTo>
                      <a:pt x="1404" y="170"/>
                    </a:lnTo>
                    <a:lnTo>
                      <a:pt x="1368" y="146"/>
                    </a:lnTo>
                    <a:lnTo>
                      <a:pt x="1330" y="122"/>
                    </a:lnTo>
                    <a:lnTo>
                      <a:pt x="1292" y="102"/>
                    </a:lnTo>
                    <a:lnTo>
                      <a:pt x="1254" y="82"/>
                    </a:lnTo>
                    <a:lnTo>
                      <a:pt x="1214" y="64"/>
                    </a:lnTo>
                    <a:lnTo>
                      <a:pt x="1174" y="50"/>
                    </a:lnTo>
                    <a:lnTo>
                      <a:pt x="1134" y="36"/>
                    </a:lnTo>
                    <a:lnTo>
                      <a:pt x="1092" y="26"/>
                    </a:lnTo>
                    <a:lnTo>
                      <a:pt x="1050" y="16"/>
                    </a:lnTo>
                    <a:lnTo>
                      <a:pt x="1008" y="10"/>
                    </a:lnTo>
                    <a:lnTo>
                      <a:pt x="966" y="4"/>
                    </a:lnTo>
                    <a:lnTo>
                      <a:pt x="924" y="2"/>
                    </a:lnTo>
                    <a:lnTo>
                      <a:pt x="882" y="0"/>
                    </a:lnTo>
                    <a:lnTo>
                      <a:pt x="840" y="2"/>
                    </a:lnTo>
                    <a:lnTo>
                      <a:pt x="798" y="4"/>
                    </a:lnTo>
                    <a:lnTo>
                      <a:pt x="756" y="10"/>
                    </a:lnTo>
                    <a:lnTo>
                      <a:pt x="714" y="16"/>
                    </a:lnTo>
                    <a:lnTo>
                      <a:pt x="672" y="26"/>
                    </a:lnTo>
                    <a:lnTo>
                      <a:pt x="632" y="36"/>
                    </a:lnTo>
                    <a:lnTo>
                      <a:pt x="590" y="50"/>
                    </a:lnTo>
                    <a:lnTo>
                      <a:pt x="550" y="64"/>
                    </a:lnTo>
                    <a:lnTo>
                      <a:pt x="510" y="82"/>
                    </a:lnTo>
                    <a:lnTo>
                      <a:pt x="472" y="102"/>
                    </a:lnTo>
                    <a:lnTo>
                      <a:pt x="434" y="122"/>
                    </a:lnTo>
                    <a:lnTo>
                      <a:pt x="396" y="146"/>
                    </a:lnTo>
                    <a:lnTo>
                      <a:pt x="360" y="170"/>
                    </a:lnTo>
                    <a:lnTo>
                      <a:pt x="326" y="198"/>
                    </a:lnTo>
                    <a:lnTo>
                      <a:pt x="292" y="228"/>
                    </a:lnTo>
                    <a:lnTo>
                      <a:pt x="258" y="258"/>
                    </a:lnTo>
                    <a:lnTo>
                      <a:pt x="258" y="258"/>
                    </a:lnTo>
                    <a:lnTo>
                      <a:pt x="226" y="292"/>
                    </a:lnTo>
                    <a:lnTo>
                      <a:pt x="196" y="328"/>
                    </a:lnTo>
                    <a:lnTo>
                      <a:pt x="168" y="364"/>
                    </a:lnTo>
                    <a:lnTo>
                      <a:pt x="144" y="400"/>
                    </a:lnTo>
                    <a:lnTo>
                      <a:pt x="120" y="438"/>
                    </a:lnTo>
                    <a:lnTo>
                      <a:pt x="98" y="478"/>
                    </a:lnTo>
                    <a:lnTo>
                      <a:pt x="78" y="518"/>
                    </a:lnTo>
                    <a:lnTo>
                      <a:pt x="62" y="558"/>
                    </a:lnTo>
                    <a:lnTo>
                      <a:pt x="46" y="600"/>
                    </a:lnTo>
                    <a:lnTo>
                      <a:pt x="34" y="640"/>
                    </a:lnTo>
                    <a:lnTo>
                      <a:pt x="22" y="684"/>
                    </a:lnTo>
                    <a:lnTo>
                      <a:pt x="14" y="726"/>
                    </a:lnTo>
                    <a:lnTo>
                      <a:pt x="8" y="768"/>
                    </a:lnTo>
                    <a:lnTo>
                      <a:pt x="2" y="812"/>
                    </a:lnTo>
                    <a:lnTo>
                      <a:pt x="0" y="856"/>
                    </a:lnTo>
                    <a:lnTo>
                      <a:pt x="0" y="898"/>
                    </a:lnTo>
                    <a:lnTo>
                      <a:pt x="1764" y="898"/>
                    </a:lnTo>
                    <a:lnTo>
                      <a:pt x="1764" y="898"/>
                    </a:lnTo>
                    <a:lnTo>
                      <a:pt x="1764" y="856"/>
                    </a:lnTo>
                    <a:lnTo>
                      <a:pt x="1762" y="812"/>
                    </a:lnTo>
                    <a:lnTo>
                      <a:pt x="1758" y="768"/>
                    </a:lnTo>
                    <a:lnTo>
                      <a:pt x="1750" y="726"/>
                    </a:lnTo>
                    <a:lnTo>
                      <a:pt x="1742" y="684"/>
                    </a:lnTo>
                    <a:lnTo>
                      <a:pt x="1732" y="640"/>
                    </a:lnTo>
                    <a:lnTo>
                      <a:pt x="1718" y="600"/>
                    </a:lnTo>
                    <a:lnTo>
                      <a:pt x="1704" y="558"/>
                    </a:lnTo>
                    <a:lnTo>
                      <a:pt x="1686" y="518"/>
                    </a:lnTo>
                    <a:lnTo>
                      <a:pt x="1666" y="478"/>
                    </a:lnTo>
                    <a:lnTo>
                      <a:pt x="1646" y="438"/>
                    </a:lnTo>
                    <a:lnTo>
                      <a:pt x="1622" y="400"/>
                    </a:lnTo>
                    <a:lnTo>
                      <a:pt x="1596" y="364"/>
                    </a:lnTo>
                    <a:lnTo>
                      <a:pt x="1568" y="328"/>
                    </a:lnTo>
                    <a:lnTo>
                      <a:pt x="1538" y="292"/>
                    </a:lnTo>
                    <a:lnTo>
                      <a:pt x="1506" y="258"/>
                    </a:lnTo>
                    <a:lnTo>
                      <a:pt x="1506" y="25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95294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124" name="직사각형 123"/>
          <p:cNvSpPr/>
          <p:nvPr/>
        </p:nvSpPr>
        <p:spPr bwMode="auto">
          <a:xfrm>
            <a:off x="3770730" y="3681256"/>
            <a:ext cx="423193" cy="3724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9pPr>
          </a:lstStyle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솔루션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기</a:t>
            </a:r>
            <a:r>
              <a:rPr kumimoji="0" lang="ko-KR" altLang="en-US" sz="1100" kern="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반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5130878" y="3656394"/>
            <a:ext cx="564257" cy="3724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9pPr>
          </a:lstStyle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네트워크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통</a:t>
            </a:r>
            <a:r>
              <a:rPr kumimoji="0" lang="ko-KR" altLang="en-US" sz="1100" kern="0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합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6" name="직사각형 125"/>
          <p:cNvSpPr/>
          <p:nvPr/>
        </p:nvSpPr>
        <p:spPr bwMode="auto">
          <a:xfrm>
            <a:off x="3747487" y="4956716"/>
            <a:ext cx="469679" cy="3724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9pPr>
          </a:lstStyle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컨설팅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교육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7" name="직사각형 126"/>
          <p:cNvSpPr/>
          <p:nvPr/>
        </p:nvSpPr>
        <p:spPr bwMode="auto">
          <a:xfrm>
            <a:off x="5107505" y="4955799"/>
            <a:ext cx="610744" cy="3724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300" kern="1200">
                <a:solidFill>
                  <a:schemeClr val="bg1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9pPr>
          </a:lstStyle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웹접근성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  <a:p>
            <a:pPr marL="0" lvl="1" indent="-161694" algn="ctr" defTabSz="1505553" eaLnBrk="0"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6392315" algn="l"/>
              </a:tabLst>
              <a:defRPr/>
            </a:pPr>
            <a:r>
              <a:rPr kumimoji="0" lang="ko-KR" altLang="en-US" sz="1100" kern="0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및 </a:t>
            </a:r>
            <a:r>
              <a:rPr kumimoji="0" lang="ko-KR" altLang="en-US" sz="1100" kern="0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웹표</a:t>
            </a:r>
            <a:r>
              <a:rPr kumimoji="0" lang="ko-KR" altLang="en-US" sz="1100" kern="0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준</a:t>
            </a:r>
            <a:endParaRPr kumimoji="0" lang="en-US" altLang="ko-KR" sz="1100" kern="0" dirty="0" smtClean="0">
              <a:solidFill>
                <a:schemeClr val="tx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 bwMode="auto">
          <a:xfrm>
            <a:off x="4253120" y="4294274"/>
            <a:ext cx="883930" cy="430871"/>
          </a:xfrm>
          <a:prstGeom prst="rect">
            <a:avLst/>
          </a:prstGeom>
          <a:noFill/>
          <a:effectLst>
            <a:outerShdw blurRad="50800" dir="900000" algn="ctr" rotWithShape="0">
              <a:schemeClr val="tx2">
                <a:lumMod val="50000"/>
              </a:schemeClr>
            </a:outerShdw>
          </a:effectLst>
        </p:spPr>
        <p:txBody>
          <a:bodyPr wrap="square" lIns="91420" tIns="45712" rIns="91420" bIns="45712">
            <a:spAutoFit/>
            <a:scene3d>
              <a:camera prst="orthographicFront"/>
              <a:lightRig rig="threePt" dir="t"/>
            </a:scene3d>
            <a:sp3d contourW="2540">
              <a:bevelT w="1270"/>
              <a:contourClr>
                <a:schemeClr val="bg1"/>
              </a:contourClr>
            </a:sp3d>
          </a:bodyPr>
          <a:lstStyle/>
          <a:p>
            <a:pPr algn="ctr" defTabSz="1036939" fontAlgn="base">
              <a:spcBef>
                <a:spcPct val="0"/>
              </a:spcBef>
              <a:buSzPct val="50000"/>
              <a:tabLst>
                <a:tab pos="4191776" algn="l"/>
              </a:tabLst>
              <a:defRPr/>
            </a:pPr>
            <a:r>
              <a:rPr kumimoji="1" lang="ko-KR" altLang="en-US" sz="1100" spc="-76" dirty="0" smtClean="0">
                <a:solidFill>
                  <a:srgbClr val="FFFF00"/>
                </a:solidFill>
                <a:effectLst>
                  <a:glow rad="1016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시스템</a:t>
            </a:r>
            <a:endParaRPr kumimoji="1" lang="en-US" altLang="ko-KR" sz="1100" spc="-76" dirty="0" smtClean="0">
              <a:solidFill>
                <a:srgbClr val="FFFF00"/>
              </a:solidFill>
              <a:effectLst>
                <a:glow rad="1016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defTabSz="1036939" fontAlgn="base">
              <a:spcBef>
                <a:spcPct val="0"/>
              </a:spcBef>
              <a:buSzPct val="50000"/>
              <a:tabLst>
                <a:tab pos="4191776" algn="l"/>
              </a:tabLst>
              <a:defRPr/>
            </a:pPr>
            <a:r>
              <a:rPr kumimoji="1" lang="ko-KR" altLang="en-US" sz="1100" spc="-76" dirty="0" smtClean="0">
                <a:solidFill>
                  <a:srgbClr val="FFFF00"/>
                </a:solidFill>
                <a:effectLst>
                  <a:glow rad="1016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통</a:t>
            </a:r>
            <a:r>
              <a:rPr kumimoji="1" lang="ko-KR" altLang="en-US" sz="1100" spc="-76" dirty="0">
                <a:solidFill>
                  <a:srgbClr val="FFFF00"/>
                </a:solidFill>
                <a:effectLst>
                  <a:glow rad="101600">
                    <a:prstClr val="black">
                      <a:alpha val="40000"/>
                    </a:prst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합</a:t>
            </a:r>
            <a:endParaRPr kumimoji="1" lang="ko-KR" altLang="en-US" sz="1100" spc="-76" dirty="0" smtClean="0">
              <a:solidFill>
                <a:srgbClr val="FFFF00"/>
              </a:solidFill>
              <a:effectLst>
                <a:glow rad="101600">
                  <a:prstClr val="black">
                    <a:alpha val="40000"/>
                  </a:prst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t="28058" r="28344" b="30863"/>
          <a:stretch/>
        </p:blipFill>
        <p:spPr bwMode="auto">
          <a:xfrm>
            <a:off x="395536" y="1340768"/>
            <a:ext cx="8354602" cy="450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 bwMode="auto">
          <a:xfrm>
            <a:off x="858384" y="1448168"/>
            <a:ext cx="62132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통합유지보수 </a:t>
            </a:r>
            <a:r>
              <a:rPr kumimoji="0"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– </a:t>
            </a:r>
            <a:r>
              <a:rPr lang="ko-KR" altLang="en-US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전문적이고 체계적인 통합유지보수 서비스 제공</a:t>
            </a:r>
            <a:endParaRPr kumimoji="0"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822269" y="1473777"/>
            <a:ext cx="39556" cy="2873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FF0000"/>
              </a:solidFill>
            </a:endParaRPr>
          </a:p>
        </p:txBody>
      </p:sp>
      <p:pic>
        <p:nvPicPr>
          <p:cNvPr id="56" name="Picture 11" descr="D:\1.작업\002\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392814"/>
            <a:ext cx="4033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323528" y="3056384"/>
            <a:ext cx="8496944" cy="2893567"/>
            <a:chOff x="503237" y="3170357"/>
            <a:chExt cx="8137525" cy="2893567"/>
          </a:xfrm>
        </p:grpSpPr>
        <p:sp>
          <p:nvSpPr>
            <p:cNvPr id="58" name="AutoShape 29"/>
            <p:cNvSpPr>
              <a:spLocks noChangeArrowheads="1"/>
            </p:cNvSpPr>
            <p:nvPr/>
          </p:nvSpPr>
          <p:spPr bwMode="auto">
            <a:xfrm>
              <a:off x="503237" y="3394580"/>
              <a:ext cx="8137525" cy="2669344"/>
            </a:xfrm>
            <a:prstGeom prst="roundRect">
              <a:avLst>
                <a:gd name="adj" fmla="val 3641"/>
              </a:avLst>
            </a:prstGeom>
            <a:gradFill rotWithShape="0">
              <a:gsLst>
                <a:gs pos="0">
                  <a:srgbClr val="4A5F6F"/>
                </a:gs>
                <a:gs pos="50000">
                  <a:srgbClr val="FFFFFF"/>
                </a:gs>
                <a:gs pos="100000">
                  <a:srgbClr val="4A5F6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AutoShape 31"/>
            <p:cNvSpPr>
              <a:spLocks noChangeArrowheads="1"/>
            </p:cNvSpPr>
            <p:nvPr/>
          </p:nvSpPr>
          <p:spPr bwMode="auto">
            <a:xfrm>
              <a:off x="533782" y="3425952"/>
              <a:ext cx="8073770" cy="2601298"/>
            </a:xfrm>
            <a:prstGeom prst="roundRect">
              <a:avLst>
                <a:gd name="adj" fmla="val 361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AutoShape 33"/>
            <p:cNvSpPr>
              <a:spLocks noChangeArrowheads="1"/>
            </p:cNvSpPr>
            <p:nvPr/>
          </p:nvSpPr>
          <p:spPr bwMode="auto">
            <a:xfrm rot="10800000">
              <a:off x="641338" y="3170357"/>
              <a:ext cx="7857208" cy="22860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CCC6A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61" name="AutoShape 8"/>
          <p:cNvSpPr>
            <a:spLocks noChangeArrowheads="1"/>
          </p:cNvSpPr>
          <p:nvPr/>
        </p:nvSpPr>
        <p:spPr bwMode="auto">
          <a:xfrm>
            <a:off x="323528" y="1990077"/>
            <a:ext cx="8496944" cy="1077622"/>
          </a:xfrm>
          <a:prstGeom prst="roundRect">
            <a:avLst>
              <a:gd name="adj" fmla="val 4222"/>
            </a:avLst>
          </a:prstGeom>
          <a:gradFill rotWithShape="1">
            <a:gsLst>
              <a:gs pos="0">
                <a:schemeClr val="bg1"/>
              </a:gs>
              <a:gs pos="100000">
                <a:srgbClr val="EAEAEA"/>
              </a:gs>
            </a:gsLst>
            <a:lin ang="5400000" scaled="1"/>
          </a:gradFill>
          <a:ln w="6350" algn="ctr">
            <a:solidFill>
              <a:srgbClr val="B2B2B2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latinLnBrk="1" hangingPunct="1"/>
            <a:endParaRPr lang="ko-KR" altLang="en-US"/>
          </a:p>
        </p:txBody>
      </p:sp>
      <p:sp>
        <p:nvSpPr>
          <p:cNvPr id="62" name="직사각형 90"/>
          <p:cNvSpPr>
            <a:spLocks noChangeArrowheads="1"/>
          </p:cNvSpPr>
          <p:nvPr/>
        </p:nvSpPr>
        <p:spPr bwMode="auto">
          <a:xfrm>
            <a:off x="1885355" y="2125237"/>
            <a:ext cx="6900440" cy="76507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just" defTabSz="992188">
              <a:lnSpc>
                <a:spcPct val="150000"/>
              </a:lnSpc>
              <a:defRPr/>
            </a:pPr>
            <a:r>
              <a:rPr lang="ko-KR" altLang="en-US" sz="1050" dirty="0" err="1" smtClean="0">
                <a:latin typeface="+mn-ea"/>
              </a:rPr>
              <a:t>아이티엔비</a:t>
            </a:r>
            <a:r>
              <a:rPr lang="ko-KR" altLang="en-US" sz="1050" dirty="0" smtClean="0">
                <a:latin typeface="+mn-ea"/>
              </a:rPr>
              <a:t>㈜</a:t>
            </a:r>
            <a:r>
              <a:rPr lang="ko-KR" altLang="en-US" sz="1050" dirty="0">
                <a:latin typeface="+mn-ea"/>
              </a:rPr>
              <a:t>는 </a:t>
            </a:r>
            <a:r>
              <a:rPr lang="ko-KR" altLang="en-US" sz="1050" dirty="0" smtClean="0">
                <a:latin typeface="+mn-ea"/>
              </a:rPr>
              <a:t>고객사의 다양한 환경에 맞춘 유지보수 관리 방법론</a:t>
            </a:r>
            <a:r>
              <a:rPr lang="en-US" altLang="ko-KR" sz="1050" dirty="0" smtClean="0">
                <a:latin typeface="+mn-ea"/>
              </a:rPr>
              <a:t>,</a:t>
            </a:r>
            <a:r>
              <a:rPr lang="ko-KR" altLang="en-US" sz="1050" dirty="0" smtClean="0">
                <a:latin typeface="+mn-ea"/>
              </a:rPr>
              <a:t> 체계에 따른 유지보수를 수행합니다</a:t>
            </a:r>
            <a:r>
              <a:rPr lang="en-US" altLang="ko-KR" sz="1050" dirty="0" smtClean="0">
                <a:latin typeface="+mn-ea"/>
              </a:rPr>
              <a:t>. </a:t>
            </a:r>
            <a:r>
              <a:rPr lang="ko-KR" altLang="en-US" sz="1050" dirty="0" smtClean="0">
                <a:latin typeface="+mn-ea"/>
              </a:rPr>
              <a:t>정기적인 예방 정비 활동을 통해 </a:t>
            </a:r>
            <a:r>
              <a:rPr lang="ko-KR" altLang="en-US" sz="1100" b="1" dirty="0" smtClean="0">
                <a:latin typeface="+mn-ea"/>
              </a:rPr>
              <a:t>장애를 사전에 예방</a:t>
            </a:r>
            <a:r>
              <a:rPr lang="ko-KR" altLang="en-US" sz="1050" dirty="0" smtClean="0">
                <a:latin typeface="+mn-ea"/>
              </a:rPr>
              <a:t>하고</a:t>
            </a:r>
            <a:r>
              <a:rPr lang="en-US" altLang="ko-KR" sz="1050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시스템의 안정적인 운영</a:t>
            </a:r>
            <a:r>
              <a:rPr lang="ko-KR" altLang="en-US" sz="1050" dirty="0" smtClean="0">
                <a:latin typeface="+mn-ea"/>
              </a:rPr>
              <a:t>과 향후 발전에 대한    </a:t>
            </a:r>
            <a:r>
              <a:rPr lang="ko-KR" altLang="en-US" sz="1100" b="1" dirty="0" smtClean="0">
                <a:latin typeface="+mn-ea"/>
              </a:rPr>
              <a:t>기술 지원 </a:t>
            </a:r>
            <a:r>
              <a:rPr lang="ko-KR" altLang="en-US" sz="1050" dirty="0" smtClean="0">
                <a:latin typeface="+mn-ea"/>
              </a:rPr>
              <a:t>및</a:t>
            </a:r>
            <a:r>
              <a:rPr lang="ko-KR" altLang="en-US" sz="1100" b="1" dirty="0" smtClean="0">
                <a:latin typeface="+mn-ea"/>
              </a:rPr>
              <a:t> 기술 컨설팅</a:t>
            </a:r>
            <a:r>
              <a:rPr lang="ko-KR" altLang="en-US" sz="1050" dirty="0" smtClean="0">
                <a:latin typeface="+mn-ea"/>
              </a:rPr>
              <a:t>을 실시하여 고객의 만족을 최우선으로 합니다</a:t>
            </a:r>
            <a:r>
              <a:rPr lang="en-US" altLang="ko-KR" sz="1050" dirty="0" smtClean="0">
                <a:latin typeface="+mn-ea"/>
              </a:rPr>
              <a:t>.</a:t>
            </a:r>
            <a:endParaRPr lang="en-US" altLang="ko-KR" sz="1050" dirty="0">
              <a:latin typeface="+mn-ea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 rot="7274604">
            <a:off x="3891768" y="4736399"/>
            <a:ext cx="354011" cy="1254806"/>
          </a:xfrm>
          <a:custGeom>
            <a:avLst/>
            <a:gdLst>
              <a:gd name="T0" fmla="*/ 836 w 872"/>
              <a:gd name="T1" fmla="*/ 655 h 1217"/>
              <a:gd name="T2" fmla="*/ 529 w 872"/>
              <a:gd name="T3" fmla="*/ 149 h 1217"/>
              <a:gd name="T4" fmla="*/ 675 w 872"/>
              <a:gd name="T5" fmla="*/ 61 h 1217"/>
              <a:gd name="T6" fmla="*/ 178 w 872"/>
              <a:gd name="T7" fmla="*/ 0 h 1217"/>
              <a:gd name="T8" fmla="*/ 0 w 872"/>
              <a:gd name="T9" fmla="*/ 469 h 1217"/>
              <a:gd name="T10" fmla="*/ 151 w 872"/>
              <a:gd name="T11" fmla="*/ 378 h 1217"/>
              <a:gd name="T12" fmla="*/ 559 w 872"/>
              <a:gd name="T13" fmla="*/ 1050 h 1217"/>
              <a:gd name="T14" fmla="*/ 586 w 872"/>
              <a:gd name="T15" fmla="*/ 1217 h 1217"/>
              <a:gd name="T16" fmla="*/ 839 w 872"/>
              <a:gd name="T17" fmla="*/ 770 h 1217"/>
              <a:gd name="T18" fmla="*/ 836 w 872"/>
              <a:gd name="T19" fmla="*/ 655 h 1217"/>
              <a:gd name="connsiteX0" fmla="*/ 9587 w 9819"/>
              <a:gd name="connsiteY0" fmla="*/ 5382 h 10000"/>
              <a:gd name="connsiteX1" fmla="*/ 6067 w 9819"/>
              <a:gd name="connsiteY1" fmla="*/ 1224 h 10000"/>
              <a:gd name="connsiteX2" fmla="*/ 7741 w 9819"/>
              <a:gd name="connsiteY2" fmla="*/ 501 h 10000"/>
              <a:gd name="connsiteX3" fmla="*/ 2041 w 9819"/>
              <a:gd name="connsiteY3" fmla="*/ 0 h 10000"/>
              <a:gd name="connsiteX4" fmla="*/ 0 w 9819"/>
              <a:gd name="connsiteY4" fmla="*/ 3854 h 10000"/>
              <a:gd name="connsiteX5" fmla="*/ 6411 w 9819"/>
              <a:gd name="connsiteY5" fmla="*/ 8628 h 10000"/>
              <a:gd name="connsiteX6" fmla="*/ 6720 w 9819"/>
              <a:gd name="connsiteY6" fmla="*/ 10000 h 10000"/>
              <a:gd name="connsiteX7" fmla="*/ 9622 w 9819"/>
              <a:gd name="connsiteY7" fmla="*/ 6327 h 10000"/>
              <a:gd name="connsiteX8" fmla="*/ 9587 w 9819"/>
              <a:gd name="connsiteY8" fmla="*/ 5382 h 10000"/>
              <a:gd name="connsiteX0" fmla="*/ 7685 w 7921"/>
              <a:gd name="connsiteY0" fmla="*/ 5382 h 10000"/>
              <a:gd name="connsiteX1" fmla="*/ 4100 w 7921"/>
              <a:gd name="connsiteY1" fmla="*/ 1224 h 10000"/>
              <a:gd name="connsiteX2" fmla="*/ 5805 w 7921"/>
              <a:gd name="connsiteY2" fmla="*/ 501 h 10000"/>
              <a:gd name="connsiteX3" fmla="*/ 0 w 7921"/>
              <a:gd name="connsiteY3" fmla="*/ 0 h 10000"/>
              <a:gd name="connsiteX4" fmla="*/ 4450 w 7921"/>
              <a:gd name="connsiteY4" fmla="*/ 8628 h 10000"/>
              <a:gd name="connsiteX5" fmla="*/ 4765 w 7921"/>
              <a:gd name="connsiteY5" fmla="*/ 10000 h 10000"/>
              <a:gd name="connsiteX6" fmla="*/ 7720 w 7921"/>
              <a:gd name="connsiteY6" fmla="*/ 6327 h 10000"/>
              <a:gd name="connsiteX7" fmla="*/ 7685 w 7921"/>
              <a:gd name="connsiteY7" fmla="*/ 5382 h 10000"/>
              <a:gd name="connsiteX0" fmla="*/ 4526 w 4824"/>
              <a:gd name="connsiteY0" fmla="*/ 4881 h 9499"/>
              <a:gd name="connsiteX1" fmla="*/ 0 w 4824"/>
              <a:gd name="connsiteY1" fmla="*/ 723 h 9499"/>
              <a:gd name="connsiteX2" fmla="*/ 2153 w 4824"/>
              <a:gd name="connsiteY2" fmla="*/ 0 h 9499"/>
              <a:gd name="connsiteX3" fmla="*/ 442 w 4824"/>
              <a:gd name="connsiteY3" fmla="*/ 8127 h 9499"/>
              <a:gd name="connsiteX4" fmla="*/ 840 w 4824"/>
              <a:gd name="connsiteY4" fmla="*/ 9499 h 9499"/>
              <a:gd name="connsiteX5" fmla="*/ 4570 w 4824"/>
              <a:gd name="connsiteY5" fmla="*/ 5826 h 9499"/>
              <a:gd name="connsiteX6" fmla="*/ 4526 w 4824"/>
              <a:gd name="connsiteY6" fmla="*/ 4881 h 9499"/>
              <a:gd name="connsiteX0" fmla="*/ 9382 w 10000"/>
              <a:gd name="connsiteY0" fmla="*/ 4377 h 9239"/>
              <a:gd name="connsiteX1" fmla="*/ 0 w 10000"/>
              <a:gd name="connsiteY1" fmla="*/ 0 h 9239"/>
              <a:gd name="connsiteX2" fmla="*/ 916 w 10000"/>
              <a:gd name="connsiteY2" fmla="*/ 7795 h 9239"/>
              <a:gd name="connsiteX3" fmla="*/ 1741 w 10000"/>
              <a:gd name="connsiteY3" fmla="*/ 9239 h 9239"/>
              <a:gd name="connsiteX4" fmla="*/ 9473 w 10000"/>
              <a:gd name="connsiteY4" fmla="*/ 5372 h 9239"/>
              <a:gd name="connsiteX5" fmla="*/ 9382 w 10000"/>
              <a:gd name="connsiteY5" fmla="*/ 4377 h 9239"/>
              <a:gd name="connsiteX0" fmla="*/ 9382 w 10000"/>
              <a:gd name="connsiteY0" fmla="*/ 4738 h 10000"/>
              <a:gd name="connsiteX1" fmla="*/ 0 w 10000"/>
              <a:gd name="connsiteY1" fmla="*/ 0 h 10000"/>
              <a:gd name="connsiteX2" fmla="*/ 916 w 10000"/>
              <a:gd name="connsiteY2" fmla="*/ 8437 h 10000"/>
              <a:gd name="connsiteX3" fmla="*/ 1741 w 10000"/>
              <a:gd name="connsiteY3" fmla="*/ 10000 h 10000"/>
              <a:gd name="connsiteX4" fmla="*/ 9473 w 10000"/>
              <a:gd name="connsiteY4" fmla="*/ 5814 h 10000"/>
              <a:gd name="connsiteX5" fmla="*/ 9382 w 10000"/>
              <a:gd name="connsiteY5" fmla="*/ 4738 h 10000"/>
              <a:gd name="connsiteX0" fmla="*/ 9871 w 10489"/>
              <a:gd name="connsiteY0" fmla="*/ 4738 h 10000"/>
              <a:gd name="connsiteX1" fmla="*/ 489 w 10489"/>
              <a:gd name="connsiteY1" fmla="*/ 0 h 10000"/>
              <a:gd name="connsiteX2" fmla="*/ 2230 w 10489"/>
              <a:gd name="connsiteY2" fmla="*/ 10000 h 10000"/>
              <a:gd name="connsiteX3" fmla="*/ 9962 w 10489"/>
              <a:gd name="connsiteY3" fmla="*/ 5814 h 10000"/>
              <a:gd name="connsiteX4" fmla="*/ 9871 w 10489"/>
              <a:gd name="connsiteY4" fmla="*/ 4738 h 10000"/>
              <a:gd name="connsiteX0" fmla="*/ 9473 w 10091"/>
              <a:gd name="connsiteY0" fmla="*/ 4738 h 10000"/>
              <a:gd name="connsiteX1" fmla="*/ 91 w 10091"/>
              <a:gd name="connsiteY1" fmla="*/ 0 h 10000"/>
              <a:gd name="connsiteX2" fmla="*/ 1832 w 10091"/>
              <a:gd name="connsiteY2" fmla="*/ 10000 h 10000"/>
              <a:gd name="connsiteX3" fmla="*/ 9564 w 10091"/>
              <a:gd name="connsiteY3" fmla="*/ 5814 h 10000"/>
              <a:gd name="connsiteX4" fmla="*/ 9473 w 10091"/>
              <a:gd name="connsiteY4" fmla="*/ 4738 h 10000"/>
              <a:gd name="connsiteX0" fmla="*/ 9382 w 10000"/>
              <a:gd name="connsiteY0" fmla="*/ 4738 h 10000"/>
              <a:gd name="connsiteX1" fmla="*/ 0 w 10000"/>
              <a:gd name="connsiteY1" fmla="*/ 0 h 10000"/>
              <a:gd name="connsiteX2" fmla="*/ 1741 w 10000"/>
              <a:gd name="connsiteY2" fmla="*/ 10000 h 10000"/>
              <a:gd name="connsiteX3" fmla="*/ 9473 w 10000"/>
              <a:gd name="connsiteY3" fmla="*/ 5814 h 10000"/>
              <a:gd name="connsiteX4" fmla="*/ 9382 w 10000"/>
              <a:gd name="connsiteY4" fmla="*/ 4738 h 10000"/>
              <a:gd name="connsiteX0" fmla="*/ 9382 w 10000"/>
              <a:gd name="connsiteY0" fmla="*/ 4738 h 10000"/>
              <a:gd name="connsiteX1" fmla="*/ 0 w 10000"/>
              <a:gd name="connsiteY1" fmla="*/ 0 h 10000"/>
              <a:gd name="connsiteX2" fmla="*/ 1741 w 10000"/>
              <a:gd name="connsiteY2" fmla="*/ 10000 h 10000"/>
              <a:gd name="connsiteX3" fmla="*/ 9473 w 10000"/>
              <a:gd name="connsiteY3" fmla="*/ 5814 h 10000"/>
              <a:gd name="connsiteX4" fmla="*/ 9382 w 10000"/>
              <a:gd name="connsiteY4" fmla="*/ 4738 h 10000"/>
              <a:gd name="connsiteX0" fmla="*/ 9382 w 10000"/>
              <a:gd name="connsiteY0" fmla="*/ 4738 h 10000"/>
              <a:gd name="connsiteX1" fmla="*/ 0 w 10000"/>
              <a:gd name="connsiteY1" fmla="*/ 0 h 10000"/>
              <a:gd name="connsiteX2" fmla="*/ 1741 w 10000"/>
              <a:gd name="connsiteY2" fmla="*/ 10000 h 10000"/>
              <a:gd name="connsiteX3" fmla="*/ 9473 w 10000"/>
              <a:gd name="connsiteY3" fmla="*/ 5814 h 10000"/>
              <a:gd name="connsiteX4" fmla="*/ 9382 w 10000"/>
              <a:gd name="connsiteY4" fmla="*/ 4738 h 10000"/>
              <a:gd name="connsiteX0" fmla="*/ 9382 w 10000"/>
              <a:gd name="connsiteY0" fmla="*/ 4738 h 10000"/>
              <a:gd name="connsiteX1" fmla="*/ 0 w 10000"/>
              <a:gd name="connsiteY1" fmla="*/ 0 h 10000"/>
              <a:gd name="connsiteX2" fmla="*/ 1741 w 10000"/>
              <a:gd name="connsiteY2" fmla="*/ 10000 h 10000"/>
              <a:gd name="connsiteX3" fmla="*/ 9473 w 10000"/>
              <a:gd name="connsiteY3" fmla="*/ 5814 h 10000"/>
              <a:gd name="connsiteX4" fmla="*/ 9382 w 10000"/>
              <a:gd name="connsiteY4" fmla="*/ 47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382" y="4738"/>
                </a:moveTo>
                <a:cubicBezTo>
                  <a:pt x="8955" y="4476"/>
                  <a:pt x="427" y="215"/>
                  <a:pt x="0" y="0"/>
                </a:cubicBezTo>
                <a:cubicBezTo>
                  <a:pt x="5371" y="3052"/>
                  <a:pt x="8770" y="4588"/>
                  <a:pt x="1741" y="10000"/>
                </a:cubicBezTo>
                <a:lnTo>
                  <a:pt x="9473" y="5814"/>
                </a:lnTo>
                <a:cubicBezTo>
                  <a:pt x="10481" y="5262"/>
                  <a:pt x="9811" y="5001"/>
                  <a:pt x="9382" y="4738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/>
          </a:p>
        </p:txBody>
      </p:sp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7" y="2139858"/>
            <a:ext cx="990540" cy="778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3288193" y="3598294"/>
            <a:ext cx="2672014" cy="2206970"/>
            <a:chOff x="3381246" y="3702904"/>
            <a:chExt cx="2233032" cy="1998093"/>
          </a:xfrm>
        </p:grpSpPr>
        <p:pic>
          <p:nvPicPr>
            <p:cNvPr id="80" name="Picture 4" descr="C:\Users\editphoto\Desktop\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656" y="5409465"/>
              <a:ext cx="1903246" cy="194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3497057" y="4345979"/>
              <a:ext cx="748055" cy="1104728"/>
            </a:xfrm>
            <a:custGeom>
              <a:avLst/>
              <a:gdLst>
                <a:gd name="T0" fmla="*/ 689 w 689"/>
                <a:gd name="T1" fmla="*/ 232 h 1018"/>
                <a:gd name="T2" fmla="*/ 312 w 689"/>
                <a:gd name="T3" fmla="*/ 0 h 1018"/>
                <a:gd name="T4" fmla="*/ 36 w 689"/>
                <a:gd name="T5" fmla="*/ 454 h 1018"/>
                <a:gd name="T6" fmla="*/ 32 w 689"/>
                <a:gd name="T7" fmla="*/ 570 h 1018"/>
                <a:gd name="T8" fmla="*/ 282 w 689"/>
                <a:gd name="T9" fmla="*/ 1018 h 1018"/>
                <a:gd name="T10" fmla="*/ 310 w 689"/>
                <a:gd name="T11" fmla="*/ 852 h 1018"/>
                <a:gd name="T12" fmla="*/ 689 w 689"/>
                <a:gd name="T13" fmla="*/ 23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018">
                  <a:moveTo>
                    <a:pt x="689" y="232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12" y="0"/>
                    <a:pt x="50" y="426"/>
                    <a:pt x="36" y="454"/>
                  </a:cubicBezTo>
                  <a:cubicBezTo>
                    <a:pt x="22" y="483"/>
                    <a:pt x="0" y="510"/>
                    <a:pt x="32" y="570"/>
                  </a:cubicBezTo>
                  <a:cubicBezTo>
                    <a:pt x="64" y="630"/>
                    <a:pt x="282" y="1018"/>
                    <a:pt x="282" y="1018"/>
                  </a:cubicBezTo>
                  <a:cubicBezTo>
                    <a:pt x="282" y="1018"/>
                    <a:pt x="249" y="942"/>
                    <a:pt x="310" y="852"/>
                  </a:cubicBezTo>
                  <a:cubicBezTo>
                    <a:pt x="360" y="779"/>
                    <a:pt x="689" y="232"/>
                    <a:pt x="689" y="23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8100000" scaled="1"/>
              <a:tileRect/>
            </a:gra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3" name="Freeform 6"/>
            <p:cNvSpPr>
              <a:spLocks/>
            </p:cNvSpPr>
            <p:nvPr/>
          </p:nvSpPr>
          <p:spPr bwMode="auto">
            <a:xfrm>
              <a:off x="3497057" y="4345979"/>
              <a:ext cx="748055" cy="1104728"/>
            </a:xfrm>
            <a:custGeom>
              <a:avLst/>
              <a:gdLst>
                <a:gd name="T0" fmla="*/ 689 w 689"/>
                <a:gd name="T1" fmla="*/ 232 h 1018"/>
                <a:gd name="T2" fmla="*/ 312 w 689"/>
                <a:gd name="T3" fmla="*/ 0 h 1018"/>
                <a:gd name="T4" fmla="*/ 36 w 689"/>
                <a:gd name="T5" fmla="*/ 454 h 1018"/>
                <a:gd name="T6" fmla="*/ 32 w 689"/>
                <a:gd name="T7" fmla="*/ 570 h 1018"/>
                <a:gd name="T8" fmla="*/ 282 w 689"/>
                <a:gd name="T9" fmla="*/ 1018 h 1018"/>
                <a:gd name="T10" fmla="*/ 310 w 689"/>
                <a:gd name="T11" fmla="*/ 852 h 1018"/>
                <a:gd name="T12" fmla="*/ 689 w 689"/>
                <a:gd name="T13" fmla="*/ 23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9" h="1018">
                  <a:moveTo>
                    <a:pt x="689" y="232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12" y="0"/>
                    <a:pt x="50" y="426"/>
                    <a:pt x="36" y="454"/>
                  </a:cubicBezTo>
                  <a:cubicBezTo>
                    <a:pt x="22" y="483"/>
                    <a:pt x="0" y="510"/>
                    <a:pt x="32" y="570"/>
                  </a:cubicBezTo>
                  <a:cubicBezTo>
                    <a:pt x="64" y="630"/>
                    <a:pt x="282" y="1018"/>
                    <a:pt x="282" y="1018"/>
                  </a:cubicBezTo>
                  <a:cubicBezTo>
                    <a:pt x="282" y="1018"/>
                    <a:pt x="249" y="942"/>
                    <a:pt x="310" y="852"/>
                  </a:cubicBezTo>
                  <a:cubicBezTo>
                    <a:pt x="360" y="779"/>
                    <a:pt x="689" y="232"/>
                    <a:pt x="689" y="232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rgbClr val="DDDDDD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4" name="Freeform 7"/>
            <p:cNvSpPr>
              <a:spLocks/>
            </p:cNvSpPr>
            <p:nvPr/>
          </p:nvSpPr>
          <p:spPr bwMode="auto">
            <a:xfrm>
              <a:off x="4269088" y="3708267"/>
              <a:ext cx="937946" cy="788269"/>
            </a:xfrm>
            <a:custGeom>
              <a:avLst/>
              <a:gdLst>
                <a:gd name="T0" fmla="*/ 479 w 864"/>
                <a:gd name="T1" fmla="*/ 726 h 726"/>
                <a:gd name="T2" fmla="*/ 864 w 864"/>
                <a:gd name="T3" fmla="*/ 509 h 726"/>
                <a:gd name="T4" fmla="*/ 612 w 864"/>
                <a:gd name="T5" fmla="*/ 60 h 726"/>
                <a:gd name="T6" fmla="*/ 513 w 864"/>
                <a:gd name="T7" fmla="*/ 1 h 726"/>
                <a:gd name="T8" fmla="*/ 0 w 864"/>
                <a:gd name="T9" fmla="*/ 3 h 726"/>
                <a:gd name="T10" fmla="*/ 132 w 864"/>
                <a:gd name="T11" fmla="*/ 108 h 726"/>
                <a:gd name="T12" fmla="*/ 479 w 864"/>
                <a:gd name="T13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4" h="726">
                  <a:moveTo>
                    <a:pt x="479" y="726"/>
                  </a:moveTo>
                  <a:cubicBezTo>
                    <a:pt x="864" y="509"/>
                    <a:pt x="864" y="509"/>
                    <a:pt x="864" y="509"/>
                  </a:cubicBezTo>
                  <a:cubicBezTo>
                    <a:pt x="864" y="509"/>
                    <a:pt x="630" y="86"/>
                    <a:pt x="612" y="60"/>
                  </a:cubicBezTo>
                  <a:cubicBezTo>
                    <a:pt x="594" y="34"/>
                    <a:pt x="581" y="2"/>
                    <a:pt x="513" y="1"/>
                  </a:cubicBezTo>
                  <a:cubicBezTo>
                    <a:pt x="445" y="0"/>
                    <a:pt x="0" y="3"/>
                    <a:pt x="0" y="3"/>
                  </a:cubicBezTo>
                  <a:cubicBezTo>
                    <a:pt x="0" y="3"/>
                    <a:pt x="83" y="10"/>
                    <a:pt x="132" y="108"/>
                  </a:cubicBezTo>
                  <a:cubicBezTo>
                    <a:pt x="171" y="186"/>
                    <a:pt x="479" y="726"/>
                    <a:pt x="479" y="72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5" name="Freeform 7"/>
            <p:cNvSpPr>
              <a:spLocks/>
            </p:cNvSpPr>
            <p:nvPr/>
          </p:nvSpPr>
          <p:spPr bwMode="auto">
            <a:xfrm>
              <a:off x="4269088" y="3713631"/>
              <a:ext cx="937946" cy="788269"/>
            </a:xfrm>
            <a:custGeom>
              <a:avLst/>
              <a:gdLst>
                <a:gd name="T0" fmla="*/ 479 w 864"/>
                <a:gd name="T1" fmla="*/ 726 h 726"/>
                <a:gd name="T2" fmla="*/ 864 w 864"/>
                <a:gd name="T3" fmla="*/ 509 h 726"/>
                <a:gd name="T4" fmla="*/ 612 w 864"/>
                <a:gd name="T5" fmla="*/ 60 h 726"/>
                <a:gd name="T6" fmla="*/ 513 w 864"/>
                <a:gd name="T7" fmla="*/ 1 h 726"/>
                <a:gd name="T8" fmla="*/ 0 w 864"/>
                <a:gd name="T9" fmla="*/ 3 h 726"/>
                <a:gd name="T10" fmla="*/ 132 w 864"/>
                <a:gd name="T11" fmla="*/ 108 h 726"/>
                <a:gd name="T12" fmla="*/ 479 w 864"/>
                <a:gd name="T13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4" h="726">
                  <a:moveTo>
                    <a:pt x="479" y="726"/>
                  </a:moveTo>
                  <a:cubicBezTo>
                    <a:pt x="864" y="509"/>
                    <a:pt x="864" y="509"/>
                    <a:pt x="864" y="509"/>
                  </a:cubicBezTo>
                  <a:cubicBezTo>
                    <a:pt x="864" y="509"/>
                    <a:pt x="630" y="86"/>
                    <a:pt x="612" y="60"/>
                  </a:cubicBezTo>
                  <a:cubicBezTo>
                    <a:pt x="594" y="34"/>
                    <a:pt x="581" y="2"/>
                    <a:pt x="513" y="1"/>
                  </a:cubicBezTo>
                  <a:cubicBezTo>
                    <a:pt x="445" y="0"/>
                    <a:pt x="0" y="3"/>
                    <a:pt x="0" y="3"/>
                  </a:cubicBezTo>
                  <a:cubicBezTo>
                    <a:pt x="0" y="3"/>
                    <a:pt x="83" y="10"/>
                    <a:pt x="132" y="108"/>
                  </a:cubicBezTo>
                  <a:cubicBezTo>
                    <a:pt x="171" y="186"/>
                    <a:pt x="479" y="726"/>
                    <a:pt x="479" y="726"/>
                  </a:cubicBezTo>
                  <a:close/>
                </a:path>
              </a:pathLst>
            </a:custGeom>
            <a:gradFill flip="none" rotWithShape="1">
              <a:gsLst>
                <a:gs pos="55000">
                  <a:srgbClr val="DDDDDD">
                    <a:alpha val="0"/>
                  </a:srgbClr>
                </a:gs>
                <a:gs pos="100000">
                  <a:srgbClr val="000000"/>
                </a:gs>
              </a:gsLst>
              <a:lin ang="12600000" scaled="0"/>
              <a:tileRect/>
            </a:gra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6" name="Freeform 8"/>
            <p:cNvSpPr>
              <a:spLocks/>
            </p:cNvSpPr>
            <p:nvPr/>
          </p:nvSpPr>
          <p:spPr bwMode="auto">
            <a:xfrm>
              <a:off x="4632567" y="4966430"/>
              <a:ext cx="939864" cy="552363"/>
            </a:xfrm>
            <a:custGeom>
              <a:avLst/>
              <a:gdLst>
                <a:gd name="T0" fmla="*/ 0 w 865"/>
                <a:gd name="T1" fmla="*/ 65 h 509"/>
                <a:gd name="T2" fmla="*/ 1 w 865"/>
                <a:gd name="T3" fmla="*/ 507 h 509"/>
                <a:gd name="T4" fmla="*/ 515 w 865"/>
                <a:gd name="T5" fmla="*/ 506 h 509"/>
                <a:gd name="T6" fmla="*/ 615 w 865"/>
                <a:gd name="T7" fmla="*/ 449 h 509"/>
                <a:gd name="T8" fmla="*/ 865 w 865"/>
                <a:gd name="T9" fmla="*/ 0 h 509"/>
                <a:gd name="T10" fmla="*/ 709 w 865"/>
                <a:gd name="T11" fmla="*/ 64 h 509"/>
                <a:gd name="T12" fmla="*/ 0 w 865"/>
                <a:gd name="T13" fmla="*/ 6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5" h="509">
                  <a:moveTo>
                    <a:pt x="0" y="65"/>
                  </a:moveTo>
                  <a:cubicBezTo>
                    <a:pt x="1" y="507"/>
                    <a:pt x="1" y="507"/>
                    <a:pt x="1" y="507"/>
                  </a:cubicBezTo>
                  <a:cubicBezTo>
                    <a:pt x="1" y="507"/>
                    <a:pt x="483" y="509"/>
                    <a:pt x="515" y="506"/>
                  </a:cubicBezTo>
                  <a:cubicBezTo>
                    <a:pt x="546" y="503"/>
                    <a:pt x="581" y="507"/>
                    <a:pt x="615" y="449"/>
                  </a:cubicBezTo>
                  <a:cubicBezTo>
                    <a:pt x="649" y="390"/>
                    <a:pt x="865" y="0"/>
                    <a:pt x="865" y="0"/>
                  </a:cubicBezTo>
                  <a:cubicBezTo>
                    <a:pt x="865" y="0"/>
                    <a:pt x="818" y="69"/>
                    <a:pt x="709" y="64"/>
                  </a:cubicBezTo>
                  <a:cubicBezTo>
                    <a:pt x="621" y="60"/>
                    <a:pt x="0" y="65"/>
                    <a:pt x="0" y="6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7" name="Freeform 8"/>
            <p:cNvSpPr>
              <a:spLocks/>
            </p:cNvSpPr>
            <p:nvPr/>
          </p:nvSpPr>
          <p:spPr bwMode="auto">
            <a:xfrm>
              <a:off x="4632567" y="4966430"/>
              <a:ext cx="939864" cy="552363"/>
            </a:xfrm>
            <a:custGeom>
              <a:avLst/>
              <a:gdLst>
                <a:gd name="T0" fmla="*/ 0 w 865"/>
                <a:gd name="T1" fmla="*/ 65 h 509"/>
                <a:gd name="T2" fmla="*/ 1 w 865"/>
                <a:gd name="T3" fmla="*/ 507 h 509"/>
                <a:gd name="T4" fmla="*/ 515 w 865"/>
                <a:gd name="T5" fmla="*/ 506 h 509"/>
                <a:gd name="T6" fmla="*/ 615 w 865"/>
                <a:gd name="T7" fmla="*/ 449 h 509"/>
                <a:gd name="T8" fmla="*/ 865 w 865"/>
                <a:gd name="T9" fmla="*/ 0 h 509"/>
                <a:gd name="T10" fmla="*/ 709 w 865"/>
                <a:gd name="T11" fmla="*/ 64 h 509"/>
                <a:gd name="T12" fmla="*/ 0 w 865"/>
                <a:gd name="T13" fmla="*/ 6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5" h="509">
                  <a:moveTo>
                    <a:pt x="0" y="65"/>
                  </a:moveTo>
                  <a:cubicBezTo>
                    <a:pt x="1" y="507"/>
                    <a:pt x="1" y="507"/>
                    <a:pt x="1" y="507"/>
                  </a:cubicBezTo>
                  <a:cubicBezTo>
                    <a:pt x="1" y="507"/>
                    <a:pt x="483" y="509"/>
                    <a:pt x="515" y="506"/>
                  </a:cubicBezTo>
                  <a:cubicBezTo>
                    <a:pt x="546" y="503"/>
                    <a:pt x="581" y="507"/>
                    <a:pt x="615" y="449"/>
                  </a:cubicBezTo>
                  <a:cubicBezTo>
                    <a:pt x="649" y="390"/>
                    <a:pt x="865" y="0"/>
                    <a:pt x="865" y="0"/>
                  </a:cubicBezTo>
                  <a:cubicBezTo>
                    <a:pt x="865" y="0"/>
                    <a:pt x="818" y="69"/>
                    <a:pt x="709" y="64"/>
                  </a:cubicBezTo>
                  <a:cubicBezTo>
                    <a:pt x="621" y="60"/>
                    <a:pt x="0" y="65"/>
                    <a:pt x="0" y="6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  <a:effectLst/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89" name="Freeform 9"/>
            <p:cNvSpPr>
              <a:spLocks/>
            </p:cNvSpPr>
            <p:nvPr/>
          </p:nvSpPr>
          <p:spPr bwMode="auto">
            <a:xfrm>
              <a:off x="3527178" y="4844641"/>
              <a:ext cx="1356090" cy="856356"/>
            </a:xfrm>
            <a:custGeom>
              <a:avLst/>
              <a:gdLst>
                <a:gd name="T0" fmla="*/ 1250 w 1250"/>
                <a:gd name="T1" fmla="*/ 397 h 789"/>
                <a:gd name="T2" fmla="*/ 944 w 1250"/>
                <a:gd name="T3" fmla="*/ 0 h 789"/>
                <a:gd name="T4" fmla="*/ 942 w 1250"/>
                <a:gd name="T5" fmla="*/ 176 h 789"/>
                <a:gd name="T6" fmla="*/ 156 w 1250"/>
                <a:gd name="T7" fmla="*/ 171 h 789"/>
                <a:gd name="T8" fmla="*/ 0 w 1250"/>
                <a:gd name="T9" fmla="*/ 106 h 789"/>
                <a:gd name="T10" fmla="*/ 247 w 1250"/>
                <a:gd name="T11" fmla="*/ 556 h 789"/>
                <a:gd name="T12" fmla="*/ 347 w 1250"/>
                <a:gd name="T13" fmla="*/ 614 h 789"/>
                <a:gd name="T14" fmla="*/ 939 w 1250"/>
                <a:gd name="T15" fmla="*/ 618 h 789"/>
                <a:gd name="T16" fmla="*/ 937 w 1250"/>
                <a:gd name="T17" fmla="*/ 789 h 789"/>
                <a:gd name="T18" fmla="*/ 1250 w 1250"/>
                <a:gd name="T19" fmla="*/ 397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0" h="789">
                  <a:moveTo>
                    <a:pt x="1250" y="397"/>
                  </a:moveTo>
                  <a:cubicBezTo>
                    <a:pt x="944" y="0"/>
                    <a:pt x="944" y="0"/>
                    <a:pt x="944" y="0"/>
                  </a:cubicBezTo>
                  <a:cubicBezTo>
                    <a:pt x="942" y="176"/>
                    <a:pt x="942" y="176"/>
                    <a:pt x="942" y="176"/>
                  </a:cubicBezTo>
                  <a:cubicBezTo>
                    <a:pt x="826" y="175"/>
                    <a:pt x="235" y="172"/>
                    <a:pt x="156" y="171"/>
                  </a:cubicBezTo>
                  <a:cubicBezTo>
                    <a:pt x="34" y="168"/>
                    <a:pt x="0" y="106"/>
                    <a:pt x="0" y="106"/>
                  </a:cubicBezTo>
                  <a:cubicBezTo>
                    <a:pt x="0" y="106"/>
                    <a:pt x="214" y="497"/>
                    <a:pt x="247" y="556"/>
                  </a:cubicBezTo>
                  <a:cubicBezTo>
                    <a:pt x="281" y="615"/>
                    <a:pt x="316" y="611"/>
                    <a:pt x="347" y="614"/>
                  </a:cubicBezTo>
                  <a:cubicBezTo>
                    <a:pt x="375" y="617"/>
                    <a:pt x="835" y="618"/>
                    <a:pt x="939" y="618"/>
                  </a:cubicBezTo>
                  <a:cubicBezTo>
                    <a:pt x="937" y="789"/>
                    <a:pt x="937" y="789"/>
                    <a:pt x="937" y="789"/>
                  </a:cubicBezTo>
                  <a:lnTo>
                    <a:pt x="1250" y="3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9525">
              <a:noFill/>
            </a:ln>
            <a:effectLst>
              <a:outerShdw blurRad="50800" dist="38100" dir="19860000" algn="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90" name="Freeform 11"/>
            <p:cNvSpPr>
              <a:spLocks/>
            </p:cNvSpPr>
            <p:nvPr/>
          </p:nvSpPr>
          <p:spPr bwMode="auto">
            <a:xfrm>
              <a:off x="4667701" y="4135006"/>
              <a:ext cx="946577" cy="1320494"/>
            </a:xfrm>
            <a:custGeom>
              <a:avLst/>
              <a:gdLst>
                <a:gd name="T0" fmla="*/ 836 w 872"/>
                <a:gd name="T1" fmla="*/ 655 h 1217"/>
                <a:gd name="T2" fmla="*/ 529 w 872"/>
                <a:gd name="T3" fmla="*/ 149 h 1217"/>
                <a:gd name="T4" fmla="*/ 675 w 872"/>
                <a:gd name="T5" fmla="*/ 61 h 1217"/>
                <a:gd name="T6" fmla="*/ 178 w 872"/>
                <a:gd name="T7" fmla="*/ 0 h 1217"/>
                <a:gd name="T8" fmla="*/ 0 w 872"/>
                <a:gd name="T9" fmla="*/ 469 h 1217"/>
                <a:gd name="T10" fmla="*/ 151 w 872"/>
                <a:gd name="T11" fmla="*/ 378 h 1217"/>
                <a:gd name="T12" fmla="*/ 559 w 872"/>
                <a:gd name="T13" fmla="*/ 1050 h 1217"/>
                <a:gd name="T14" fmla="*/ 586 w 872"/>
                <a:gd name="T15" fmla="*/ 1217 h 1217"/>
                <a:gd name="T16" fmla="*/ 839 w 872"/>
                <a:gd name="T17" fmla="*/ 770 h 1217"/>
                <a:gd name="T18" fmla="*/ 836 w 872"/>
                <a:gd name="T19" fmla="*/ 655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2" h="1217">
                  <a:moveTo>
                    <a:pt x="836" y="655"/>
                  </a:moveTo>
                  <a:cubicBezTo>
                    <a:pt x="822" y="627"/>
                    <a:pt x="543" y="172"/>
                    <a:pt x="529" y="149"/>
                  </a:cubicBezTo>
                  <a:cubicBezTo>
                    <a:pt x="675" y="61"/>
                    <a:pt x="675" y="61"/>
                    <a:pt x="675" y="61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151" y="378"/>
                    <a:pt x="151" y="378"/>
                    <a:pt x="151" y="378"/>
                  </a:cubicBezTo>
                  <a:cubicBezTo>
                    <a:pt x="161" y="394"/>
                    <a:pt x="515" y="976"/>
                    <a:pt x="559" y="1050"/>
                  </a:cubicBezTo>
                  <a:cubicBezTo>
                    <a:pt x="621" y="1155"/>
                    <a:pt x="586" y="1217"/>
                    <a:pt x="586" y="1217"/>
                  </a:cubicBezTo>
                  <a:cubicBezTo>
                    <a:pt x="586" y="1217"/>
                    <a:pt x="806" y="830"/>
                    <a:pt x="839" y="770"/>
                  </a:cubicBezTo>
                  <a:cubicBezTo>
                    <a:pt x="872" y="711"/>
                    <a:pt x="850" y="683"/>
                    <a:pt x="836" y="65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  <a:effectLst>
              <a:outerShdw blurRad="50800" dist="38100" dir="111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91" name="Freeform 10"/>
            <p:cNvSpPr>
              <a:spLocks/>
            </p:cNvSpPr>
            <p:nvPr/>
          </p:nvSpPr>
          <p:spPr bwMode="auto">
            <a:xfrm>
              <a:off x="3688867" y="3702904"/>
              <a:ext cx="1141263" cy="1036642"/>
            </a:xfrm>
            <a:custGeom>
              <a:avLst/>
              <a:gdLst>
                <a:gd name="T0" fmla="*/ 538 w 1052"/>
                <a:gd name="T1" fmla="*/ 1 h 955"/>
                <a:gd name="T2" fmla="*/ 439 w 1052"/>
                <a:gd name="T3" fmla="*/ 60 h 955"/>
                <a:gd name="T4" fmla="*/ 149 w 1052"/>
                <a:gd name="T5" fmla="*/ 575 h 955"/>
                <a:gd name="T6" fmla="*/ 0 w 1052"/>
                <a:gd name="T7" fmla="*/ 491 h 955"/>
                <a:gd name="T8" fmla="*/ 191 w 1052"/>
                <a:gd name="T9" fmla="*/ 955 h 955"/>
                <a:gd name="T10" fmla="*/ 686 w 1052"/>
                <a:gd name="T11" fmla="*/ 880 h 955"/>
                <a:gd name="T12" fmla="*/ 533 w 1052"/>
                <a:gd name="T13" fmla="*/ 793 h 955"/>
                <a:gd name="T14" fmla="*/ 920 w 1052"/>
                <a:gd name="T15" fmla="*/ 108 h 955"/>
                <a:gd name="T16" fmla="*/ 1052 w 1052"/>
                <a:gd name="T17" fmla="*/ 3 h 955"/>
                <a:gd name="T18" fmla="*/ 538 w 1052"/>
                <a:gd name="T19" fmla="*/ 1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2" h="955">
                  <a:moveTo>
                    <a:pt x="538" y="1"/>
                  </a:moveTo>
                  <a:cubicBezTo>
                    <a:pt x="470" y="2"/>
                    <a:pt x="457" y="34"/>
                    <a:pt x="439" y="60"/>
                  </a:cubicBezTo>
                  <a:cubicBezTo>
                    <a:pt x="422" y="86"/>
                    <a:pt x="162" y="552"/>
                    <a:pt x="149" y="575"/>
                  </a:cubicBezTo>
                  <a:cubicBezTo>
                    <a:pt x="0" y="491"/>
                    <a:pt x="0" y="491"/>
                    <a:pt x="0" y="491"/>
                  </a:cubicBezTo>
                  <a:cubicBezTo>
                    <a:pt x="191" y="955"/>
                    <a:pt x="191" y="955"/>
                    <a:pt x="191" y="955"/>
                  </a:cubicBezTo>
                  <a:cubicBezTo>
                    <a:pt x="686" y="880"/>
                    <a:pt x="686" y="880"/>
                    <a:pt x="686" y="880"/>
                  </a:cubicBezTo>
                  <a:cubicBezTo>
                    <a:pt x="533" y="793"/>
                    <a:pt x="533" y="793"/>
                    <a:pt x="533" y="793"/>
                  </a:cubicBezTo>
                  <a:cubicBezTo>
                    <a:pt x="543" y="776"/>
                    <a:pt x="876" y="183"/>
                    <a:pt x="920" y="108"/>
                  </a:cubicBezTo>
                  <a:cubicBezTo>
                    <a:pt x="981" y="3"/>
                    <a:pt x="1052" y="3"/>
                    <a:pt x="1052" y="3"/>
                  </a:cubicBezTo>
                  <a:cubicBezTo>
                    <a:pt x="1052" y="3"/>
                    <a:pt x="606" y="0"/>
                    <a:pt x="53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0"/>
            </a:gradFill>
            <a:ln w="9525">
              <a:noFill/>
            </a:ln>
            <a:effectLst>
              <a:outerShdw blurRad="50800" dist="38100" dir="4020000" algn="t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contrasting" dir="t">
                <a:rot lat="0" lon="0" rev="0"/>
              </a:lightRig>
            </a:scene3d>
            <a:sp3d>
              <a:bevelT w="635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5242018" y="4296237"/>
              <a:ext cx="355118" cy="1159387"/>
            </a:xfrm>
            <a:custGeom>
              <a:avLst/>
              <a:gdLst>
                <a:gd name="T0" fmla="*/ 836 w 872"/>
                <a:gd name="T1" fmla="*/ 655 h 1217"/>
                <a:gd name="T2" fmla="*/ 529 w 872"/>
                <a:gd name="T3" fmla="*/ 149 h 1217"/>
                <a:gd name="T4" fmla="*/ 675 w 872"/>
                <a:gd name="T5" fmla="*/ 61 h 1217"/>
                <a:gd name="T6" fmla="*/ 178 w 872"/>
                <a:gd name="T7" fmla="*/ 0 h 1217"/>
                <a:gd name="T8" fmla="*/ 0 w 872"/>
                <a:gd name="T9" fmla="*/ 469 h 1217"/>
                <a:gd name="T10" fmla="*/ 151 w 872"/>
                <a:gd name="T11" fmla="*/ 378 h 1217"/>
                <a:gd name="T12" fmla="*/ 559 w 872"/>
                <a:gd name="T13" fmla="*/ 1050 h 1217"/>
                <a:gd name="T14" fmla="*/ 586 w 872"/>
                <a:gd name="T15" fmla="*/ 1217 h 1217"/>
                <a:gd name="T16" fmla="*/ 839 w 872"/>
                <a:gd name="T17" fmla="*/ 770 h 1217"/>
                <a:gd name="T18" fmla="*/ 836 w 872"/>
                <a:gd name="T19" fmla="*/ 655 h 1217"/>
                <a:gd name="connsiteX0" fmla="*/ 9587 w 9819"/>
                <a:gd name="connsiteY0" fmla="*/ 5382 h 10000"/>
                <a:gd name="connsiteX1" fmla="*/ 6067 w 9819"/>
                <a:gd name="connsiteY1" fmla="*/ 1224 h 10000"/>
                <a:gd name="connsiteX2" fmla="*/ 7741 w 9819"/>
                <a:gd name="connsiteY2" fmla="*/ 501 h 10000"/>
                <a:gd name="connsiteX3" fmla="*/ 2041 w 9819"/>
                <a:gd name="connsiteY3" fmla="*/ 0 h 10000"/>
                <a:gd name="connsiteX4" fmla="*/ 0 w 9819"/>
                <a:gd name="connsiteY4" fmla="*/ 3854 h 10000"/>
                <a:gd name="connsiteX5" fmla="*/ 6411 w 9819"/>
                <a:gd name="connsiteY5" fmla="*/ 8628 h 10000"/>
                <a:gd name="connsiteX6" fmla="*/ 6720 w 9819"/>
                <a:gd name="connsiteY6" fmla="*/ 10000 h 10000"/>
                <a:gd name="connsiteX7" fmla="*/ 9622 w 9819"/>
                <a:gd name="connsiteY7" fmla="*/ 6327 h 10000"/>
                <a:gd name="connsiteX8" fmla="*/ 9587 w 9819"/>
                <a:gd name="connsiteY8" fmla="*/ 5382 h 10000"/>
                <a:gd name="connsiteX0" fmla="*/ 7685 w 7921"/>
                <a:gd name="connsiteY0" fmla="*/ 5382 h 10000"/>
                <a:gd name="connsiteX1" fmla="*/ 4100 w 7921"/>
                <a:gd name="connsiteY1" fmla="*/ 1224 h 10000"/>
                <a:gd name="connsiteX2" fmla="*/ 5805 w 7921"/>
                <a:gd name="connsiteY2" fmla="*/ 501 h 10000"/>
                <a:gd name="connsiteX3" fmla="*/ 0 w 7921"/>
                <a:gd name="connsiteY3" fmla="*/ 0 h 10000"/>
                <a:gd name="connsiteX4" fmla="*/ 4450 w 7921"/>
                <a:gd name="connsiteY4" fmla="*/ 8628 h 10000"/>
                <a:gd name="connsiteX5" fmla="*/ 4765 w 7921"/>
                <a:gd name="connsiteY5" fmla="*/ 10000 h 10000"/>
                <a:gd name="connsiteX6" fmla="*/ 7720 w 7921"/>
                <a:gd name="connsiteY6" fmla="*/ 6327 h 10000"/>
                <a:gd name="connsiteX7" fmla="*/ 7685 w 7921"/>
                <a:gd name="connsiteY7" fmla="*/ 5382 h 10000"/>
                <a:gd name="connsiteX0" fmla="*/ 4526 w 4824"/>
                <a:gd name="connsiteY0" fmla="*/ 4881 h 9499"/>
                <a:gd name="connsiteX1" fmla="*/ 0 w 4824"/>
                <a:gd name="connsiteY1" fmla="*/ 723 h 9499"/>
                <a:gd name="connsiteX2" fmla="*/ 2153 w 4824"/>
                <a:gd name="connsiteY2" fmla="*/ 0 h 9499"/>
                <a:gd name="connsiteX3" fmla="*/ 442 w 4824"/>
                <a:gd name="connsiteY3" fmla="*/ 8127 h 9499"/>
                <a:gd name="connsiteX4" fmla="*/ 840 w 4824"/>
                <a:gd name="connsiteY4" fmla="*/ 9499 h 9499"/>
                <a:gd name="connsiteX5" fmla="*/ 4570 w 4824"/>
                <a:gd name="connsiteY5" fmla="*/ 5826 h 9499"/>
                <a:gd name="connsiteX6" fmla="*/ 4526 w 4824"/>
                <a:gd name="connsiteY6" fmla="*/ 4881 h 9499"/>
                <a:gd name="connsiteX0" fmla="*/ 9382 w 10000"/>
                <a:gd name="connsiteY0" fmla="*/ 4377 h 9239"/>
                <a:gd name="connsiteX1" fmla="*/ 0 w 10000"/>
                <a:gd name="connsiteY1" fmla="*/ 0 h 9239"/>
                <a:gd name="connsiteX2" fmla="*/ 916 w 10000"/>
                <a:gd name="connsiteY2" fmla="*/ 7795 h 9239"/>
                <a:gd name="connsiteX3" fmla="*/ 1741 w 10000"/>
                <a:gd name="connsiteY3" fmla="*/ 9239 h 9239"/>
                <a:gd name="connsiteX4" fmla="*/ 9473 w 10000"/>
                <a:gd name="connsiteY4" fmla="*/ 5372 h 9239"/>
                <a:gd name="connsiteX5" fmla="*/ 9382 w 10000"/>
                <a:gd name="connsiteY5" fmla="*/ 4377 h 9239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916 w 10000"/>
                <a:gd name="connsiteY2" fmla="*/ 8437 h 10000"/>
                <a:gd name="connsiteX3" fmla="*/ 1741 w 10000"/>
                <a:gd name="connsiteY3" fmla="*/ 10000 h 10000"/>
                <a:gd name="connsiteX4" fmla="*/ 9473 w 10000"/>
                <a:gd name="connsiteY4" fmla="*/ 5814 h 10000"/>
                <a:gd name="connsiteX5" fmla="*/ 9382 w 10000"/>
                <a:gd name="connsiteY5" fmla="*/ 4738 h 10000"/>
                <a:gd name="connsiteX0" fmla="*/ 9871 w 10489"/>
                <a:gd name="connsiteY0" fmla="*/ 4738 h 10000"/>
                <a:gd name="connsiteX1" fmla="*/ 489 w 10489"/>
                <a:gd name="connsiteY1" fmla="*/ 0 h 10000"/>
                <a:gd name="connsiteX2" fmla="*/ 2230 w 10489"/>
                <a:gd name="connsiteY2" fmla="*/ 10000 h 10000"/>
                <a:gd name="connsiteX3" fmla="*/ 9962 w 10489"/>
                <a:gd name="connsiteY3" fmla="*/ 5814 h 10000"/>
                <a:gd name="connsiteX4" fmla="*/ 9871 w 10489"/>
                <a:gd name="connsiteY4" fmla="*/ 4738 h 10000"/>
                <a:gd name="connsiteX0" fmla="*/ 9473 w 10091"/>
                <a:gd name="connsiteY0" fmla="*/ 4738 h 10000"/>
                <a:gd name="connsiteX1" fmla="*/ 91 w 10091"/>
                <a:gd name="connsiteY1" fmla="*/ 0 h 10000"/>
                <a:gd name="connsiteX2" fmla="*/ 1832 w 10091"/>
                <a:gd name="connsiteY2" fmla="*/ 10000 h 10000"/>
                <a:gd name="connsiteX3" fmla="*/ 9564 w 10091"/>
                <a:gd name="connsiteY3" fmla="*/ 5814 h 10000"/>
                <a:gd name="connsiteX4" fmla="*/ 9473 w 10091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382" y="4738"/>
                  </a:moveTo>
                  <a:cubicBezTo>
                    <a:pt x="8955" y="4476"/>
                    <a:pt x="427" y="215"/>
                    <a:pt x="0" y="0"/>
                  </a:cubicBezTo>
                  <a:cubicBezTo>
                    <a:pt x="5371" y="3052"/>
                    <a:pt x="8770" y="4588"/>
                    <a:pt x="1741" y="10000"/>
                  </a:cubicBezTo>
                  <a:lnTo>
                    <a:pt x="9473" y="5814"/>
                  </a:lnTo>
                  <a:cubicBezTo>
                    <a:pt x="10481" y="5262"/>
                    <a:pt x="9811" y="5001"/>
                    <a:pt x="9382" y="47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93" name="Freeform 11"/>
            <p:cNvSpPr>
              <a:spLocks/>
            </p:cNvSpPr>
            <p:nvPr/>
          </p:nvSpPr>
          <p:spPr bwMode="auto">
            <a:xfrm rot="14400000">
              <a:off x="4099226" y="3329342"/>
              <a:ext cx="355118" cy="1158282"/>
            </a:xfrm>
            <a:custGeom>
              <a:avLst/>
              <a:gdLst>
                <a:gd name="T0" fmla="*/ 836 w 872"/>
                <a:gd name="T1" fmla="*/ 655 h 1217"/>
                <a:gd name="T2" fmla="*/ 529 w 872"/>
                <a:gd name="T3" fmla="*/ 149 h 1217"/>
                <a:gd name="T4" fmla="*/ 675 w 872"/>
                <a:gd name="T5" fmla="*/ 61 h 1217"/>
                <a:gd name="T6" fmla="*/ 178 w 872"/>
                <a:gd name="T7" fmla="*/ 0 h 1217"/>
                <a:gd name="T8" fmla="*/ 0 w 872"/>
                <a:gd name="T9" fmla="*/ 469 h 1217"/>
                <a:gd name="T10" fmla="*/ 151 w 872"/>
                <a:gd name="T11" fmla="*/ 378 h 1217"/>
                <a:gd name="T12" fmla="*/ 559 w 872"/>
                <a:gd name="T13" fmla="*/ 1050 h 1217"/>
                <a:gd name="T14" fmla="*/ 586 w 872"/>
                <a:gd name="T15" fmla="*/ 1217 h 1217"/>
                <a:gd name="T16" fmla="*/ 839 w 872"/>
                <a:gd name="T17" fmla="*/ 770 h 1217"/>
                <a:gd name="T18" fmla="*/ 836 w 872"/>
                <a:gd name="T19" fmla="*/ 655 h 1217"/>
                <a:gd name="connsiteX0" fmla="*/ 9587 w 9819"/>
                <a:gd name="connsiteY0" fmla="*/ 5382 h 10000"/>
                <a:gd name="connsiteX1" fmla="*/ 6067 w 9819"/>
                <a:gd name="connsiteY1" fmla="*/ 1224 h 10000"/>
                <a:gd name="connsiteX2" fmla="*/ 7741 w 9819"/>
                <a:gd name="connsiteY2" fmla="*/ 501 h 10000"/>
                <a:gd name="connsiteX3" fmla="*/ 2041 w 9819"/>
                <a:gd name="connsiteY3" fmla="*/ 0 h 10000"/>
                <a:gd name="connsiteX4" fmla="*/ 0 w 9819"/>
                <a:gd name="connsiteY4" fmla="*/ 3854 h 10000"/>
                <a:gd name="connsiteX5" fmla="*/ 6411 w 9819"/>
                <a:gd name="connsiteY5" fmla="*/ 8628 h 10000"/>
                <a:gd name="connsiteX6" fmla="*/ 6720 w 9819"/>
                <a:gd name="connsiteY6" fmla="*/ 10000 h 10000"/>
                <a:gd name="connsiteX7" fmla="*/ 9622 w 9819"/>
                <a:gd name="connsiteY7" fmla="*/ 6327 h 10000"/>
                <a:gd name="connsiteX8" fmla="*/ 9587 w 9819"/>
                <a:gd name="connsiteY8" fmla="*/ 5382 h 10000"/>
                <a:gd name="connsiteX0" fmla="*/ 7685 w 7921"/>
                <a:gd name="connsiteY0" fmla="*/ 5382 h 10000"/>
                <a:gd name="connsiteX1" fmla="*/ 4100 w 7921"/>
                <a:gd name="connsiteY1" fmla="*/ 1224 h 10000"/>
                <a:gd name="connsiteX2" fmla="*/ 5805 w 7921"/>
                <a:gd name="connsiteY2" fmla="*/ 501 h 10000"/>
                <a:gd name="connsiteX3" fmla="*/ 0 w 7921"/>
                <a:gd name="connsiteY3" fmla="*/ 0 h 10000"/>
                <a:gd name="connsiteX4" fmla="*/ 4450 w 7921"/>
                <a:gd name="connsiteY4" fmla="*/ 8628 h 10000"/>
                <a:gd name="connsiteX5" fmla="*/ 4765 w 7921"/>
                <a:gd name="connsiteY5" fmla="*/ 10000 h 10000"/>
                <a:gd name="connsiteX6" fmla="*/ 7720 w 7921"/>
                <a:gd name="connsiteY6" fmla="*/ 6327 h 10000"/>
                <a:gd name="connsiteX7" fmla="*/ 7685 w 7921"/>
                <a:gd name="connsiteY7" fmla="*/ 5382 h 10000"/>
                <a:gd name="connsiteX0" fmla="*/ 4526 w 4824"/>
                <a:gd name="connsiteY0" fmla="*/ 4881 h 9499"/>
                <a:gd name="connsiteX1" fmla="*/ 0 w 4824"/>
                <a:gd name="connsiteY1" fmla="*/ 723 h 9499"/>
                <a:gd name="connsiteX2" fmla="*/ 2153 w 4824"/>
                <a:gd name="connsiteY2" fmla="*/ 0 h 9499"/>
                <a:gd name="connsiteX3" fmla="*/ 442 w 4824"/>
                <a:gd name="connsiteY3" fmla="*/ 8127 h 9499"/>
                <a:gd name="connsiteX4" fmla="*/ 840 w 4824"/>
                <a:gd name="connsiteY4" fmla="*/ 9499 h 9499"/>
                <a:gd name="connsiteX5" fmla="*/ 4570 w 4824"/>
                <a:gd name="connsiteY5" fmla="*/ 5826 h 9499"/>
                <a:gd name="connsiteX6" fmla="*/ 4526 w 4824"/>
                <a:gd name="connsiteY6" fmla="*/ 4881 h 9499"/>
                <a:gd name="connsiteX0" fmla="*/ 9382 w 10000"/>
                <a:gd name="connsiteY0" fmla="*/ 4377 h 9239"/>
                <a:gd name="connsiteX1" fmla="*/ 0 w 10000"/>
                <a:gd name="connsiteY1" fmla="*/ 0 h 9239"/>
                <a:gd name="connsiteX2" fmla="*/ 916 w 10000"/>
                <a:gd name="connsiteY2" fmla="*/ 7795 h 9239"/>
                <a:gd name="connsiteX3" fmla="*/ 1741 w 10000"/>
                <a:gd name="connsiteY3" fmla="*/ 9239 h 9239"/>
                <a:gd name="connsiteX4" fmla="*/ 9473 w 10000"/>
                <a:gd name="connsiteY4" fmla="*/ 5372 h 9239"/>
                <a:gd name="connsiteX5" fmla="*/ 9382 w 10000"/>
                <a:gd name="connsiteY5" fmla="*/ 4377 h 9239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916 w 10000"/>
                <a:gd name="connsiteY2" fmla="*/ 8437 h 10000"/>
                <a:gd name="connsiteX3" fmla="*/ 1741 w 10000"/>
                <a:gd name="connsiteY3" fmla="*/ 10000 h 10000"/>
                <a:gd name="connsiteX4" fmla="*/ 9473 w 10000"/>
                <a:gd name="connsiteY4" fmla="*/ 5814 h 10000"/>
                <a:gd name="connsiteX5" fmla="*/ 9382 w 10000"/>
                <a:gd name="connsiteY5" fmla="*/ 4738 h 10000"/>
                <a:gd name="connsiteX0" fmla="*/ 9871 w 10489"/>
                <a:gd name="connsiteY0" fmla="*/ 4738 h 10000"/>
                <a:gd name="connsiteX1" fmla="*/ 489 w 10489"/>
                <a:gd name="connsiteY1" fmla="*/ 0 h 10000"/>
                <a:gd name="connsiteX2" fmla="*/ 2230 w 10489"/>
                <a:gd name="connsiteY2" fmla="*/ 10000 h 10000"/>
                <a:gd name="connsiteX3" fmla="*/ 9962 w 10489"/>
                <a:gd name="connsiteY3" fmla="*/ 5814 h 10000"/>
                <a:gd name="connsiteX4" fmla="*/ 9871 w 10489"/>
                <a:gd name="connsiteY4" fmla="*/ 4738 h 10000"/>
                <a:gd name="connsiteX0" fmla="*/ 9473 w 10091"/>
                <a:gd name="connsiteY0" fmla="*/ 4738 h 10000"/>
                <a:gd name="connsiteX1" fmla="*/ 91 w 10091"/>
                <a:gd name="connsiteY1" fmla="*/ 0 h 10000"/>
                <a:gd name="connsiteX2" fmla="*/ 1832 w 10091"/>
                <a:gd name="connsiteY2" fmla="*/ 10000 h 10000"/>
                <a:gd name="connsiteX3" fmla="*/ 9564 w 10091"/>
                <a:gd name="connsiteY3" fmla="*/ 5814 h 10000"/>
                <a:gd name="connsiteX4" fmla="*/ 9473 w 10091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382" y="4738"/>
                  </a:moveTo>
                  <a:cubicBezTo>
                    <a:pt x="8955" y="4476"/>
                    <a:pt x="427" y="215"/>
                    <a:pt x="0" y="0"/>
                  </a:cubicBezTo>
                  <a:cubicBezTo>
                    <a:pt x="5371" y="3052"/>
                    <a:pt x="8770" y="4588"/>
                    <a:pt x="1741" y="10000"/>
                  </a:cubicBezTo>
                  <a:lnTo>
                    <a:pt x="9473" y="5814"/>
                  </a:lnTo>
                  <a:cubicBezTo>
                    <a:pt x="10481" y="5262"/>
                    <a:pt x="9811" y="5001"/>
                    <a:pt x="9382" y="47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94" name="Freeform 11"/>
            <p:cNvSpPr>
              <a:spLocks/>
            </p:cNvSpPr>
            <p:nvPr/>
          </p:nvSpPr>
          <p:spPr bwMode="auto">
            <a:xfrm rot="7274604">
              <a:off x="3783381" y="4784661"/>
              <a:ext cx="354011" cy="1158282"/>
            </a:xfrm>
            <a:custGeom>
              <a:avLst/>
              <a:gdLst>
                <a:gd name="T0" fmla="*/ 836 w 872"/>
                <a:gd name="T1" fmla="*/ 655 h 1217"/>
                <a:gd name="T2" fmla="*/ 529 w 872"/>
                <a:gd name="T3" fmla="*/ 149 h 1217"/>
                <a:gd name="T4" fmla="*/ 675 w 872"/>
                <a:gd name="T5" fmla="*/ 61 h 1217"/>
                <a:gd name="T6" fmla="*/ 178 w 872"/>
                <a:gd name="T7" fmla="*/ 0 h 1217"/>
                <a:gd name="T8" fmla="*/ 0 w 872"/>
                <a:gd name="T9" fmla="*/ 469 h 1217"/>
                <a:gd name="T10" fmla="*/ 151 w 872"/>
                <a:gd name="T11" fmla="*/ 378 h 1217"/>
                <a:gd name="T12" fmla="*/ 559 w 872"/>
                <a:gd name="T13" fmla="*/ 1050 h 1217"/>
                <a:gd name="T14" fmla="*/ 586 w 872"/>
                <a:gd name="T15" fmla="*/ 1217 h 1217"/>
                <a:gd name="T16" fmla="*/ 839 w 872"/>
                <a:gd name="T17" fmla="*/ 770 h 1217"/>
                <a:gd name="T18" fmla="*/ 836 w 872"/>
                <a:gd name="T19" fmla="*/ 655 h 1217"/>
                <a:gd name="connsiteX0" fmla="*/ 9587 w 9819"/>
                <a:gd name="connsiteY0" fmla="*/ 5382 h 10000"/>
                <a:gd name="connsiteX1" fmla="*/ 6067 w 9819"/>
                <a:gd name="connsiteY1" fmla="*/ 1224 h 10000"/>
                <a:gd name="connsiteX2" fmla="*/ 7741 w 9819"/>
                <a:gd name="connsiteY2" fmla="*/ 501 h 10000"/>
                <a:gd name="connsiteX3" fmla="*/ 2041 w 9819"/>
                <a:gd name="connsiteY3" fmla="*/ 0 h 10000"/>
                <a:gd name="connsiteX4" fmla="*/ 0 w 9819"/>
                <a:gd name="connsiteY4" fmla="*/ 3854 h 10000"/>
                <a:gd name="connsiteX5" fmla="*/ 6411 w 9819"/>
                <a:gd name="connsiteY5" fmla="*/ 8628 h 10000"/>
                <a:gd name="connsiteX6" fmla="*/ 6720 w 9819"/>
                <a:gd name="connsiteY6" fmla="*/ 10000 h 10000"/>
                <a:gd name="connsiteX7" fmla="*/ 9622 w 9819"/>
                <a:gd name="connsiteY7" fmla="*/ 6327 h 10000"/>
                <a:gd name="connsiteX8" fmla="*/ 9587 w 9819"/>
                <a:gd name="connsiteY8" fmla="*/ 5382 h 10000"/>
                <a:gd name="connsiteX0" fmla="*/ 7685 w 7921"/>
                <a:gd name="connsiteY0" fmla="*/ 5382 h 10000"/>
                <a:gd name="connsiteX1" fmla="*/ 4100 w 7921"/>
                <a:gd name="connsiteY1" fmla="*/ 1224 h 10000"/>
                <a:gd name="connsiteX2" fmla="*/ 5805 w 7921"/>
                <a:gd name="connsiteY2" fmla="*/ 501 h 10000"/>
                <a:gd name="connsiteX3" fmla="*/ 0 w 7921"/>
                <a:gd name="connsiteY3" fmla="*/ 0 h 10000"/>
                <a:gd name="connsiteX4" fmla="*/ 4450 w 7921"/>
                <a:gd name="connsiteY4" fmla="*/ 8628 h 10000"/>
                <a:gd name="connsiteX5" fmla="*/ 4765 w 7921"/>
                <a:gd name="connsiteY5" fmla="*/ 10000 h 10000"/>
                <a:gd name="connsiteX6" fmla="*/ 7720 w 7921"/>
                <a:gd name="connsiteY6" fmla="*/ 6327 h 10000"/>
                <a:gd name="connsiteX7" fmla="*/ 7685 w 7921"/>
                <a:gd name="connsiteY7" fmla="*/ 5382 h 10000"/>
                <a:gd name="connsiteX0" fmla="*/ 4526 w 4824"/>
                <a:gd name="connsiteY0" fmla="*/ 4881 h 9499"/>
                <a:gd name="connsiteX1" fmla="*/ 0 w 4824"/>
                <a:gd name="connsiteY1" fmla="*/ 723 h 9499"/>
                <a:gd name="connsiteX2" fmla="*/ 2153 w 4824"/>
                <a:gd name="connsiteY2" fmla="*/ 0 h 9499"/>
                <a:gd name="connsiteX3" fmla="*/ 442 w 4824"/>
                <a:gd name="connsiteY3" fmla="*/ 8127 h 9499"/>
                <a:gd name="connsiteX4" fmla="*/ 840 w 4824"/>
                <a:gd name="connsiteY4" fmla="*/ 9499 h 9499"/>
                <a:gd name="connsiteX5" fmla="*/ 4570 w 4824"/>
                <a:gd name="connsiteY5" fmla="*/ 5826 h 9499"/>
                <a:gd name="connsiteX6" fmla="*/ 4526 w 4824"/>
                <a:gd name="connsiteY6" fmla="*/ 4881 h 9499"/>
                <a:gd name="connsiteX0" fmla="*/ 9382 w 10000"/>
                <a:gd name="connsiteY0" fmla="*/ 4377 h 9239"/>
                <a:gd name="connsiteX1" fmla="*/ 0 w 10000"/>
                <a:gd name="connsiteY1" fmla="*/ 0 h 9239"/>
                <a:gd name="connsiteX2" fmla="*/ 916 w 10000"/>
                <a:gd name="connsiteY2" fmla="*/ 7795 h 9239"/>
                <a:gd name="connsiteX3" fmla="*/ 1741 w 10000"/>
                <a:gd name="connsiteY3" fmla="*/ 9239 h 9239"/>
                <a:gd name="connsiteX4" fmla="*/ 9473 w 10000"/>
                <a:gd name="connsiteY4" fmla="*/ 5372 h 9239"/>
                <a:gd name="connsiteX5" fmla="*/ 9382 w 10000"/>
                <a:gd name="connsiteY5" fmla="*/ 4377 h 9239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916 w 10000"/>
                <a:gd name="connsiteY2" fmla="*/ 8437 h 10000"/>
                <a:gd name="connsiteX3" fmla="*/ 1741 w 10000"/>
                <a:gd name="connsiteY3" fmla="*/ 10000 h 10000"/>
                <a:gd name="connsiteX4" fmla="*/ 9473 w 10000"/>
                <a:gd name="connsiteY4" fmla="*/ 5814 h 10000"/>
                <a:gd name="connsiteX5" fmla="*/ 9382 w 10000"/>
                <a:gd name="connsiteY5" fmla="*/ 4738 h 10000"/>
                <a:gd name="connsiteX0" fmla="*/ 9871 w 10489"/>
                <a:gd name="connsiteY0" fmla="*/ 4738 h 10000"/>
                <a:gd name="connsiteX1" fmla="*/ 489 w 10489"/>
                <a:gd name="connsiteY1" fmla="*/ 0 h 10000"/>
                <a:gd name="connsiteX2" fmla="*/ 2230 w 10489"/>
                <a:gd name="connsiteY2" fmla="*/ 10000 h 10000"/>
                <a:gd name="connsiteX3" fmla="*/ 9962 w 10489"/>
                <a:gd name="connsiteY3" fmla="*/ 5814 h 10000"/>
                <a:gd name="connsiteX4" fmla="*/ 9871 w 10489"/>
                <a:gd name="connsiteY4" fmla="*/ 4738 h 10000"/>
                <a:gd name="connsiteX0" fmla="*/ 9473 w 10091"/>
                <a:gd name="connsiteY0" fmla="*/ 4738 h 10000"/>
                <a:gd name="connsiteX1" fmla="*/ 91 w 10091"/>
                <a:gd name="connsiteY1" fmla="*/ 0 h 10000"/>
                <a:gd name="connsiteX2" fmla="*/ 1832 w 10091"/>
                <a:gd name="connsiteY2" fmla="*/ 10000 h 10000"/>
                <a:gd name="connsiteX3" fmla="*/ 9564 w 10091"/>
                <a:gd name="connsiteY3" fmla="*/ 5814 h 10000"/>
                <a:gd name="connsiteX4" fmla="*/ 9473 w 10091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  <a:gd name="connsiteX0" fmla="*/ 9382 w 10000"/>
                <a:gd name="connsiteY0" fmla="*/ 4738 h 10000"/>
                <a:gd name="connsiteX1" fmla="*/ 0 w 10000"/>
                <a:gd name="connsiteY1" fmla="*/ 0 h 10000"/>
                <a:gd name="connsiteX2" fmla="*/ 1741 w 10000"/>
                <a:gd name="connsiteY2" fmla="*/ 10000 h 10000"/>
                <a:gd name="connsiteX3" fmla="*/ 9473 w 10000"/>
                <a:gd name="connsiteY3" fmla="*/ 5814 h 10000"/>
                <a:gd name="connsiteX4" fmla="*/ 9382 w 10000"/>
                <a:gd name="connsiteY4" fmla="*/ 473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382" y="4738"/>
                  </a:moveTo>
                  <a:cubicBezTo>
                    <a:pt x="8955" y="4476"/>
                    <a:pt x="427" y="215"/>
                    <a:pt x="0" y="0"/>
                  </a:cubicBezTo>
                  <a:cubicBezTo>
                    <a:pt x="5371" y="3052"/>
                    <a:pt x="8770" y="4588"/>
                    <a:pt x="1741" y="10000"/>
                  </a:cubicBezTo>
                  <a:lnTo>
                    <a:pt x="9473" y="5814"/>
                  </a:lnTo>
                  <a:cubicBezTo>
                    <a:pt x="10481" y="5262"/>
                    <a:pt x="9811" y="5001"/>
                    <a:pt x="9382" y="47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</p:grpSp>
      <p:sp>
        <p:nvSpPr>
          <p:cNvPr id="95" name="TextBox 94"/>
          <p:cNvSpPr txBox="1"/>
          <p:nvPr/>
        </p:nvSpPr>
        <p:spPr bwMode="auto">
          <a:xfrm>
            <a:off x="6166941" y="4545125"/>
            <a:ext cx="2618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고객만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족</a:t>
            </a:r>
            <a:endParaRPr kumimoji="0"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ko-KR" altLang="ko-KR" sz="900" dirty="0"/>
              <a:t>이러한 전문적이고 신속한 지원 활동들은 </a:t>
            </a:r>
            <a:r>
              <a:rPr lang="ko-KR" altLang="ko-KR" sz="900" dirty="0" err="1"/>
              <a:t>고객사에게</a:t>
            </a:r>
            <a:r>
              <a:rPr lang="ko-KR" altLang="ko-KR" sz="900" dirty="0"/>
              <a:t> 안정적이고 </a:t>
            </a:r>
            <a:r>
              <a:rPr lang="ko-KR" altLang="ko-KR" sz="900" dirty="0" smtClean="0"/>
              <a:t>효율적인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시스템 </a:t>
            </a:r>
            <a:r>
              <a:rPr lang="ko-KR" altLang="ko-KR" sz="900" dirty="0"/>
              <a:t>운영을 </a:t>
            </a:r>
            <a:r>
              <a:rPr lang="en-US" altLang="ko-KR" sz="900" dirty="0"/>
              <a:t> 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제공함으로써</a:t>
            </a:r>
            <a:r>
              <a:rPr lang="en-US" altLang="ko-KR" sz="900" dirty="0" smtClean="0"/>
              <a:t> 100</a:t>
            </a:r>
            <a:r>
              <a:rPr lang="en-US" altLang="ko-KR" sz="900" dirty="0"/>
              <a:t>% </a:t>
            </a:r>
            <a:r>
              <a:rPr lang="ko-KR" altLang="ko-KR" sz="900" dirty="0"/>
              <a:t>고객만족을 </a:t>
            </a:r>
            <a:r>
              <a:rPr lang="ko-KR" altLang="ko-KR" sz="900" dirty="0" smtClean="0"/>
              <a:t>지향하는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‘</a:t>
            </a:r>
            <a:r>
              <a:rPr lang="ko-KR" altLang="ko-KR" sz="900" dirty="0"/>
              <a:t>통합유지보수 서비스’를 실현합니다</a:t>
            </a:r>
            <a:r>
              <a:rPr lang="en-US" altLang="ko-KR" sz="900" dirty="0"/>
              <a:t>.</a:t>
            </a:r>
            <a:endParaRPr lang="ko-KR" altLang="ko-KR" sz="900" dirty="0"/>
          </a:p>
        </p:txBody>
      </p:sp>
      <p:grpSp>
        <p:nvGrpSpPr>
          <p:cNvPr id="96" name="그룹 14"/>
          <p:cNvGrpSpPr>
            <a:grpSpLocks/>
          </p:cNvGrpSpPr>
          <p:nvPr/>
        </p:nvGrpSpPr>
        <p:grpSpPr bwMode="auto">
          <a:xfrm>
            <a:off x="5541844" y="4650010"/>
            <a:ext cx="642383" cy="1080000"/>
            <a:chOff x="5513740" y="3731229"/>
            <a:chExt cx="921931" cy="1516621"/>
          </a:xfrm>
        </p:grpSpPr>
        <p:cxnSp>
          <p:nvCxnSpPr>
            <p:cNvPr id="97" name="직선 연결선 96"/>
            <p:cNvCxnSpPr/>
            <p:nvPr/>
          </p:nvCxnSpPr>
          <p:spPr>
            <a:xfrm flipV="1">
              <a:off x="6390662" y="3731229"/>
              <a:ext cx="0" cy="151662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자유형 97"/>
            <p:cNvSpPr/>
            <p:nvPr/>
          </p:nvSpPr>
          <p:spPr>
            <a:xfrm rot="10800000" flipV="1">
              <a:off x="5580479" y="3841200"/>
              <a:ext cx="788453" cy="223709"/>
            </a:xfrm>
            <a:custGeom>
              <a:avLst/>
              <a:gdLst>
                <a:gd name="connsiteX0" fmla="*/ 1104900 w 1104900"/>
                <a:gd name="connsiteY0" fmla="*/ 428625 h 428625"/>
                <a:gd name="connsiteX1" fmla="*/ 714375 w 1104900"/>
                <a:gd name="connsiteY1" fmla="*/ 0 h 428625"/>
                <a:gd name="connsiteX2" fmla="*/ 0 w 1104900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28625">
                  <a:moveTo>
                    <a:pt x="1104900" y="428625"/>
                  </a:moveTo>
                  <a:lnTo>
                    <a:pt x="714375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29" name="타원 128"/>
            <p:cNvSpPr/>
            <p:nvPr/>
          </p:nvSpPr>
          <p:spPr>
            <a:xfrm rot="10800000">
              <a:off x="5513740" y="4004321"/>
              <a:ext cx="124166" cy="124283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30" name="타원 129"/>
            <p:cNvSpPr/>
            <p:nvPr/>
          </p:nvSpPr>
          <p:spPr>
            <a:xfrm rot="10800000">
              <a:off x="6345651" y="3799254"/>
              <a:ext cx="90020" cy="9010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</p:grpSp>
      <p:sp>
        <p:nvSpPr>
          <p:cNvPr id="131" name="TextBox 130"/>
          <p:cNvSpPr txBox="1"/>
          <p:nvPr/>
        </p:nvSpPr>
        <p:spPr bwMode="auto">
          <a:xfrm>
            <a:off x="473138" y="3753037"/>
            <a:ext cx="244900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유지보수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ko-KR" altLang="ko-KR" sz="900" dirty="0"/>
              <a:t>고객사의 다양한 전산 환경에 </a:t>
            </a:r>
            <a:r>
              <a:rPr lang="ko-KR" altLang="ko-KR" sz="900" dirty="0" smtClean="0"/>
              <a:t>대하여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체계적이고 </a:t>
            </a:r>
            <a:r>
              <a:rPr lang="ko-KR" altLang="ko-KR" sz="900" dirty="0"/>
              <a:t>전문적인 지식을 </a:t>
            </a:r>
            <a:r>
              <a:rPr lang="ko-KR" altLang="ko-KR" sz="900" dirty="0" smtClean="0"/>
              <a:t>기반으로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한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유지보수 서비스를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제공함으로써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신속한 </a:t>
            </a:r>
            <a:r>
              <a:rPr lang="ko-KR" altLang="ko-KR" sz="900" dirty="0"/>
              <a:t>장애처리</a:t>
            </a:r>
            <a:r>
              <a:rPr lang="en-US" altLang="ko-KR" sz="900" dirty="0"/>
              <a:t>, </a:t>
            </a:r>
            <a:r>
              <a:rPr lang="ko-KR" altLang="ko-KR" sz="900" dirty="0" smtClean="0"/>
              <a:t>시스템 </a:t>
            </a:r>
            <a:r>
              <a:rPr lang="ko-KR" altLang="ko-KR" sz="900" dirty="0"/>
              <a:t>성능향상</a:t>
            </a:r>
            <a:r>
              <a:rPr lang="en-US" altLang="ko-KR" sz="900" dirty="0" smtClean="0"/>
              <a:t>, </a:t>
            </a:r>
            <a:r>
              <a:rPr lang="ko-KR" altLang="ko-KR" sz="900" dirty="0" smtClean="0"/>
              <a:t>데이터 </a:t>
            </a:r>
            <a:r>
              <a:rPr lang="ko-KR" altLang="ko-KR" sz="900" dirty="0"/>
              <a:t>백업관리</a:t>
            </a:r>
            <a:r>
              <a:rPr lang="en-US" altLang="ko-KR" sz="900" dirty="0"/>
              <a:t>, </a:t>
            </a:r>
            <a:r>
              <a:rPr lang="ko-KR" altLang="ko-KR" sz="900" dirty="0"/>
              <a:t>자산관리 </a:t>
            </a:r>
            <a:r>
              <a:rPr lang="ko-KR" altLang="ko-KR" sz="900" dirty="0" smtClean="0"/>
              <a:t>등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고객 전산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시스템의</a:t>
            </a:r>
            <a:r>
              <a:rPr lang="en-US" altLang="ko-KR" sz="900" dirty="0" smtClean="0"/>
              <a:t> </a:t>
            </a:r>
            <a:r>
              <a:rPr lang="ko-KR" altLang="ko-KR" sz="900" dirty="0" smtClean="0"/>
              <a:t>효율적 운영과 </a:t>
            </a:r>
            <a:r>
              <a:rPr lang="ko-KR" altLang="ko-KR" sz="900" dirty="0"/>
              <a:t>가용성을 보장합니다</a:t>
            </a:r>
            <a:r>
              <a:rPr lang="en-US" altLang="ko-KR" sz="900" dirty="0"/>
              <a:t>.</a:t>
            </a:r>
            <a:endParaRPr lang="ko-KR" altLang="ko-KR" sz="900" dirty="0"/>
          </a:p>
        </p:txBody>
      </p:sp>
      <p:grpSp>
        <p:nvGrpSpPr>
          <p:cNvPr id="132" name="그룹 131"/>
          <p:cNvGrpSpPr>
            <a:grpSpLocks/>
          </p:cNvGrpSpPr>
          <p:nvPr/>
        </p:nvGrpSpPr>
        <p:grpSpPr bwMode="auto">
          <a:xfrm>
            <a:off x="5074236" y="3573017"/>
            <a:ext cx="1109991" cy="828000"/>
            <a:chOff x="5573435" y="3013846"/>
            <a:chExt cx="1437481" cy="1160692"/>
          </a:xfrm>
        </p:grpSpPr>
        <p:cxnSp>
          <p:nvCxnSpPr>
            <p:cNvPr id="133" name="직선 연결선 132"/>
            <p:cNvCxnSpPr/>
            <p:nvPr/>
          </p:nvCxnSpPr>
          <p:spPr>
            <a:xfrm flipV="1">
              <a:off x="6965908" y="3013846"/>
              <a:ext cx="0" cy="1160692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자유형 133"/>
            <p:cNvSpPr/>
            <p:nvPr/>
          </p:nvSpPr>
          <p:spPr>
            <a:xfrm rot="10800000" flipV="1">
              <a:off x="5629176" y="3150318"/>
              <a:ext cx="1324313" cy="430265"/>
            </a:xfrm>
            <a:custGeom>
              <a:avLst/>
              <a:gdLst>
                <a:gd name="connsiteX0" fmla="*/ 1104900 w 1104900"/>
                <a:gd name="connsiteY0" fmla="*/ 428625 h 428625"/>
                <a:gd name="connsiteX1" fmla="*/ 714375 w 1104900"/>
                <a:gd name="connsiteY1" fmla="*/ 0 h 428625"/>
                <a:gd name="connsiteX2" fmla="*/ 0 w 1104900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28625">
                  <a:moveTo>
                    <a:pt x="1104900" y="428625"/>
                  </a:moveTo>
                  <a:lnTo>
                    <a:pt x="714375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35" name="타원 134"/>
            <p:cNvSpPr/>
            <p:nvPr/>
          </p:nvSpPr>
          <p:spPr>
            <a:xfrm rot="10800000">
              <a:off x="5573435" y="3518551"/>
              <a:ext cx="124166" cy="124064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36" name="타원 135"/>
            <p:cNvSpPr/>
            <p:nvPr/>
          </p:nvSpPr>
          <p:spPr>
            <a:xfrm rot="10800000">
              <a:off x="6920896" y="3100693"/>
              <a:ext cx="90020" cy="89946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</p:grpSp>
      <p:sp>
        <p:nvSpPr>
          <p:cNvPr id="137" name="TextBox 136"/>
          <p:cNvSpPr txBox="1"/>
          <p:nvPr/>
        </p:nvSpPr>
        <p:spPr bwMode="auto">
          <a:xfrm>
            <a:off x="6166942" y="3392997"/>
            <a:ext cx="2618854" cy="992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  <a:latin typeface="HY울릉도M" pitchFamily="18" charset="-127"/>
                <a:ea typeface="HY울릉도M" pitchFamily="18" charset="-127"/>
                <a:cs typeface="Arial" pitchFamily="34" charset="0"/>
              </a:rPr>
              <a:t>기술지원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HY울릉도M" pitchFamily="18" charset="-127"/>
              <a:ea typeface="HY울릉도M" pitchFamily="18" charset="-127"/>
              <a:cs typeface="Arial" pitchFamily="34" charset="0"/>
            </a:endParaRPr>
          </a:p>
          <a:p>
            <a:pPr algn="just" fontAlgn="ctr">
              <a:lnSpc>
                <a:spcPct val="150000"/>
              </a:lnSpc>
            </a:pPr>
            <a:r>
              <a:rPr lang="ko-KR" altLang="ko-KR" sz="900" dirty="0" smtClean="0">
                <a:solidFill>
                  <a:srgbClr val="000000"/>
                </a:solidFill>
              </a:rPr>
              <a:t>분야별 전문엔지니어와</a:t>
            </a:r>
            <a:r>
              <a:rPr lang="en-US" altLang="ko-KR" sz="900" dirty="0" smtClean="0">
                <a:solidFill>
                  <a:srgbClr val="000000"/>
                </a:solidFill>
              </a:rPr>
              <a:t> </a:t>
            </a:r>
            <a:r>
              <a:rPr lang="ko-KR" altLang="ko-KR" sz="900" dirty="0" smtClean="0">
                <a:solidFill>
                  <a:srgbClr val="000000"/>
                </a:solidFill>
              </a:rPr>
              <a:t>유지보수용 </a:t>
            </a:r>
            <a:r>
              <a:rPr lang="en-US" altLang="ko-KR" sz="900" dirty="0">
                <a:solidFill>
                  <a:srgbClr val="000000"/>
                </a:solidFill>
              </a:rPr>
              <a:t>Spare </a:t>
            </a:r>
            <a:r>
              <a:rPr lang="en-US" altLang="ko-KR" sz="900" dirty="0" smtClean="0">
                <a:solidFill>
                  <a:srgbClr val="000000"/>
                </a:solidFill>
              </a:rPr>
              <a:t>   </a:t>
            </a:r>
            <a:r>
              <a:rPr lang="ko-KR" altLang="ko-KR" sz="900" dirty="0" smtClean="0">
                <a:solidFill>
                  <a:srgbClr val="000000"/>
                </a:solidFill>
              </a:rPr>
              <a:t>파트를 </a:t>
            </a:r>
            <a:r>
              <a:rPr lang="ko-KR" altLang="ko-KR" sz="900" dirty="0">
                <a:solidFill>
                  <a:srgbClr val="000000"/>
                </a:solidFill>
              </a:rPr>
              <a:t>직접 보유하고 </a:t>
            </a:r>
            <a:r>
              <a:rPr lang="ko-KR" altLang="ko-KR" sz="900" dirty="0" smtClean="0">
                <a:solidFill>
                  <a:srgbClr val="000000"/>
                </a:solidFill>
              </a:rPr>
              <a:t>있어</a:t>
            </a:r>
            <a:r>
              <a:rPr lang="en-US" altLang="ko-KR" sz="900" dirty="0" smtClean="0">
                <a:solidFill>
                  <a:srgbClr val="000000"/>
                </a:solidFill>
              </a:rPr>
              <a:t> </a:t>
            </a:r>
            <a:r>
              <a:rPr lang="ko-KR" altLang="ko-KR" sz="900" dirty="0" smtClean="0">
                <a:solidFill>
                  <a:srgbClr val="000000"/>
                </a:solidFill>
              </a:rPr>
              <a:t>신속한 </a:t>
            </a:r>
            <a:r>
              <a:rPr lang="ko-KR" altLang="ko-KR" sz="900" dirty="0">
                <a:solidFill>
                  <a:srgbClr val="000000"/>
                </a:solidFill>
              </a:rPr>
              <a:t>기술지원 및 장애처리가 가능합니다</a:t>
            </a:r>
            <a:r>
              <a:rPr lang="en-US" altLang="ko-KR" sz="900" dirty="0">
                <a:solidFill>
                  <a:srgbClr val="000000"/>
                </a:solidFill>
              </a:rPr>
              <a:t>.</a:t>
            </a:r>
            <a:endParaRPr lang="ko-KR" altLang="ko-KR" b="0" i="0" u="none" strike="noStrike" dirty="0">
              <a:effectLst/>
              <a:latin typeface="Arial"/>
            </a:endParaRPr>
          </a:p>
        </p:txBody>
      </p:sp>
      <p:grpSp>
        <p:nvGrpSpPr>
          <p:cNvPr id="138" name="그룹 15"/>
          <p:cNvGrpSpPr>
            <a:grpSpLocks/>
          </p:cNvGrpSpPr>
          <p:nvPr/>
        </p:nvGrpSpPr>
        <p:grpSpPr bwMode="auto">
          <a:xfrm>
            <a:off x="2898149" y="3848441"/>
            <a:ext cx="975111" cy="1512000"/>
            <a:chOff x="2741015" y="3930552"/>
            <a:chExt cx="1262805" cy="2123272"/>
          </a:xfrm>
        </p:grpSpPr>
        <p:cxnSp>
          <p:nvCxnSpPr>
            <p:cNvPr id="139" name="직선 연결선 138"/>
            <p:cNvCxnSpPr/>
            <p:nvPr/>
          </p:nvCxnSpPr>
          <p:spPr>
            <a:xfrm flipH="1" flipV="1">
              <a:off x="2786026" y="3930552"/>
              <a:ext cx="0" cy="2123272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자유형 139"/>
            <p:cNvSpPr/>
            <p:nvPr/>
          </p:nvSpPr>
          <p:spPr>
            <a:xfrm rot="10800000" flipH="1" flipV="1">
              <a:off x="2807754" y="4049514"/>
              <a:ext cx="1133983" cy="1228493"/>
            </a:xfrm>
            <a:custGeom>
              <a:avLst/>
              <a:gdLst>
                <a:gd name="connsiteX0" fmla="*/ 1104900 w 1104900"/>
                <a:gd name="connsiteY0" fmla="*/ 428625 h 428625"/>
                <a:gd name="connsiteX1" fmla="*/ 714375 w 1104900"/>
                <a:gd name="connsiteY1" fmla="*/ 0 h 428625"/>
                <a:gd name="connsiteX2" fmla="*/ 0 w 1104900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4900" h="428625">
                  <a:moveTo>
                    <a:pt x="1104900" y="428625"/>
                  </a:moveTo>
                  <a:lnTo>
                    <a:pt x="714375" y="0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41" name="타원 140"/>
            <p:cNvSpPr/>
            <p:nvPr/>
          </p:nvSpPr>
          <p:spPr>
            <a:xfrm rot="10800000" flipH="1">
              <a:off x="3879654" y="5212249"/>
              <a:ext cx="124166" cy="124283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  <p:sp>
          <p:nvSpPr>
            <p:cNvPr id="142" name="타원 141"/>
            <p:cNvSpPr/>
            <p:nvPr/>
          </p:nvSpPr>
          <p:spPr>
            <a:xfrm rot="10800000" flipH="1">
              <a:off x="2741015" y="4007568"/>
              <a:ext cx="90020" cy="90105"/>
            </a:xfrm>
            <a:prstGeom prst="ellipse">
              <a:avLst/>
            </a:prstGeom>
            <a:gradFill>
              <a:gsLst>
                <a:gs pos="0">
                  <a:srgbClr val="F0F0F0"/>
                </a:gs>
                <a:gs pos="100000">
                  <a:srgbClr val="F8F8F8"/>
                </a:gs>
              </a:gsLst>
              <a:lin ang="5400000" scaled="0"/>
            </a:gra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63500" sx="101000" sy="101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/>
            </a:p>
          </p:txBody>
        </p:sp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8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5868144" y="2852936"/>
            <a:ext cx="3275856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600" b="1" dirty="0" smtClean="0">
                <a:latin typeface="+mj-ea"/>
              </a:rPr>
              <a:t>Ⅳ. Portfolio</a:t>
            </a:r>
            <a:endParaRPr lang="ko-KR" altLang="en-US" sz="1600" b="1" dirty="0"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9524" y="3405192"/>
            <a:ext cx="9108504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 flipV="1">
            <a:off x="6012160" y="3404707"/>
            <a:ext cx="3118694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39250"/>
              </p:ext>
            </p:extLst>
          </p:nvPr>
        </p:nvGraphicFramePr>
        <p:xfrm>
          <a:off x="116015" y="1628801"/>
          <a:ext cx="4563507" cy="436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2662"/>
                <a:gridCol w="2700845"/>
              </a:tblGrid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err="1" smtClean="0">
                          <a:effectLst/>
                        </a:rPr>
                        <a:t>웹서버</a:t>
                      </a:r>
                      <a:r>
                        <a:rPr lang="ko-KR" altLang="en-US" sz="1100" u="none" strike="noStrike" dirty="0" smtClean="0">
                          <a:effectLst/>
                        </a:rPr>
                        <a:t> 가상화 시스템 구축 사업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정보시스템 고도화 구축 및 기능개선사업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u="none" strike="noStrike" dirty="0" err="1" smtClean="0">
                          <a:effectLst/>
                        </a:rPr>
                        <a:t>NetApp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스토리지 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인터넷메일시스템 구축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u="none" strike="noStrike" dirty="0" smtClean="0">
                          <a:effectLst/>
                        </a:rPr>
                        <a:t>NAS</a:t>
                      </a:r>
                      <a:r>
                        <a:rPr lang="en-US" altLang="ko-KR" sz="1100" u="none" strike="noStrike" baseline="0" dirty="0" smtClean="0">
                          <a:effectLst/>
                        </a:rPr>
                        <a:t> Storage </a:t>
                      </a:r>
                      <a:r>
                        <a:rPr lang="ko-KR" altLang="en-US" sz="1100" u="none" strike="noStrike" baseline="0" dirty="0" smtClean="0">
                          <a:effectLst/>
                        </a:rPr>
                        <a:t>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삼성전자 베트남 스토리지 납품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기반시설 도입 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278276" y="4852750"/>
            <a:ext cx="1560000" cy="464400"/>
            <a:chOff x="501691" y="4378641"/>
            <a:chExt cx="1440000" cy="46440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501691" y="437864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33" y="4468151"/>
              <a:ext cx="1208316" cy="285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3" name="모서리가 둥근 직사각형 52"/>
          <p:cNvSpPr/>
          <p:nvPr/>
        </p:nvSpPr>
        <p:spPr>
          <a:xfrm>
            <a:off x="278276" y="1692090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78276" y="2324222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278276" y="2956354"/>
            <a:ext cx="1560000" cy="464400"/>
            <a:chOff x="501691" y="2752775"/>
            <a:chExt cx="1440000" cy="46440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501691" y="2752775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19" y="2827739"/>
              <a:ext cx="1249619" cy="3144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그룹 66"/>
          <p:cNvGrpSpPr/>
          <p:nvPr/>
        </p:nvGrpSpPr>
        <p:grpSpPr>
          <a:xfrm>
            <a:off x="278276" y="4220618"/>
            <a:ext cx="1560000" cy="464400"/>
            <a:chOff x="501691" y="3836685"/>
            <a:chExt cx="1440000" cy="464400"/>
          </a:xfrm>
        </p:grpSpPr>
        <p:sp>
          <p:nvSpPr>
            <p:cNvPr id="68" name="모서리가 둥근 직사각형 67"/>
            <p:cNvSpPr/>
            <p:nvPr/>
          </p:nvSpPr>
          <p:spPr>
            <a:xfrm>
              <a:off x="501691" y="3836685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608" y="3919923"/>
              <a:ext cx="1208241" cy="297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278276" y="3588486"/>
            <a:ext cx="1560000" cy="464400"/>
            <a:chOff x="501691" y="3294729"/>
            <a:chExt cx="1440000" cy="464400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501691" y="3294729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775" y="3357278"/>
              <a:ext cx="794460" cy="339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5" name="모서리가 둥근 직사각형 74"/>
          <p:cNvSpPr/>
          <p:nvPr/>
        </p:nvSpPr>
        <p:spPr>
          <a:xfrm>
            <a:off x="278276" y="5484880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4670556" y="1692090"/>
            <a:ext cx="1560000" cy="464400"/>
            <a:chOff x="501535" y="5462552"/>
            <a:chExt cx="1440000" cy="464400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501535" y="5462552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59" y="5588536"/>
              <a:ext cx="1227373" cy="212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2" name="그룹 81"/>
          <p:cNvGrpSpPr/>
          <p:nvPr/>
        </p:nvGrpSpPr>
        <p:grpSpPr>
          <a:xfrm>
            <a:off x="4679522" y="2324333"/>
            <a:ext cx="1560000" cy="464400"/>
            <a:chOff x="4572000" y="1692089"/>
            <a:chExt cx="1440000" cy="464400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4572000" y="1692089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6983" y="1743026"/>
              <a:ext cx="1070034" cy="362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0" name="그룹 99"/>
          <p:cNvGrpSpPr/>
          <p:nvPr/>
        </p:nvGrpSpPr>
        <p:grpSpPr>
          <a:xfrm>
            <a:off x="4679522" y="2956576"/>
            <a:ext cx="1560000" cy="464400"/>
            <a:chOff x="4572000" y="2230726"/>
            <a:chExt cx="1440000" cy="464400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4572000" y="223072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4318" y="2290705"/>
              <a:ext cx="855363" cy="344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" name="그룹 102"/>
          <p:cNvGrpSpPr/>
          <p:nvPr/>
        </p:nvGrpSpPr>
        <p:grpSpPr>
          <a:xfrm>
            <a:off x="4679522" y="4221062"/>
            <a:ext cx="1560000" cy="464400"/>
            <a:chOff x="4572000" y="3308000"/>
            <a:chExt cx="1440000" cy="464400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572000" y="3308000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5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993" y="3440256"/>
              <a:ext cx="1331554" cy="19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6" name="그룹 105"/>
          <p:cNvGrpSpPr/>
          <p:nvPr/>
        </p:nvGrpSpPr>
        <p:grpSpPr>
          <a:xfrm>
            <a:off x="4679522" y="3588819"/>
            <a:ext cx="1560000" cy="464400"/>
            <a:chOff x="4572000" y="2769363"/>
            <a:chExt cx="1440000" cy="464400"/>
          </a:xfrm>
        </p:grpSpPr>
        <p:sp>
          <p:nvSpPr>
            <p:cNvPr id="107" name="모서리가 둥근 직사각형 106"/>
            <p:cNvSpPr/>
            <p:nvPr/>
          </p:nvSpPr>
          <p:spPr>
            <a:xfrm>
              <a:off x="4572000" y="276936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8" name="Picture 5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993" y="2901619"/>
              <a:ext cx="1331554" cy="19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9" name="그룹 108"/>
          <p:cNvGrpSpPr/>
          <p:nvPr/>
        </p:nvGrpSpPr>
        <p:grpSpPr>
          <a:xfrm>
            <a:off x="4679522" y="4853305"/>
            <a:ext cx="1560000" cy="464400"/>
            <a:chOff x="4572000" y="3846637"/>
            <a:chExt cx="1440000" cy="464400"/>
          </a:xfrm>
        </p:grpSpPr>
        <p:sp>
          <p:nvSpPr>
            <p:cNvPr id="110" name="모서리가 둥근 직사각형 109"/>
            <p:cNvSpPr/>
            <p:nvPr/>
          </p:nvSpPr>
          <p:spPr>
            <a:xfrm>
              <a:off x="4572000" y="384663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146" y="3922914"/>
              <a:ext cx="789156" cy="311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2" name="그룹 111"/>
          <p:cNvGrpSpPr/>
          <p:nvPr/>
        </p:nvGrpSpPr>
        <p:grpSpPr>
          <a:xfrm>
            <a:off x="4679522" y="5485550"/>
            <a:ext cx="1560000" cy="464400"/>
            <a:chOff x="4572000" y="4385274"/>
            <a:chExt cx="1440000" cy="464400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4572000" y="4385274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4" name="Picture 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291" y="4464544"/>
              <a:ext cx="1257418" cy="305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95616"/>
              </p:ext>
            </p:extLst>
          </p:nvPr>
        </p:nvGraphicFramePr>
        <p:xfrm>
          <a:off x="4516861" y="1628801"/>
          <a:ext cx="4563507" cy="436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2662"/>
                <a:gridCol w="2700845"/>
              </a:tblGrid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u="none" strike="noStrike" dirty="0" smtClean="0">
                          <a:effectLst/>
                        </a:rPr>
                        <a:t>조기지진정보시스템 고도화 사업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(DNS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 외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구축 및 스토리지 납품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WAS/WEB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 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인천공항공사 문서관리 백업시스템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/>
                      </a:r>
                      <a:b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구매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 사업 건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문서관리 백업시스템 구매설치사업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네트워크 스위치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Arial" pitchFamily="34" charset="0"/>
                        <a:buNone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스토리지 구축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116" name="그림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3" y="1764108"/>
            <a:ext cx="734399" cy="332067"/>
          </a:xfrm>
          <a:prstGeom prst="rect">
            <a:avLst/>
          </a:prstGeom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77" y="5553236"/>
            <a:ext cx="977213" cy="34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8" name="그룹 117"/>
          <p:cNvGrpSpPr/>
          <p:nvPr/>
        </p:nvGrpSpPr>
        <p:grpSpPr>
          <a:xfrm>
            <a:off x="4665588" y="1707153"/>
            <a:ext cx="1560000" cy="464400"/>
            <a:chOff x="501691" y="2234046"/>
            <a:chExt cx="1440000" cy="464400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501691" y="223404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33" y="2280045"/>
              <a:ext cx="918594" cy="372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00" y="2447694"/>
            <a:ext cx="1434964" cy="21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98" y="2384491"/>
            <a:ext cx="1089870" cy="3656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5" y="697260"/>
            <a:ext cx="7820025" cy="571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28" y="3645024"/>
            <a:ext cx="17430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/>
          <p:cNvGrpSpPr/>
          <p:nvPr/>
        </p:nvGrpSpPr>
        <p:grpSpPr>
          <a:xfrm>
            <a:off x="285213" y="2956561"/>
            <a:ext cx="1560000" cy="464400"/>
            <a:chOff x="510005" y="2829343"/>
            <a:chExt cx="1440000" cy="4644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510005" y="282934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093" y="2875341"/>
              <a:ext cx="918594" cy="37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7" name="그룹 56"/>
          <p:cNvGrpSpPr/>
          <p:nvPr/>
        </p:nvGrpSpPr>
        <p:grpSpPr>
          <a:xfrm>
            <a:off x="285213" y="3586903"/>
            <a:ext cx="1560000" cy="464400"/>
            <a:chOff x="510005" y="3364839"/>
            <a:chExt cx="1440000" cy="464400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10005" y="3364839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DEFAFE"/>
                </a:clrFrom>
                <a:clrTo>
                  <a:srgbClr val="DEFAF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96" y="3478704"/>
              <a:ext cx="1285694" cy="236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0" name="그룹 59"/>
          <p:cNvGrpSpPr/>
          <p:nvPr/>
        </p:nvGrpSpPr>
        <p:grpSpPr>
          <a:xfrm>
            <a:off x="285213" y="4217245"/>
            <a:ext cx="1560000" cy="464400"/>
            <a:chOff x="510005" y="3900335"/>
            <a:chExt cx="1440000" cy="464400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510005" y="3900335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Picture 3" descr="C:\Users\Administrator\Desktop\다운\sdci_sig01\sig_logo01_re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87" r="24187"/>
            <a:stretch/>
          </p:blipFill>
          <p:spPr bwMode="auto">
            <a:xfrm>
              <a:off x="700539" y="3947485"/>
              <a:ext cx="1058932" cy="309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285213" y="5485550"/>
            <a:ext cx="1560000" cy="464400"/>
            <a:chOff x="510005" y="4971326"/>
            <a:chExt cx="1440000" cy="464400"/>
          </a:xfrm>
        </p:grpSpPr>
        <p:sp>
          <p:nvSpPr>
            <p:cNvPr id="74" name="모서리가 둥근 직사각형 73"/>
            <p:cNvSpPr/>
            <p:nvPr/>
          </p:nvSpPr>
          <p:spPr>
            <a:xfrm>
              <a:off x="510005" y="497132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Picture 2" descr="C:\Users\ADMINI~1\AppData\Local\Temp\Rar$DR01.550\ci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42" y="5117047"/>
              <a:ext cx="980098" cy="17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285213" y="4847587"/>
            <a:ext cx="1560000" cy="464400"/>
            <a:chOff x="524143" y="4435831"/>
            <a:chExt cx="1440000" cy="464400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524143" y="443583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04" y="4509469"/>
              <a:ext cx="1026877" cy="317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4" name="그룹 83"/>
          <p:cNvGrpSpPr/>
          <p:nvPr/>
        </p:nvGrpSpPr>
        <p:grpSpPr>
          <a:xfrm>
            <a:off x="285213" y="2326219"/>
            <a:ext cx="1560000" cy="464400"/>
            <a:chOff x="510005" y="2234517"/>
            <a:chExt cx="1440000" cy="464400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510005" y="223451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85" y="2324027"/>
              <a:ext cx="1208316" cy="285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7" name="그룹 86"/>
          <p:cNvGrpSpPr/>
          <p:nvPr/>
        </p:nvGrpSpPr>
        <p:grpSpPr>
          <a:xfrm>
            <a:off x="285213" y="1695877"/>
            <a:ext cx="1560000" cy="464400"/>
            <a:chOff x="510005" y="1695877"/>
            <a:chExt cx="1440000" cy="464400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510005" y="169587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58" y="1786991"/>
              <a:ext cx="1179065" cy="282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751279"/>
              </p:ext>
            </p:extLst>
          </p:nvPr>
        </p:nvGraphicFramePr>
        <p:xfrm>
          <a:off x="122201" y="1628801"/>
          <a:ext cx="4563507" cy="436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2662"/>
                <a:gridCol w="2700845"/>
              </a:tblGrid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한국무역협회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주전산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장비 교체용 서버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H/W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구매 및 설치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삼성전자 인도네시아 스토리지 증설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NECIS 2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 사업 서버 외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K2B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인프라 개선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K2B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인프라 개선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우리은행 국외점포시스템 교체 및 증설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남양주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가평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춘천 광역버스 정보시스템 구축사업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1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285844" y="2328460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5844" y="2957210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85844" y="3585960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5844" y="4214708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4584" y="4847587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 descr="C:\Users\Administrator\Desktop\다운\sdci_sig01\sig_logo01_r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r="24187"/>
          <a:stretch/>
        </p:blipFill>
        <p:spPr bwMode="auto">
          <a:xfrm>
            <a:off x="492256" y="4909743"/>
            <a:ext cx="1147176" cy="3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62" y="2457951"/>
            <a:ext cx="1434964" cy="20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 descr="C:\Users\Administrator\Desktop\다운\sdci_sig01\sig_logo01_r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7" r="24187"/>
          <a:stretch/>
        </p:blipFill>
        <p:spPr bwMode="auto">
          <a:xfrm>
            <a:off x="492256" y="3034606"/>
            <a:ext cx="1147176" cy="3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76" y="3634540"/>
            <a:ext cx="701144" cy="3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65" y="4262807"/>
            <a:ext cx="873354" cy="33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285844" y="1699710"/>
            <a:ext cx="1560000" cy="464400"/>
            <a:chOff x="553765" y="1699710"/>
            <a:chExt cx="1560000" cy="46440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553765" y="1699710"/>
              <a:ext cx="156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D:\200. 프로젝트\210. 공공기관\서울문화재단\서울문화재단(로고)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42" y="1825547"/>
              <a:ext cx="1304925" cy="21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203504"/>
              </p:ext>
            </p:extLst>
          </p:nvPr>
        </p:nvGraphicFramePr>
        <p:xfrm>
          <a:off x="121572" y="1628801"/>
          <a:ext cx="4680520" cy="436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0423"/>
                <a:gridCol w="2770097"/>
              </a:tblGrid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정보시스템 운영 및 유지관리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2015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전산시스템 유지보수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용역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산재예방 정보시스템 통합유지보수 용역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U-City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분야 하자관리 및 기술지원 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화성시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공간정보시스템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유지보수 용역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산재예방 정보시스템 통합유지보수 용역</a:t>
                      </a:r>
                    </a:p>
                  </a:txBody>
                  <a:tcPr marL="0" marR="0" marT="0" marB="0" anchor="ctr"/>
                </a:tc>
              </a:tr>
              <a:tr h="6240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/>
                      </a:endParaRPr>
                    </a:p>
                  </a:txBody>
                  <a:tcPr marL="89846" marR="89846" marT="41465" marB="41465" anchor="ctr"/>
                </a:tc>
                <a:tc>
                  <a:txBody>
                    <a:bodyPr/>
                    <a:lstStyle/>
                    <a:p>
                      <a:pPr marL="0" indent="0" algn="l" fontAlgn="ctr">
                        <a:buFont typeface="Wingdings" pitchFamily="2" charset="2"/>
                        <a:buNone/>
                      </a:pP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7188352" y="2952801"/>
            <a:ext cx="1560000" cy="437893"/>
            <a:chOff x="6664230" y="1707261"/>
            <a:chExt cx="1657398" cy="50400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664230" y="1707261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3791" y="1778426"/>
              <a:ext cx="1438275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5532280" y="1693287"/>
            <a:ext cx="1560000" cy="4255750"/>
            <a:chOff x="5435093" y="1709438"/>
            <a:chExt cx="1440000" cy="4020153"/>
          </a:xfrm>
        </p:grpSpPr>
        <p:grpSp>
          <p:nvGrpSpPr>
            <p:cNvPr id="12" name="그룹 11"/>
            <p:cNvGrpSpPr>
              <a:grpSpLocks noChangeAspect="1"/>
            </p:cNvGrpSpPr>
            <p:nvPr/>
          </p:nvGrpSpPr>
          <p:grpSpPr>
            <a:xfrm>
              <a:off x="5435093" y="4097610"/>
              <a:ext cx="1440000" cy="437893"/>
              <a:chOff x="6664230" y="4097606"/>
              <a:chExt cx="1657398" cy="504000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6664230" y="409760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442" y="4202550"/>
                <a:ext cx="1512574" cy="294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" name="그룹 12"/>
            <p:cNvGrpSpPr>
              <a:grpSpLocks noChangeAspect="1"/>
            </p:cNvGrpSpPr>
            <p:nvPr/>
          </p:nvGrpSpPr>
          <p:grpSpPr>
            <a:xfrm>
              <a:off x="5435093" y="2306481"/>
              <a:ext cx="1440000" cy="437893"/>
              <a:chOff x="6664230" y="2306477"/>
              <a:chExt cx="1657398" cy="504000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>
                <a:off x="6664230" y="2306477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6236" y="2413065"/>
                <a:ext cx="1584986" cy="290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" name="그룹 13"/>
            <p:cNvGrpSpPr>
              <a:grpSpLocks noChangeAspect="1"/>
            </p:cNvGrpSpPr>
            <p:nvPr/>
          </p:nvGrpSpPr>
          <p:grpSpPr>
            <a:xfrm>
              <a:off x="5435093" y="4694653"/>
              <a:ext cx="1440000" cy="437893"/>
              <a:chOff x="6664230" y="4694649"/>
              <a:chExt cx="1657398" cy="504000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6664230" y="4694649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Picture 4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4F4F6"/>
                  </a:clrFrom>
                  <a:clrTo>
                    <a:srgbClr val="F4F4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1761" y="4761240"/>
                <a:ext cx="1355630" cy="370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" name="그룹 14"/>
            <p:cNvGrpSpPr>
              <a:grpSpLocks noChangeAspect="1"/>
            </p:cNvGrpSpPr>
            <p:nvPr/>
          </p:nvGrpSpPr>
          <p:grpSpPr>
            <a:xfrm>
              <a:off x="5435093" y="3500567"/>
              <a:ext cx="1440000" cy="437893"/>
              <a:chOff x="6664230" y="3500563"/>
              <a:chExt cx="1657398" cy="504000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6664230" y="3500563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Picture 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6010" y="3603762"/>
                <a:ext cx="1537607" cy="297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" name="그룹 15"/>
            <p:cNvGrpSpPr>
              <a:grpSpLocks noChangeAspect="1"/>
            </p:cNvGrpSpPr>
            <p:nvPr/>
          </p:nvGrpSpPr>
          <p:grpSpPr>
            <a:xfrm>
              <a:off x="5435093" y="2903524"/>
              <a:ext cx="1440000" cy="437893"/>
              <a:chOff x="6664230" y="2903520"/>
              <a:chExt cx="1657398" cy="504000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6664230" y="2903520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8863" y="2955648"/>
                <a:ext cx="1257300" cy="361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" name="그룹 16"/>
            <p:cNvGrpSpPr>
              <a:grpSpLocks noChangeAspect="1"/>
            </p:cNvGrpSpPr>
            <p:nvPr/>
          </p:nvGrpSpPr>
          <p:grpSpPr>
            <a:xfrm>
              <a:off x="5435093" y="1709438"/>
              <a:ext cx="1440000" cy="437893"/>
              <a:chOff x="6664230" y="1709434"/>
              <a:chExt cx="1657398" cy="504000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>
                <a:off x="6664230" y="1709434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9186" y="1761409"/>
                <a:ext cx="10382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그룹 17"/>
            <p:cNvGrpSpPr>
              <a:grpSpLocks noChangeAspect="1"/>
            </p:cNvGrpSpPr>
            <p:nvPr/>
          </p:nvGrpSpPr>
          <p:grpSpPr>
            <a:xfrm>
              <a:off x="5435093" y="5291698"/>
              <a:ext cx="1440000" cy="437893"/>
              <a:chOff x="6664230" y="5291694"/>
              <a:chExt cx="1657398" cy="504000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6664230" y="5291694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2224" y="5352037"/>
                <a:ext cx="954666" cy="383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33" name="그룹 32"/>
          <p:cNvGrpSpPr/>
          <p:nvPr/>
        </p:nvGrpSpPr>
        <p:grpSpPr>
          <a:xfrm>
            <a:off x="3840199" y="1693287"/>
            <a:ext cx="1560000" cy="4255750"/>
            <a:chOff x="3849756" y="1709440"/>
            <a:chExt cx="1440000" cy="4020153"/>
          </a:xfrm>
        </p:grpSpPr>
        <p:grpSp>
          <p:nvGrpSpPr>
            <p:cNvPr id="34" name="그룹 33"/>
            <p:cNvGrpSpPr>
              <a:grpSpLocks noChangeAspect="1"/>
            </p:cNvGrpSpPr>
            <p:nvPr/>
          </p:nvGrpSpPr>
          <p:grpSpPr>
            <a:xfrm>
              <a:off x="3849756" y="1709440"/>
              <a:ext cx="1440000" cy="437893"/>
              <a:chOff x="4719610" y="1709436"/>
              <a:chExt cx="1657398" cy="504000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4719610" y="170943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1843222"/>
                <a:ext cx="1524555" cy="236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5" name="그룹 34"/>
            <p:cNvGrpSpPr>
              <a:grpSpLocks noChangeAspect="1"/>
            </p:cNvGrpSpPr>
            <p:nvPr/>
          </p:nvGrpSpPr>
          <p:grpSpPr>
            <a:xfrm>
              <a:off x="3849756" y="4097612"/>
              <a:ext cx="1440000" cy="437893"/>
              <a:chOff x="4719610" y="4097608"/>
              <a:chExt cx="1657398" cy="504000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4719610" y="4097608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Picture 1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9752" y="4107229"/>
                <a:ext cx="1181100" cy="41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6" name="그룹 35"/>
            <p:cNvGrpSpPr>
              <a:grpSpLocks noChangeAspect="1"/>
            </p:cNvGrpSpPr>
            <p:nvPr/>
          </p:nvGrpSpPr>
          <p:grpSpPr>
            <a:xfrm>
              <a:off x="3849756" y="2306483"/>
              <a:ext cx="1440000" cy="437893"/>
              <a:chOff x="4719610" y="2306479"/>
              <a:chExt cx="1657398" cy="504000"/>
            </a:xfrm>
          </p:grpSpPr>
          <p:sp>
            <p:nvSpPr>
              <p:cNvPr id="49" name="모서리가 둥근 직사각형 48"/>
              <p:cNvSpPr/>
              <p:nvPr/>
            </p:nvSpPr>
            <p:spPr>
              <a:xfrm>
                <a:off x="4719610" y="2306479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Picture 18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8908" y="2344413"/>
                <a:ext cx="482787" cy="414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7" name="그룹 36"/>
            <p:cNvGrpSpPr>
              <a:grpSpLocks noChangeAspect="1"/>
            </p:cNvGrpSpPr>
            <p:nvPr/>
          </p:nvGrpSpPr>
          <p:grpSpPr>
            <a:xfrm>
              <a:off x="3849756" y="4694655"/>
              <a:ext cx="1440000" cy="437893"/>
              <a:chOff x="4719610" y="4694651"/>
              <a:chExt cx="1657398" cy="504000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4719610" y="4694651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Picture 1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4721" y="4786836"/>
                <a:ext cx="1391162" cy="282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8" name="그룹 37"/>
            <p:cNvGrpSpPr>
              <a:grpSpLocks noChangeAspect="1"/>
            </p:cNvGrpSpPr>
            <p:nvPr/>
          </p:nvGrpSpPr>
          <p:grpSpPr>
            <a:xfrm>
              <a:off x="3849756" y="3500569"/>
              <a:ext cx="1440000" cy="437893"/>
              <a:chOff x="4719610" y="3500565"/>
              <a:chExt cx="1657398" cy="504000"/>
            </a:xfrm>
          </p:grpSpPr>
          <p:sp>
            <p:nvSpPr>
              <p:cNvPr id="45" name="모서리가 둥근 직사각형 44"/>
              <p:cNvSpPr/>
              <p:nvPr/>
            </p:nvSpPr>
            <p:spPr>
              <a:xfrm>
                <a:off x="4719610" y="3500565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Picture 2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164" y="3587301"/>
                <a:ext cx="1514276" cy="330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9" name="그룹 38"/>
            <p:cNvGrpSpPr>
              <a:grpSpLocks noChangeAspect="1"/>
            </p:cNvGrpSpPr>
            <p:nvPr/>
          </p:nvGrpSpPr>
          <p:grpSpPr>
            <a:xfrm>
              <a:off x="3849756" y="2903526"/>
              <a:ext cx="1440000" cy="437893"/>
              <a:chOff x="4719610" y="2903522"/>
              <a:chExt cx="1657398" cy="504000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4719610" y="2903522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Picture 21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026" y="2950887"/>
                <a:ext cx="1352550" cy="37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0" name="그룹 39"/>
            <p:cNvGrpSpPr>
              <a:grpSpLocks noChangeAspect="1"/>
            </p:cNvGrpSpPr>
            <p:nvPr/>
          </p:nvGrpSpPr>
          <p:grpSpPr>
            <a:xfrm>
              <a:off x="3849756" y="5291700"/>
              <a:ext cx="1440000" cy="437893"/>
              <a:chOff x="4719610" y="5291696"/>
              <a:chExt cx="1657398" cy="504000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4719610" y="529169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Picture 2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07376" y="5410344"/>
                <a:ext cx="1085850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55" name="그룹 54"/>
          <p:cNvGrpSpPr/>
          <p:nvPr/>
        </p:nvGrpSpPr>
        <p:grpSpPr>
          <a:xfrm>
            <a:off x="2135877" y="1693287"/>
            <a:ext cx="1560000" cy="4255750"/>
            <a:chOff x="2264418" y="1709440"/>
            <a:chExt cx="1440000" cy="4020153"/>
          </a:xfrm>
        </p:grpSpPr>
        <p:grpSp>
          <p:nvGrpSpPr>
            <p:cNvPr id="56" name="그룹 55"/>
            <p:cNvGrpSpPr>
              <a:grpSpLocks noChangeAspect="1"/>
            </p:cNvGrpSpPr>
            <p:nvPr/>
          </p:nvGrpSpPr>
          <p:grpSpPr>
            <a:xfrm>
              <a:off x="2264418" y="4694655"/>
              <a:ext cx="1440000" cy="437893"/>
              <a:chOff x="2774989" y="4694651"/>
              <a:chExt cx="1657398" cy="504000"/>
            </a:xfrm>
          </p:grpSpPr>
          <p:sp>
            <p:nvSpPr>
              <p:cNvPr id="75" name="모서리가 둥근 직사각형 74"/>
              <p:cNvSpPr/>
              <p:nvPr/>
            </p:nvSpPr>
            <p:spPr>
              <a:xfrm>
                <a:off x="2774989" y="4694651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Picture 3" descr="C:\Users\Administrator\Desktop\다운\sdci_sig01\sig_logo01_re.gif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87" r="24187"/>
              <a:stretch/>
            </p:blipFill>
            <p:spPr bwMode="auto">
              <a:xfrm>
                <a:off x="3016339" y="4749898"/>
                <a:ext cx="1218800" cy="356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7" name="그룹 56"/>
            <p:cNvGrpSpPr>
              <a:grpSpLocks noChangeAspect="1"/>
            </p:cNvGrpSpPr>
            <p:nvPr/>
          </p:nvGrpSpPr>
          <p:grpSpPr>
            <a:xfrm>
              <a:off x="2264418" y="2306483"/>
              <a:ext cx="1440000" cy="437893"/>
              <a:chOff x="2774989" y="2306479"/>
              <a:chExt cx="1657398" cy="504000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2774989" y="2306479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Picture 10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5006" y="2349500"/>
                <a:ext cx="795726" cy="417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8" name="그룹 57"/>
            <p:cNvGrpSpPr>
              <a:grpSpLocks noChangeAspect="1"/>
            </p:cNvGrpSpPr>
            <p:nvPr/>
          </p:nvGrpSpPr>
          <p:grpSpPr>
            <a:xfrm>
              <a:off x="2264418" y="2903526"/>
              <a:ext cx="1440000" cy="437893"/>
              <a:chOff x="2774989" y="2903522"/>
              <a:chExt cx="1657398" cy="504000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2774989" y="2903522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2" name="Picture 1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7935" y="2971400"/>
                <a:ext cx="1289868" cy="375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9" name="그룹 58"/>
            <p:cNvGrpSpPr>
              <a:grpSpLocks noChangeAspect="1"/>
            </p:cNvGrpSpPr>
            <p:nvPr/>
          </p:nvGrpSpPr>
          <p:grpSpPr>
            <a:xfrm>
              <a:off x="2264418" y="3500569"/>
              <a:ext cx="1440000" cy="437893"/>
              <a:chOff x="2774989" y="3500565"/>
              <a:chExt cx="1657398" cy="504000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2774989" y="3500565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0" name="Picture 13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5766" y="3653396"/>
                <a:ext cx="1394206" cy="198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0" name="그룹 59"/>
            <p:cNvGrpSpPr>
              <a:grpSpLocks noChangeAspect="1"/>
            </p:cNvGrpSpPr>
            <p:nvPr/>
          </p:nvGrpSpPr>
          <p:grpSpPr>
            <a:xfrm>
              <a:off x="2264418" y="4097612"/>
              <a:ext cx="1440000" cy="437893"/>
              <a:chOff x="2774989" y="4097608"/>
              <a:chExt cx="1657398" cy="504000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2774989" y="4097608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Picture 15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5165" y="4172887"/>
                <a:ext cx="835406" cy="353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1" name="그룹 60"/>
            <p:cNvGrpSpPr>
              <a:grpSpLocks noChangeAspect="1"/>
            </p:cNvGrpSpPr>
            <p:nvPr/>
          </p:nvGrpSpPr>
          <p:grpSpPr>
            <a:xfrm>
              <a:off x="2264418" y="5291700"/>
              <a:ext cx="1440000" cy="437893"/>
              <a:chOff x="2774989" y="5291696"/>
              <a:chExt cx="1657398" cy="504000"/>
            </a:xfrm>
          </p:grpSpPr>
          <p:sp>
            <p:nvSpPr>
              <p:cNvPr id="65" name="모서리가 둥근 직사각형 64"/>
              <p:cNvSpPr/>
              <p:nvPr/>
            </p:nvSpPr>
            <p:spPr>
              <a:xfrm>
                <a:off x="2774989" y="529169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Picture 16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2767" y="5366617"/>
                <a:ext cx="1140204" cy="354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62" name="그룹 61"/>
            <p:cNvGrpSpPr>
              <a:grpSpLocks noChangeAspect="1"/>
            </p:cNvGrpSpPr>
            <p:nvPr/>
          </p:nvGrpSpPr>
          <p:grpSpPr>
            <a:xfrm>
              <a:off x="2264418" y="1709440"/>
              <a:ext cx="1440000" cy="437893"/>
              <a:chOff x="2774989" y="1709436"/>
              <a:chExt cx="1657398" cy="504000"/>
            </a:xfrm>
          </p:grpSpPr>
          <p:sp>
            <p:nvSpPr>
              <p:cNvPr id="63" name="모서리가 둥근 직사각형 62"/>
              <p:cNvSpPr/>
              <p:nvPr/>
            </p:nvSpPr>
            <p:spPr>
              <a:xfrm>
                <a:off x="2774989" y="170943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8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6698" y="1780128"/>
                <a:ext cx="658082" cy="362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77" name="그룹 76"/>
          <p:cNvGrpSpPr/>
          <p:nvPr/>
        </p:nvGrpSpPr>
        <p:grpSpPr>
          <a:xfrm>
            <a:off x="443490" y="1693287"/>
            <a:ext cx="1560000" cy="4255750"/>
            <a:chOff x="691943" y="1709440"/>
            <a:chExt cx="1440000" cy="4020153"/>
          </a:xfrm>
        </p:grpSpPr>
        <p:grpSp>
          <p:nvGrpSpPr>
            <p:cNvPr id="78" name="그룹 77"/>
            <p:cNvGrpSpPr>
              <a:grpSpLocks noChangeAspect="1"/>
            </p:cNvGrpSpPr>
            <p:nvPr/>
          </p:nvGrpSpPr>
          <p:grpSpPr>
            <a:xfrm>
              <a:off x="691943" y="4694655"/>
              <a:ext cx="1440000" cy="437893"/>
              <a:chOff x="827584" y="4694651"/>
              <a:chExt cx="1657398" cy="504000"/>
            </a:xfrm>
          </p:grpSpPr>
          <p:sp>
            <p:nvSpPr>
              <p:cNvPr id="97" name="모서리가 둥근 직사각형 96"/>
              <p:cNvSpPr/>
              <p:nvPr/>
            </p:nvSpPr>
            <p:spPr>
              <a:xfrm>
                <a:off x="827584" y="4694651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8" name="Picture 23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6648" y="4801795"/>
                <a:ext cx="1515314" cy="25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9" name="그룹 78"/>
            <p:cNvGrpSpPr>
              <a:grpSpLocks noChangeAspect="1"/>
            </p:cNvGrpSpPr>
            <p:nvPr/>
          </p:nvGrpSpPr>
          <p:grpSpPr>
            <a:xfrm>
              <a:off x="691943" y="2306483"/>
              <a:ext cx="1440000" cy="437893"/>
              <a:chOff x="827584" y="2306479"/>
              <a:chExt cx="1657398" cy="504000"/>
            </a:xfrm>
          </p:grpSpPr>
          <p:sp>
            <p:nvSpPr>
              <p:cNvPr id="95" name="모서리가 둥근 직사각형 94"/>
              <p:cNvSpPr/>
              <p:nvPr/>
            </p:nvSpPr>
            <p:spPr>
              <a:xfrm>
                <a:off x="827584" y="2306479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Picture 167" descr="https://encrypted-tbn2.gstatic.com/images?q=tbn:ANd9GcRw8zcNIZNVXqLTamqh7IVe9lR1UOHJkXKE-m6DXhCZMwK-7pI9T1n-ZLY">
                <a:hlinkClick r:id="rId25"/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9967" y="2404678"/>
                <a:ext cx="828675" cy="331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0" name="그룹 79"/>
            <p:cNvGrpSpPr>
              <a:grpSpLocks noChangeAspect="1"/>
            </p:cNvGrpSpPr>
            <p:nvPr/>
          </p:nvGrpSpPr>
          <p:grpSpPr>
            <a:xfrm>
              <a:off x="691943" y="2903526"/>
              <a:ext cx="1440000" cy="437893"/>
              <a:chOff x="827584" y="2903522"/>
              <a:chExt cx="1657398" cy="504000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827584" y="2903522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Picture 24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347" y="3061978"/>
                <a:ext cx="1235916" cy="187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1" name="그룹 80"/>
            <p:cNvGrpSpPr>
              <a:grpSpLocks noChangeAspect="1"/>
            </p:cNvGrpSpPr>
            <p:nvPr/>
          </p:nvGrpSpPr>
          <p:grpSpPr>
            <a:xfrm>
              <a:off x="691943" y="3500569"/>
              <a:ext cx="1440000" cy="437893"/>
              <a:chOff x="827584" y="3500565"/>
              <a:chExt cx="1657398" cy="504000"/>
            </a:xfrm>
          </p:grpSpPr>
          <p:sp>
            <p:nvSpPr>
              <p:cNvPr id="91" name="모서리가 둥근 직사각형 90"/>
              <p:cNvSpPr/>
              <p:nvPr/>
            </p:nvSpPr>
            <p:spPr>
              <a:xfrm>
                <a:off x="827584" y="3500565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Picture 25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956" y="3590894"/>
                <a:ext cx="708866" cy="3233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2" name="그룹 81"/>
            <p:cNvGrpSpPr>
              <a:grpSpLocks noChangeAspect="1"/>
            </p:cNvGrpSpPr>
            <p:nvPr/>
          </p:nvGrpSpPr>
          <p:grpSpPr>
            <a:xfrm>
              <a:off x="691943" y="4097612"/>
              <a:ext cx="1440000" cy="437893"/>
              <a:chOff x="827584" y="4097608"/>
              <a:chExt cx="1657398" cy="504000"/>
            </a:xfrm>
          </p:grpSpPr>
          <p:sp>
            <p:nvSpPr>
              <p:cNvPr id="89" name="모서리가 둥근 직사각형 88"/>
              <p:cNvSpPr/>
              <p:nvPr/>
            </p:nvSpPr>
            <p:spPr>
              <a:xfrm>
                <a:off x="827584" y="4097608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0" name="Picture 26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318" y="4140058"/>
                <a:ext cx="1339593" cy="365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3" name="그룹 82"/>
            <p:cNvGrpSpPr>
              <a:grpSpLocks noChangeAspect="1"/>
            </p:cNvGrpSpPr>
            <p:nvPr/>
          </p:nvGrpSpPr>
          <p:grpSpPr>
            <a:xfrm>
              <a:off x="691943" y="1709440"/>
              <a:ext cx="1440000" cy="437893"/>
              <a:chOff x="827584" y="1709436"/>
              <a:chExt cx="1657398" cy="504000"/>
            </a:xfrm>
          </p:grpSpPr>
          <p:sp>
            <p:nvSpPr>
              <p:cNvPr id="87" name="모서리가 둥근 직사각형 86"/>
              <p:cNvSpPr/>
              <p:nvPr/>
            </p:nvSpPr>
            <p:spPr>
              <a:xfrm>
                <a:off x="827584" y="170943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Picture 27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845" y="1858315"/>
                <a:ext cx="1586919" cy="206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4" name="그룹 83"/>
            <p:cNvGrpSpPr>
              <a:grpSpLocks noChangeAspect="1"/>
            </p:cNvGrpSpPr>
            <p:nvPr/>
          </p:nvGrpSpPr>
          <p:grpSpPr>
            <a:xfrm>
              <a:off x="691943" y="5291700"/>
              <a:ext cx="1440000" cy="437893"/>
              <a:chOff x="827584" y="5291696"/>
              <a:chExt cx="1657398" cy="504000"/>
            </a:xfrm>
          </p:grpSpPr>
          <p:sp>
            <p:nvSpPr>
              <p:cNvPr id="85" name="모서리가 둥근 직사각형 84"/>
              <p:cNvSpPr/>
              <p:nvPr/>
            </p:nvSpPr>
            <p:spPr>
              <a:xfrm>
                <a:off x="827584" y="5291696"/>
                <a:ext cx="1657398" cy="504000"/>
              </a:xfrm>
              <a:prstGeom prst="roundRect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6" name="Picture 9" descr="C:\Users\Administrator\Desktop\다운\signature_jpg\signature_04.jpg"/>
              <p:cNvPicPr>
                <a:picLocks noChangeAspect="1" noChangeArrowheads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034" y="5366617"/>
                <a:ext cx="1224540" cy="332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9" name="그룹 98"/>
          <p:cNvGrpSpPr>
            <a:grpSpLocks noChangeAspect="1"/>
          </p:cNvGrpSpPr>
          <p:nvPr/>
        </p:nvGrpSpPr>
        <p:grpSpPr>
          <a:xfrm>
            <a:off x="7188464" y="1693287"/>
            <a:ext cx="1560000" cy="463798"/>
            <a:chOff x="827584" y="1707263"/>
            <a:chExt cx="1657398" cy="504000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827584" y="1707263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064" y="1733042"/>
              <a:ext cx="452437" cy="452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2" name="그룹 101"/>
          <p:cNvGrpSpPr>
            <a:grpSpLocks noChangeAspect="1"/>
          </p:cNvGrpSpPr>
          <p:nvPr/>
        </p:nvGrpSpPr>
        <p:grpSpPr>
          <a:xfrm>
            <a:off x="7188464" y="2325270"/>
            <a:ext cx="1560000" cy="463798"/>
            <a:chOff x="2774989" y="1707263"/>
            <a:chExt cx="1657398" cy="504000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2774989" y="1707263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1443" y="1763246"/>
              <a:ext cx="904490" cy="38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5" name="그룹 104"/>
          <p:cNvGrpSpPr>
            <a:grpSpLocks noChangeAspect="1"/>
          </p:cNvGrpSpPr>
          <p:nvPr/>
        </p:nvGrpSpPr>
        <p:grpSpPr>
          <a:xfrm>
            <a:off x="7188464" y="4853448"/>
            <a:ext cx="1560000" cy="463798"/>
            <a:chOff x="4719610" y="1707263"/>
            <a:chExt cx="1657398" cy="504000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4719610" y="1707263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Picture 4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003" y="1802456"/>
              <a:ext cx="1054612" cy="332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8" name="그룹 107"/>
          <p:cNvGrpSpPr>
            <a:grpSpLocks noChangeAspect="1"/>
          </p:cNvGrpSpPr>
          <p:nvPr/>
        </p:nvGrpSpPr>
        <p:grpSpPr>
          <a:xfrm>
            <a:off x="7188464" y="3589383"/>
            <a:ext cx="1560000" cy="463798"/>
            <a:chOff x="827584" y="2304306"/>
            <a:chExt cx="1657398" cy="50400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827584" y="2304306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0" name="Picture 5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674" y="2424488"/>
              <a:ext cx="1253618" cy="2636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1" name="그룹 110"/>
          <p:cNvGrpSpPr>
            <a:grpSpLocks noChangeAspect="1"/>
          </p:cNvGrpSpPr>
          <p:nvPr/>
        </p:nvGrpSpPr>
        <p:grpSpPr>
          <a:xfrm>
            <a:off x="7188464" y="4230264"/>
            <a:ext cx="1560000" cy="463798"/>
            <a:chOff x="2774989" y="2304306"/>
            <a:chExt cx="1657398" cy="504000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2774989" y="2304306"/>
              <a:ext cx="1657398" cy="5040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6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557" y="2362370"/>
              <a:ext cx="1452262" cy="38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4" name="그룹 113"/>
          <p:cNvGrpSpPr/>
          <p:nvPr/>
        </p:nvGrpSpPr>
        <p:grpSpPr>
          <a:xfrm>
            <a:off x="7188464" y="5485482"/>
            <a:ext cx="1560000" cy="463798"/>
            <a:chOff x="7020432" y="4678511"/>
            <a:chExt cx="1440000" cy="437893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7020432" y="4678511"/>
              <a:ext cx="1440000" cy="437893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6" name="Picture 7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609" y="4790351"/>
              <a:ext cx="1305646" cy="214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/>
          <p:cNvGrpSpPr/>
          <p:nvPr/>
        </p:nvGrpSpPr>
        <p:grpSpPr>
          <a:xfrm>
            <a:off x="7112096" y="2963973"/>
            <a:ext cx="1560000" cy="464400"/>
            <a:chOff x="4716826" y="5292641"/>
            <a:chExt cx="1440000" cy="464400"/>
          </a:xfrm>
        </p:grpSpPr>
        <p:sp>
          <p:nvSpPr>
            <p:cNvPr id="118" name="모서리가 둥근 직사각형 117"/>
            <p:cNvSpPr/>
            <p:nvPr/>
          </p:nvSpPr>
          <p:spPr>
            <a:xfrm>
              <a:off x="4716826" y="529264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041" y="5367604"/>
              <a:ext cx="1249619" cy="31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0" name="그룹 119"/>
          <p:cNvGrpSpPr/>
          <p:nvPr/>
        </p:nvGrpSpPr>
        <p:grpSpPr>
          <a:xfrm>
            <a:off x="3779204" y="1710381"/>
            <a:ext cx="1560000" cy="464400"/>
            <a:chOff x="4716826" y="1710381"/>
            <a:chExt cx="1440000" cy="464400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4716826" y="171038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554" y="1766289"/>
              <a:ext cx="860543" cy="352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3" name="그룹 122"/>
          <p:cNvGrpSpPr/>
          <p:nvPr/>
        </p:nvGrpSpPr>
        <p:grpSpPr>
          <a:xfrm>
            <a:off x="3779204" y="2333367"/>
            <a:ext cx="1560000" cy="464400"/>
            <a:chOff x="4716826" y="2307424"/>
            <a:chExt cx="1440000" cy="464400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4716826" y="2307424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739" y="2370763"/>
              <a:ext cx="806173" cy="33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6" name="그룹 125"/>
          <p:cNvGrpSpPr/>
          <p:nvPr/>
        </p:nvGrpSpPr>
        <p:grpSpPr>
          <a:xfrm>
            <a:off x="3779204" y="2963973"/>
            <a:ext cx="1560000" cy="464400"/>
            <a:chOff x="4716826" y="2904467"/>
            <a:chExt cx="1440000" cy="464400"/>
          </a:xfrm>
        </p:grpSpPr>
        <p:sp>
          <p:nvSpPr>
            <p:cNvPr id="127" name="모서리가 둥근 직사각형 126"/>
            <p:cNvSpPr/>
            <p:nvPr/>
          </p:nvSpPr>
          <p:spPr>
            <a:xfrm>
              <a:off x="4716826" y="290446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9264" y="2975048"/>
              <a:ext cx="1043175" cy="323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9" name="그룹 128"/>
          <p:cNvGrpSpPr/>
          <p:nvPr/>
        </p:nvGrpSpPr>
        <p:grpSpPr>
          <a:xfrm>
            <a:off x="3779204" y="3594579"/>
            <a:ext cx="1560000" cy="464400"/>
            <a:chOff x="4716826" y="3501510"/>
            <a:chExt cx="1440000" cy="464400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4716826" y="3501510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1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7357" y="3600623"/>
              <a:ext cx="1186989" cy="266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2" name="그룹 131"/>
          <p:cNvGrpSpPr/>
          <p:nvPr/>
        </p:nvGrpSpPr>
        <p:grpSpPr>
          <a:xfrm>
            <a:off x="3779204" y="4225185"/>
            <a:ext cx="1560000" cy="464400"/>
            <a:chOff x="4716826" y="4098553"/>
            <a:chExt cx="1440000" cy="464400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4716826" y="409855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4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424" y="4217756"/>
              <a:ext cx="1024855" cy="225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5" name="그룹 134"/>
          <p:cNvGrpSpPr/>
          <p:nvPr/>
        </p:nvGrpSpPr>
        <p:grpSpPr>
          <a:xfrm>
            <a:off x="3779204" y="4855791"/>
            <a:ext cx="1560000" cy="464400"/>
            <a:chOff x="4716826" y="4695596"/>
            <a:chExt cx="1440000" cy="464400"/>
          </a:xfrm>
        </p:grpSpPr>
        <p:sp>
          <p:nvSpPr>
            <p:cNvPr id="136" name="모서리가 둥근 직사각형 135"/>
            <p:cNvSpPr/>
            <p:nvPr/>
          </p:nvSpPr>
          <p:spPr>
            <a:xfrm>
              <a:off x="4716826" y="469559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070" y="4753471"/>
              <a:ext cx="1157512" cy="34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8" name="그룹 137"/>
          <p:cNvGrpSpPr/>
          <p:nvPr/>
        </p:nvGrpSpPr>
        <p:grpSpPr>
          <a:xfrm>
            <a:off x="7116456" y="3594579"/>
            <a:ext cx="1560000" cy="464400"/>
            <a:chOff x="6661446" y="5292641"/>
            <a:chExt cx="1440000" cy="464400"/>
          </a:xfrm>
        </p:grpSpPr>
        <p:sp>
          <p:nvSpPr>
            <p:cNvPr id="139" name="모서리가 둥근 직사각형 138"/>
            <p:cNvSpPr/>
            <p:nvPr/>
          </p:nvSpPr>
          <p:spPr>
            <a:xfrm>
              <a:off x="6661446" y="529264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623" y="5417737"/>
              <a:ext cx="1305646" cy="214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1" name="그룹 140"/>
          <p:cNvGrpSpPr/>
          <p:nvPr/>
        </p:nvGrpSpPr>
        <p:grpSpPr>
          <a:xfrm>
            <a:off x="5463964" y="1710381"/>
            <a:ext cx="1560000" cy="464400"/>
            <a:chOff x="6661446" y="1710381"/>
            <a:chExt cx="1440000" cy="464400"/>
          </a:xfrm>
        </p:grpSpPr>
        <p:sp>
          <p:nvSpPr>
            <p:cNvPr id="142" name="모서리가 둥근 직사각형 141"/>
            <p:cNvSpPr/>
            <p:nvPr/>
          </p:nvSpPr>
          <p:spPr>
            <a:xfrm>
              <a:off x="6661446" y="171038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9078" y="1783779"/>
              <a:ext cx="997272" cy="31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4" name="그룹 143"/>
          <p:cNvGrpSpPr/>
          <p:nvPr/>
        </p:nvGrpSpPr>
        <p:grpSpPr>
          <a:xfrm>
            <a:off x="5463964" y="2333367"/>
            <a:ext cx="1560000" cy="464400"/>
            <a:chOff x="6661446" y="2307424"/>
            <a:chExt cx="1440000" cy="464400"/>
          </a:xfrm>
        </p:grpSpPr>
        <p:sp>
          <p:nvSpPr>
            <p:cNvPr id="145" name="모서리가 둥근 직사각형 144"/>
            <p:cNvSpPr/>
            <p:nvPr/>
          </p:nvSpPr>
          <p:spPr>
            <a:xfrm>
              <a:off x="6661446" y="2307424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6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192" y="2383734"/>
              <a:ext cx="776508" cy="311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7" name="그룹 146"/>
          <p:cNvGrpSpPr/>
          <p:nvPr/>
        </p:nvGrpSpPr>
        <p:grpSpPr>
          <a:xfrm>
            <a:off x="5463964" y="2963973"/>
            <a:ext cx="1560000" cy="464400"/>
            <a:chOff x="6661446" y="2904467"/>
            <a:chExt cx="1440000" cy="464400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6661446" y="290446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9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190" y="3001924"/>
              <a:ext cx="1088512" cy="269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0" name="그룹 149"/>
          <p:cNvGrpSpPr/>
          <p:nvPr/>
        </p:nvGrpSpPr>
        <p:grpSpPr>
          <a:xfrm>
            <a:off x="5463964" y="3594579"/>
            <a:ext cx="1560000" cy="464400"/>
            <a:chOff x="6661446" y="3501510"/>
            <a:chExt cx="1440000" cy="464400"/>
          </a:xfrm>
        </p:grpSpPr>
        <p:sp>
          <p:nvSpPr>
            <p:cNvPr id="151" name="모서리가 둥근 직사각형 150"/>
            <p:cNvSpPr/>
            <p:nvPr/>
          </p:nvSpPr>
          <p:spPr>
            <a:xfrm>
              <a:off x="6661446" y="3501510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2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219" y="3564059"/>
              <a:ext cx="1034453" cy="339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3" name="그룹 152"/>
          <p:cNvGrpSpPr/>
          <p:nvPr/>
        </p:nvGrpSpPr>
        <p:grpSpPr>
          <a:xfrm>
            <a:off x="5463964" y="4225185"/>
            <a:ext cx="1560000" cy="464400"/>
            <a:chOff x="6661446" y="4098553"/>
            <a:chExt cx="1440000" cy="464400"/>
          </a:xfrm>
        </p:grpSpPr>
        <p:sp>
          <p:nvSpPr>
            <p:cNvPr id="154" name="모서리가 둥근 직사각형 153"/>
            <p:cNvSpPr/>
            <p:nvPr/>
          </p:nvSpPr>
          <p:spPr>
            <a:xfrm>
              <a:off x="6661446" y="409855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5" name="Picture 17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897" y="4158355"/>
              <a:ext cx="799633" cy="34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6" name="그룹 155"/>
          <p:cNvGrpSpPr/>
          <p:nvPr/>
        </p:nvGrpSpPr>
        <p:grpSpPr>
          <a:xfrm>
            <a:off x="7116456" y="4225185"/>
            <a:ext cx="1560000" cy="464400"/>
            <a:chOff x="6661446" y="4695596"/>
            <a:chExt cx="1440000" cy="464400"/>
          </a:xfrm>
        </p:grpSpPr>
        <p:sp>
          <p:nvSpPr>
            <p:cNvPr id="157" name="모서리가 둥근 직사각형 156"/>
            <p:cNvSpPr/>
            <p:nvPr/>
          </p:nvSpPr>
          <p:spPr>
            <a:xfrm>
              <a:off x="6661446" y="469559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Picture 21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982" y="4737409"/>
              <a:ext cx="390927" cy="380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9" name="그룹 158"/>
          <p:cNvGrpSpPr/>
          <p:nvPr/>
        </p:nvGrpSpPr>
        <p:grpSpPr>
          <a:xfrm>
            <a:off x="489934" y="1702761"/>
            <a:ext cx="1560000" cy="464400"/>
            <a:chOff x="827584" y="1710381"/>
            <a:chExt cx="1440000" cy="464400"/>
          </a:xfrm>
        </p:grpSpPr>
        <p:sp>
          <p:nvSpPr>
            <p:cNvPr id="160" name="모서리가 둥근 직사각형 159"/>
            <p:cNvSpPr/>
            <p:nvPr/>
          </p:nvSpPr>
          <p:spPr>
            <a:xfrm>
              <a:off x="827584" y="171038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1" name="Picture 16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906" y="1788730"/>
              <a:ext cx="990645" cy="3077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2" name="그룹 161"/>
          <p:cNvGrpSpPr/>
          <p:nvPr/>
        </p:nvGrpSpPr>
        <p:grpSpPr>
          <a:xfrm>
            <a:off x="489934" y="2333367"/>
            <a:ext cx="1560000" cy="464400"/>
            <a:chOff x="827584" y="2307424"/>
            <a:chExt cx="1440000" cy="464400"/>
          </a:xfrm>
        </p:grpSpPr>
        <p:sp>
          <p:nvSpPr>
            <p:cNvPr id="163" name="모서리가 둥근 직사각형 162"/>
            <p:cNvSpPr/>
            <p:nvPr/>
          </p:nvSpPr>
          <p:spPr>
            <a:xfrm>
              <a:off x="827584" y="2307424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4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967" y="2343078"/>
              <a:ext cx="393092" cy="393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5" name="그룹 164"/>
          <p:cNvGrpSpPr/>
          <p:nvPr/>
        </p:nvGrpSpPr>
        <p:grpSpPr>
          <a:xfrm>
            <a:off x="489934" y="2963973"/>
            <a:ext cx="1560000" cy="464400"/>
            <a:chOff x="827584" y="2904467"/>
            <a:chExt cx="1440000" cy="464400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827584" y="290446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7" name="Picture 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40" y="2979865"/>
              <a:ext cx="1140376" cy="313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8" name="그룹 167"/>
          <p:cNvGrpSpPr/>
          <p:nvPr/>
        </p:nvGrpSpPr>
        <p:grpSpPr>
          <a:xfrm>
            <a:off x="489934" y="3594579"/>
            <a:ext cx="1560000" cy="464400"/>
            <a:chOff x="827584" y="3501510"/>
            <a:chExt cx="1440000" cy="464400"/>
          </a:xfrm>
        </p:grpSpPr>
        <p:sp>
          <p:nvSpPr>
            <p:cNvPr id="169" name="모서리가 둥근 직사각형 168"/>
            <p:cNvSpPr/>
            <p:nvPr/>
          </p:nvSpPr>
          <p:spPr>
            <a:xfrm>
              <a:off x="827584" y="3501510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0" name="Picture 1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986" y="3608124"/>
              <a:ext cx="1286484" cy="251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1" name="그룹 170"/>
          <p:cNvGrpSpPr/>
          <p:nvPr/>
        </p:nvGrpSpPr>
        <p:grpSpPr>
          <a:xfrm>
            <a:off x="489934" y="4225185"/>
            <a:ext cx="1560000" cy="464400"/>
            <a:chOff x="827584" y="4098553"/>
            <a:chExt cx="1440000" cy="464400"/>
          </a:xfrm>
        </p:grpSpPr>
        <p:sp>
          <p:nvSpPr>
            <p:cNvPr id="172" name="모서리가 둥근 직사각형 171"/>
            <p:cNvSpPr/>
            <p:nvPr/>
          </p:nvSpPr>
          <p:spPr>
            <a:xfrm>
              <a:off x="827584" y="409855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3" name="Picture 10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8553" y="4149185"/>
              <a:ext cx="691352" cy="36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4" name="그룹 173"/>
          <p:cNvGrpSpPr/>
          <p:nvPr/>
        </p:nvGrpSpPr>
        <p:grpSpPr>
          <a:xfrm>
            <a:off x="489934" y="4855791"/>
            <a:ext cx="1560000" cy="464400"/>
            <a:chOff x="827584" y="4695596"/>
            <a:chExt cx="1440000" cy="464400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827584" y="469559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6" name="Picture 1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734" y="4795250"/>
              <a:ext cx="1319557" cy="265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7" name="그룹 176"/>
          <p:cNvGrpSpPr/>
          <p:nvPr/>
        </p:nvGrpSpPr>
        <p:grpSpPr>
          <a:xfrm>
            <a:off x="7115732" y="1710381"/>
            <a:ext cx="1560000" cy="464400"/>
            <a:chOff x="827584" y="5292641"/>
            <a:chExt cx="1440000" cy="464400"/>
          </a:xfrm>
        </p:grpSpPr>
        <p:sp>
          <p:nvSpPr>
            <p:cNvPr id="178" name="모서리가 둥근 직사각형 177"/>
            <p:cNvSpPr/>
            <p:nvPr/>
          </p:nvSpPr>
          <p:spPr>
            <a:xfrm>
              <a:off x="827584" y="529264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37" y="5422133"/>
              <a:ext cx="1324582" cy="205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0" name="그룹 179"/>
          <p:cNvGrpSpPr/>
          <p:nvPr/>
        </p:nvGrpSpPr>
        <p:grpSpPr>
          <a:xfrm>
            <a:off x="2146118" y="1710381"/>
            <a:ext cx="1560000" cy="464400"/>
            <a:chOff x="2772205" y="1710381"/>
            <a:chExt cx="1440000" cy="464400"/>
          </a:xfrm>
        </p:grpSpPr>
        <p:sp>
          <p:nvSpPr>
            <p:cNvPr id="181" name="모서리가 둥근 직사각형 180"/>
            <p:cNvSpPr/>
            <p:nvPr/>
          </p:nvSpPr>
          <p:spPr>
            <a:xfrm>
              <a:off x="2772205" y="171038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2" name="Picture 3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520" y="1776026"/>
              <a:ext cx="1023368" cy="33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3" name="그룹 182"/>
          <p:cNvGrpSpPr/>
          <p:nvPr/>
        </p:nvGrpSpPr>
        <p:grpSpPr>
          <a:xfrm>
            <a:off x="2146118" y="2333367"/>
            <a:ext cx="1560000" cy="464400"/>
            <a:chOff x="2772205" y="2307424"/>
            <a:chExt cx="1440000" cy="464400"/>
          </a:xfrm>
        </p:grpSpPr>
        <p:sp>
          <p:nvSpPr>
            <p:cNvPr id="184" name="모서리가 둥근 직사각형 183"/>
            <p:cNvSpPr/>
            <p:nvPr/>
          </p:nvSpPr>
          <p:spPr>
            <a:xfrm>
              <a:off x="2772205" y="2307424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5" name="Picture 6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5707" y="2368582"/>
              <a:ext cx="884254" cy="342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6" name="그룹 185"/>
          <p:cNvGrpSpPr/>
          <p:nvPr/>
        </p:nvGrpSpPr>
        <p:grpSpPr>
          <a:xfrm>
            <a:off x="2146118" y="2963973"/>
            <a:ext cx="1560000" cy="464400"/>
            <a:chOff x="2772205" y="2904467"/>
            <a:chExt cx="1440000" cy="464400"/>
          </a:xfrm>
        </p:grpSpPr>
        <p:sp>
          <p:nvSpPr>
            <p:cNvPr id="187" name="모서리가 둥근 직사각형 186"/>
            <p:cNvSpPr/>
            <p:nvPr/>
          </p:nvSpPr>
          <p:spPr>
            <a:xfrm>
              <a:off x="2772205" y="2904467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8" name="Picture 9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8276" y="2997837"/>
              <a:ext cx="1139116" cy="277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9" name="그룹 188"/>
          <p:cNvGrpSpPr/>
          <p:nvPr/>
        </p:nvGrpSpPr>
        <p:grpSpPr>
          <a:xfrm>
            <a:off x="2146118" y="3594579"/>
            <a:ext cx="1560000" cy="464400"/>
            <a:chOff x="2772205" y="3501510"/>
            <a:chExt cx="1440000" cy="464400"/>
          </a:xfrm>
        </p:grpSpPr>
        <p:sp>
          <p:nvSpPr>
            <p:cNvPr id="190" name="모서리가 둥근 직사각형 189"/>
            <p:cNvSpPr/>
            <p:nvPr/>
          </p:nvSpPr>
          <p:spPr>
            <a:xfrm>
              <a:off x="2772205" y="3501510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1" name="Picture 13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6098" y="3617759"/>
              <a:ext cx="1312214" cy="231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2" name="그룹 191"/>
          <p:cNvGrpSpPr/>
          <p:nvPr/>
        </p:nvGrpSpPr>
        <p:grpSpPr>
          <a:xfrm>
            <a:off x="2146118" y="4225185"/>
            <a:ext cx="1560000" cy="464400"/>
            <a:chOff x="2772205" y="4098553"/>
            <a:chExt cx="1440000" cy="464400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2772205" y="4098553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4" name="Picture 168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1" t="8427" r="10674"/>
            <a:stretch>
              <a:fillRect/>
            </a:stretch>
          </p:blipFill>
          <p:spPr bwMode="auto">
            <a:xfrm>
              <a:off x="3034867" y="4138132"/>
              <a:ext cx="907475" cy="38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5" name="그룹 194"/>
          <p:cNvGrpSpPr/>
          <p:nvPr/>
        </p:nvGrpSpPr>
        <p:grpSpPr>
          <a:xfrm>
            <a:off x="2146118" y="4855791"/>
            <a:ext cx="1560000" cy="464400"/>
            <a:chOff x="2772205" y="4695596"/>
            <a:chExt cx="1440000" cy="464400"/>
          </a:xfrm>
        </p:grpSpPr>
        <p:sp>
          <p:nvSpPr>
            <p:cNvPr id="196" name="모서리가 둥근 직사각형 195"/>
            <p:cNvSpPr/>
            <p:nvPr/>
          </p:nvSpPr>
          <p:spPr>
            <a:xfrm>
              <a:off x="2772205" y="4695596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7" name="Picture 19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9962" y="4770075"/>
              <a:ext cx="1195741" cy="315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8" name="그룹 197"/>
          <p:cNvGrpSpPr/>
          <p:nvPr/>
        </p:nvGrpSpPr>
        <p:grpSpPr>
          <a:xfrm>
            <a:off x="7115732" y="2333367"/>
            <a:ext cx="1560000" cy="464400"/>
            <a:chOff x="2772205" y="5292641"/>
            <a:chExt cx="1440000" cy="464400"/>
          </a:xfrm>
        </p:grpSpPr>
        <p:sp>
          <p:nvSpPr>
            <p:cNvPr id="199" name="모서리가 둥근 직사각형 198"/>
            <p:cNvSpPr/>
            <p:nvPr/>
          </p:nvSpPr>
          <p:spPr>
            <a:xfrm>
              <a:off x="2772205" y="5292641"/>
              <a:ext cx="144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0" name="Picture 22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448" y="5361035"/>
              <a:ext cx="875513" cy="327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1" name="그룹 200"/>
          <p:cNvGrpSpPr/>
          <p:nvPr/>
        </p:nvGrpSpPr>
        <p:grpSpPr>
          <a:xfrm>
            <a:off x="5464009" y="4851323"/>
            <a:ext cx="1560000" cy="464400"/>
            <a:chOff x="553765" y="1699710"/>
            <a:chExt cx="1560000" cy="464400"/>
          </a:xfrm>
        </p:grpSpPr>
        <p:sp>
          <p:nvSpPr>
            <p:cNvPr id="202" name="모서리가 둥근 직사각형 201"/>
            <p:cNvSpPr/>
            <p:nvPr/>
          </p:nvSpPr>
          <p:spPr>
            <a:xfrm>
              <a:off x="553765" y="1699710"/>
              <a:ext cx="1560000" cy="464400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3" name="Picture 2" descr="D:\200. 프로젝트\210. 공공기관\서울문화재단\서울문화재단(로고).png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042" y="1825547"/>
              <a:ext cx="1304925" cy="21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" name="모서리가 둥근 직사각형 203"/>
          <p:cNvSpPr/>
          <p:nvPr/>
        </p:nvSpPr>
        <p:spPr>
          <a:xfrm>
            <a:off x="3780990" y="5524852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491720" y="5517232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2147904" y="5524852"/>
            <a:ext cx="1560000" cy="464400"/>
          </a:xfrm>
          <a:prstGeom prst="roundRect">
            <a:avLst/>
          </a:prstGeom>
          <a:solidFill>
            <a:schemeClr val="bg1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8" y="5654344"/>
            <a:ext cx="1434964" cy="20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" name="Picture 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86" y="5602791"/>
            <a:ext cx="1514036" cy="30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" name="Picture 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740" y="5633670"/>
            <a:ext cx="1280499" cy="24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64" y="2204864"/>
            <a:ext cx="2971800" cy="1352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910955"/>
            <a:ext cx="5372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157165"/>
              </p:ext>
            </p:extLst>
          </p:nvPr>
        </p:nvGraphicFramePr>
        <p:xfrm>
          <a:off x="539551" y="1268759"/>
          <a:ext cx="8064895" cy="503036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72209"/>
                <a:gridCol w="1336696"/>
                <a:gridCol w="2468639"/>
                <a:gridCol w="837879"/>
                <a:gridCol w="1549472"/>
              </a:tblGrid>
              <a:tr h="3651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법 인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1" lang="ko-KR" altLang="en-US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아이티엔비</a:t>
                      </a:r>
                      <a:r>
                        <a:rPr kumimoji="1" lang="ko-KR" alt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㈜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대표자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 지 영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16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 소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서울시 강남구 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테헤란로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88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길 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10,2109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호 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dirty="0" smtClean="0">
                          <a:latin typeface="+mj-ea"/>
                          <a:ea typeface="+mj-ea"/>
                        </a:rPr>
                        <a:t>대치동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 err="1" smtClean="0">
                          <a:latin typeface="+mj-ea"/>
                          <a:ea typeface="+mj-ea"/>
                        </a:rPr>
                        <a:t>신안메트로칸</a:t>
                      </a:r>
                      <a:r>
                        <a:rPr lang="en-US" altLang="ko-KR" sz="1200" dirty="0" smtClean="0">
                          <a:latin typeface="+mj-ea"/>
                          <a:ea typeface="+mj-ea"/>
                        </a:rPr>
                        <a:t>)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6915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사업현황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형태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e-</a:t>
                      </a:r>
                      <a:r>
                        <a:rPr kumimoji="1" lang="en-US" altLang="ko-KR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usiness</a:t>
                      </a:r>
                      <a:endParaRPr kumimoji="1" lang="en-US" altLang="ko-KR" sz="1200" u="none" strike="noStrike" cap="none" normalizeH="0" baseline="0" dirty="0" smtClean="0">
                        <a:ln>
                          <a:noFill/>
                        </a:ln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336699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en-US" altLang="ko-KR" sz="120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Consulting,H</a:t>
                      </a:r>
                      <a:r>
                        <a:rPr kumimoji="1" lang="en-US" altLang="ko-KR" sz="12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+mj-ea"/>
                          <a:ea typeface="+mj-ea"/>
                        </a:rPr>
                        <a:t>/W,N/W,S/W Solution)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2017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년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9688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사업자번호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604-88-00566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10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전화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02-554-5755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팩스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0507-514-5756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URL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http://www.itnb.kr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508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연혁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2017.3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현대모비스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대교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C&amp;S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브링스코리아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SKT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스마트시스템 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아나패스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Netapp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스토리지 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아이앤시테크놀러지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Netapp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스토리지 유지보수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한국 </a:t>
                      </a:r>
                      <a:r>
                        <a:rPr kumimoji="0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Netapp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스토리지 파트너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한국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HP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파트너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한국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Oracle OPN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골드파트너 및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FUDA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등록</a:t>
                      </a: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한국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IBM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과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SP1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파트너 계약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0" marR="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한국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LELOVO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SP1 </a:t>
                      </a: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파트너 계약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524" y="2852936"/>
            <a:ext cx="9134476" cy="597975"/>
            <a:chOff x="9524" y="2852936"/>
            <a:chExt cx="9134476" cy="597975"/>
          </a:xfrm>
        </p:grpSpPr>
        <p:sp>
          <p:nvSpPr>
            <p:cNvPr id="6" name="제목 1"/>
            <p:cNvSpPr txBox="1">
              <a:spLocks/>
            </p:cNvSpPr>
            <p:nvPr/>
          </p:nvSpPr>
          <p:spPr>
            <a:xfrm>
              <a:off x="5868144" y="2852936"/>
              <a:ext cx="3275856" cy="5181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600" b="1" dirty="0" smtClean="0">
                  <a:latin typeface="+mj-ea"/>
                </a:rPr>
                <a:t>I</a:t>
              </a:r>
              <a:r>
                <a:rPr lang="en-US" altLang="ko-KR" sz="1600" b="1" dirty="0">
                  <a:latin typeface="+mj-ea"/>
                </a:rPr>
                <a:t>. Overview</a:t>
              </a:r>
              <a:endParaRPr lang="ko-KR" altLang="en-US" sz="1600" b="1" dirty="0">
                <a:latin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flipV="1">
              <a:off x="9524" y="3405192"/>
              <a:ext cx="9108504" cy="457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6012160" y="3404707"/>
              <a:ext cx="311869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3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그룹 104"/>
          <p:cNvGrpSpPr/>
          <p:nvPr/>
        </p:nvGrpSpPr>
        <p:grpSpPr>
          <a:xfrm>
            <a:off x="971600" y="1268760"/>
            <a:ext cx="7216040" cy="5040561"/>
            <a:chOff x="971600" y="1268760"/>
            <a:chExt cx="7216040" cy="5040561"/>
          </a:xfrm>
        </p:grpSpPr>
        <p:sp>
          <p:nvSpPr>
            <p:cNvPr id="31" name="AutoShape 88"/>
            <p:cNvSpPr>
              <a:spLocks noChangeArrowheads="1"/>
            </p:cNvSpPr>
            <p:nvPr/>
          </p:nvSpPr>
          <p:spPr bwMode="auto">
            <a:xfrm>
              <a:off x="3690144" y="1268760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 dirty="0" err="1" smtClean="0">
                  <a:latin typeface="맑은 고딕" pitchFamily="50" charset="-127"/>
                  <a:ea typeface="맑은 고딕" pitchFamily="50" charset="-127"/>
                </a:rPr>
                <a:t>아이티엔비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AutoShape 88"/>
            <p:cNvSpPr>
              <a:spLocks noChangeArrowheads="1"/>
            </p:cNvSpPr>
            <p:nvPr/>
          </p:nvSpPr>
          <p:spPr bwMode="auto">
            <a:xfrm>
              <a:off x="6372200" y="2004576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 dirty="0" smtClean="0">
                  <a:latin typeface="맑은 고딕" pitchFamily="50" charset="-127"/>
                  <a:ea typeface="맑은 고딕" pitchFamily="50" charset="-127"/>
                </a:rPr>
                <a:t>사업관리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971600" y="2004576"/>
              <a:ext cx="1763712" cy="820554"/>
              <a:chOff x="971600" y="1988840"/>
              <a:chExt cx="1763712" cy="820554"/>
            </a:xfrm>
          </p:grpSpPr>
          <p:sp>
            <p:nvSpPr>
              <p:cNvPr id="32" name="AutoShape 88"/>
              <p:cNvSpPr>
                <a:spLocks noChangeArrowheads="1"/>
              </p:cNvSpPr>
              <p:nvPr/>
            </p:nvSpPr>
            <p:spPr bwMode="auto">
              <a:xfrm>
                <a:off x="971600" y="1988840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75000"/>
                </a:schemeClr>
              </a:solidFill>
              <a:ln w="9525" algn="ctr">
                <a:solidFill>
                  <a:schemeClr val="bg2">
                    <a:lumMod val="9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전사지원조직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AutoShape 88"/>
              <p:cNvSpPr>
                <a:spLocks noChangeArrowheads="1"/>
              </p:cNvSpPr>
              <p:nvPr/>
            </p:nvSpPr>
            <p:spPr bwMode="auto">
              <a:xfrm>
                <a:off x="971600" y="2426615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품질관리 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/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기술지원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2807058" y="3429000"/>
              <a:ext cx="1763712" cy="820554"/>
              <a:chOff x="971600" y="1988840"/>
              <a:chExt cx="1763712" cy="820554"/>
            </a:xfrm>
          </p:grpSpPr>
          <p:sp>
            <p:nvSpPr>
              <p:cNvPr id="60" name="AutoShape 88"/>
              <p:cNvSpPr>
                <a:spLocks noChangeArrowheads="1"/>
              </p:cNvSpPr>
              <p:nvPr/>
            </p:nvSpPr>
            <p:spPr bwMode="auto">
              <a:xfrm>
                <a:off x="971600" y="1988840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75000"/>
                </a:schemeClr>
              </a:solidFill>
              <a:ln w="9525" algn="ctr">
                <a:solidFill>
                  <a:schemeClr val="bg2">
                    <a:lumMod val="9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IT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인프라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.1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AutoShape 88"/>
              <p:cNvSpPr>
                <a:spLocks noChangeArrowheads="1"/>
              </p:cNvSpPr>
              <p:nvPr/>
            </p:nvSpPr>
            <p:spPr bwMode="auto">
              <a:xfrm>
                <a:off x="971600" y="2426615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시스템영업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64" name="AutoShape 88"/>
            <p:cNvSpPr>
              <a:spLocks noChangeArrowheads="1"/>
            </p:cNvSpPr>
            <p:nvPr/>
          </p:nvSpPr>
          <p:spPr bwMode="auto">
            <a:xfrm>
              <a:off x="983705" y="3429000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200" dirty="0" smtClean="0">
                  <a:latin typeface="맑은 고딕" pitchFamily="50" charset="-127"/>
                  <a:ea typeface="맑은 고딕" pitchFamily="50" charset="-127"/>
                </a:rPr>
                <a:t>경원지원부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4616108" y="3429000"/>
              <a:ext cx="1763712" cy="820554"/>
              <a:chOff x="971600" y="1988840"/>
              <a:chExt cx="1763712" cy="820554"/>
            </a:xfrm>
          </p:grpSpPr>
          <p:sp>
            <p:nvSpPr>
              <p:cNvPr id="67" name="AutoShape 88"/>
              <p:cNvSpPr>
                <a:spLocks noChangeArrowheads="1"/>
              </p:cNvSpPr>
              <p:nvPr/>
            </p:nvSpPr>
            <p:spPr bwMode="auto">
              <a:xfrm>
                <a:off x="971600" y="1988840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75000"/>
                </a:schemeClr>
              </a:solidFill>
              <a:ln w="9525" algn="ctr">
                <a:solidFill>
                  <a:schemeClr val="bg2">
                    <a:lumMod val="9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IT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인프라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.2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AutoShape 88"/>
              <p:cNvSpPr>
                <a:spLocks noChangeArrowheads="1"/>
              </p:cNvSpPr>
              <p:nvPr/>
            </p:nvSpPr>
            <p:spPr bwMode="auto">
              <a:xfrm>
                <a:off x="971600" y="2426615"/>
                <a:ext cx="1763712" cy="382779"/>
              </a:xfrm>
              <a:prstGeom prst="roundRect">
                <a:avLst>
                  <a:gd name="adj" fmla="val 1287"/>
                </a:avLst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ko-KR" altLang="en-US" sz="1200" dirty="0" err="1" smtClean="0">
                    <a:latin typeface="맑은 고딕" pitchFamily="50" charset="-127"/>
                    <a:ea typeface="맑은 고딕" pitchFamily="50" charset="-127"/>
                  </a:rPr>
                  <a:t>네트웍영업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70" name="AutoShape 88"/>
            <p:cNvSpPr>
              <a:spLocks noChangeArrowheads="1"/>
            </p:cNvSpPr>
            <p:nvPr/>
          </p:nvSpPr>
          <p:spPr bwMode="auto">
            <a:xfrm>
              <a:off x="6423928" y="3429000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75000"/>
              </a:schemeClr>
            </a:solidFill>
            <a:ln w="9525" algn="ctr">
              <a:solidFill>
                <a:schemeClr val="bg2">
                  <a:lumMod val="9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맑은 고딕" pitchFamily="50" charset="-127"/>
                  <a:ea typeface="맑은 고딕" pitchFamily="50" charset="-127"/>
                </a:rPr>
                <a:t>SVCT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1" name="AutoShape 88"/>
            <p:cNvSpPr>
              <a:spLocks noChangeArrowheads="1"/>
            </p:cNvSpPr>
            <p:nvPr/>
          </p:nvSpPr>
          <p:spPr bwMode="auto">
            <a:xfrm>
              <a:off x="6423928" y="3866775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맑은 고딕" pitchFamily="50" charset="-127"/>
                  <a:ea typeface="맑은 고딕" pitchFamily="50" charset="-127"/>
                </a:rPr>
                <a:t>System 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2" name="직선 연결선 71"/>
            <p:cNvCxnSpPr>
              <a:stCxn id="31" idx="2"/>
            </p:cNvCxnSpPr>
            <p:nvPr/>
          </p:nvCxnSpPr>
          <p:spPr>
            <a:xfrm>
              <a:off x="4572000" y="1651539"/>
              <a:ext cx="0" cy="14174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 73"/>
            <p:cNvCxnSpPr>
              <a:endCxn id="64" idx="0"/>
            </p:cNvCxnSpPr>
            <p:nvPr/>
          </p:nvCxnSpPr>
          <p:spPr>
            <a:xfrm rot="10800000" flipV="1">
              <a:off x="1865562" y="3068960"/>
              <a:ext cx="2706439" cy="360040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32" idx="3"/>
              <a:endCxn id="33" idx="1"/>
            </p:cNvCxnSpPr>
            <p:nvPr/>
          </p:nvCxnSpPr>
          <p:spPr>
            <a:xfrm>
              <a:off x="2735312" y="2195966"/>
              <a:ext cx="3636888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endCxn id="70" idx="0"/>
            </p:cNvCxnSpPr>
            <p:nvPr/>
          </p:nvCxnSpPr>
          <p:spPr>
            <a:xfrm>
              <a:off x="4572000" y="3068960"/>
              <a:ext cx="2733784" cy="360040"/>
            </a:xfrm>
            <a:prstGeom prst="bentConnector2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꺾인 연결선 84"/>
            <p:cNvCxnSpPr>
              <a:stCxn id="60" idx="0"/>
              <a:endCxn id="67" idx="0"/>
            </p:cNvCxnSpPr>
            <p:nvPr/>
          </p:nvCxnSpPr>
          <p:spPr>
            <a:xfrm rot="5400000" flipH="1" flipV="1">
              <a:off x="4593439" y="2524475"/>
              <a:ext cx="12700" cy="1809050"/>
            </a:xfrm>
            <a:prstGeom prst="bentConnector3">
              <a:avLst>
                <a:gd name="adj1" fmla="val 2887504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AutoShape 88"/>
            <p:cNvSpPr>
              <a:spLocks noChangeArrowheads="1"/>
            </p:cNvSpPr>
            <p:nvPr/>
          </p:nvSpPr>
          <p:spPr bwMode="auto">
            <a:xfrm>
              <a:off x="6423540" y="4302622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맑은 고딕" pitchFamily="50" charset="-127"/>
                  <a:ea typeface="맑은 고딕" pitchFamily="50" charset="-127"/>
                </a:rPr>
                <a:t>Network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5" name="AutoShape 88"/>
            <p:cNvSpPr>
              <a:spLocks noChangeArrowheads="1"/>
            </p:cNvSpPr>
            <p:nvPr/>
          </p:nvSpPr>
          <p:spPr bwMode="auto">
            <a:xfrm>
              <a:off x="6423546" y="4742663"/>
              <a:ext cx="1763712" cy="382779"/>
            </a:xfrm>
            <a:prstGeom prst="roundRect">
              <a:avLst>
                <a:gd name="adj" fmla="val 128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맑은 고딕" pitchFamily="50" charset="-127"/>
                  <a:ea typeface="맑은 고딕" pitchFamily="50" charset="-127"/>
                </a:rPr>
                <a:t>DBMS</a:t>
              </a:r>
              <a:endParaRPr lang="ko-KR" altLang="ko-KR" sz="12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985228" y="4437113"/>
              <a:ext cx="7202412" cy="1872208"/>
              <a:chOff x="985228" y="4437113"/>
              <a:chExt cx="7202412" cy="1872208"/>
            </a:xfrm>
          </p:grpSpPr>
          <p:sp>
            <p:nvSpPr>
              <p:cNvPr id="98" name="AutoShape 88"/>
              <p:cNvSpPr>
                <a:spLocks noChangeArrowheads="1"/>
              </p:cNvSpPr>
              <p:nvPr/>
            </p:nvSpPr>
            <p:spPr bwMode="auto">
              <a:xfrm>
                <a:off x="985228" y="4437113"/>
                <a:ext cx="5026932" cy="1872208"/>
              </a:xfrm>
              <a:prstGeom prst="roundRect">
                <a:avLst>
                  <a:gd name="adj" fmla="val 1287"/>
                </a:avLst>
              </a:prstGeom>
              <a:solidFill>
                <a:srgbClr val="FFC000"/>
              </a:solidFill>
              <a:ln w="9525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228600" indent="-228600">
                  <a:buAutoNum type="arabicPeriod"/>
                </a:pP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기업간거래 최적화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228600" indent="-228600">
                  <a:buAutoNum type="arabicPeriod"/>
                </a:pPr>
                <a:endParaRPr lang="en-US" altLang="ko-KR" sz="1200" dirty="0">
                  <a:latin typeface="맑은 고딕" pitchFamily="50" charset="-127"/>
                  <a:ea typeface="맑은 고딕" pitchFamily="50" charset="-127"/>
                </a:endParaRPr>
              </a:p>
              <a:p>
                <a:pPr marL="228600" indent="-228600">
                  <a:buAutoNum type="arabicPeriod"/>
                </a:pP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최신 기술 적용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228600" indent="-228600">
                  <a:buAutoNum type="arabicPeriod"/>
                </a:pPr>
                <a:endParaRPr lang="en-US" altLang="ko-KR" sz="120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3.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시스템 및 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DBMS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분석설계에 따른 기초질의서</a:t>
                </a:r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 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  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제출 분석시간 최소화</a:t>
                </a:r>
                <a:endParaRPr lang="en-US" altLang="ko-KR" sz="12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200" dirty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4. .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대형 프로젝트 구축경험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0" name="AutoShape 88"/>
              <p:cNvSpPr>
                <a:spLocks noChangeArrowheads="1"/>
              </p:cNvSpPr>
              <p:nvPr/>
            </p:nvSpPr>
            <p:spPr bwMode="auto">
              <a:xfrm>
                <a:off x="6084168" y="5301208"/>
                <a:ext cx="2103472" cy="1008112"/>
              </a:xfrm>
              <a:prstGeom prst="roundRect">
                <a:avLst>
                  <a:gd name="adj" fmla="val 1287"/>
                </a:avLst>
              </a:prstGeom>
              <a:solidFill>
                <a:srgbClr val="FFC000"/>
              </a:solidFill>
              <a:ln w="9525" algn="ctr">
                <a:solidFill>
                  <a:srgbClr val="FFC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ko-KR" sz="1200" dirty="0" smtClean="0">
                    <a:latin typeface="맑은 고딕" pitchFamily="50" charset="-127"/>
                    <a:ea typeface="맑은 고딕" pitchFamily="50" charset="-127"/>
                  </a:rPr>
                  <a:t>5. </a:t>
                </a:r>
                <a:r>
                  <a:rPr lang="ko-KR" altLang="en-US" sz="1200" dirty="0" smtClean="0">
                    <a:latin typeface="맑은 고딕" pitchFamily="50" charset="-127"/>
                    <a:ea typeface="맑은 고딕" pitchFamily="50" charset="-127"/>
                  </a:rPr>
                  <a:t>각 분야별 전문가 투입</a:t>
                </a:r>
                <a:endParaRPr lang="ko-KR" altLang="ko-KR" sz="12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t="57661" r="65273" b="30182"/>
          <a:stretch/>
        </p:blipFill>
        <p:spPr bwMode="auto">
          <a:xfrm>
            <a:off x="1259632" y="3861048"/>
            <a:ext cx="288032" cy="53658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8" t="57661" r="65273" b="30182"/>
          <a:stretch/>
        </p:blipFill>
        <p:spPr bwMode="auto">
          <a:xfrm>
            <a:off x="2123728" y="3861048"/>
            <a:ext cx="288032" cy="536587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7413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076440" y="1415449"/>
            <a:ext cx="3456000" cy="3347070"/>
          </a:xfrm>
          <a:prstGeom prst="rect">
            <a:avLst/>
          </a:prstGeom>
          <a:noFill/>
        </p:spPr>
        <p:txBody>
          <a:bodyPr wrap="square" tIns="0">
            <a:spAutoFit/>
          </a:bodyPr>
          <a:lstStyle/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 smtClean="0">
                <a:ea typeface="맑은 고딕" pitchFamily="50" charset="-127"/>
              </a:rPr>
              <a:t>한국 </a:t>
            </a:r>
            <a:r>
              <a:rPr lang="en-US" altLang="ko-KR" sz="1100" dirty="0" smtClean="0">
                <a:ea typeface="맑은 고딕" pitchFamily="50" charset="-127"/>
              </a:rPr>
              <a:t>IBM </a:t>
            </a:r>
            <a:r>
              <a:rPr lang="ko-KR" altLang="en-US" sz="1100" dirty="0" smtClean="0">
                <a:ea typeface="맑은 고딕" pitchFamily="50" charset="-127"/>
              </a:rPr>
              <a:t>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 smtClean="0">
                <a:ea typeface="맑은 고딕" pitchFamily="50" charset="-127"/>
              </a:rPr>
              <a:t>한국 </a:t>
            </a:r>
            <a:r>
              <a:rPr lang="en-US" altLang="ko-KR" sz="1100" dirty="0" smtClean="0">
                <a:ea typeface="맑은 고딕" pitchFamily="50" charset="-127"/>
              </a:rPr>
              <a:t>Oracle OPN </a:t>
            </a:r>
            <a:r>
              <a:rPr lang="ko-KR" altLang="en-US" sz="1100" dirty="0" smtClean="0">
                <a:ea typeface="맑은 고딕" pitchFamily="50" charset="-127"/>
              </a:rPr>
              <a:t>골드파트너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>
                <a:ea typeface="맑은 고딕" pitchFamily="50" charset="-127"/>
              </a:rPr>
              <a:t>한국 </a:t>
            </a:r>
            <a:r>
              <a:rPr lang="en-US" altLang="ko-KR" sz="1100" dirty="0">
                <a:ea typeface="맑은 고딕" pitchFamily="50" charset="-127"/>
              </a:rPr>
              <a:t>HP Silver </a:t>
            </a:r>
            <a:r>
              <a:rPr lang="ko-KR" altLang="en-US" sz="1100" dirty="0">
                <a:ea typeface="맑은 고딕" pitchFamily="50" charset="-127"/>
              </a:rPr>
              <a:t>파트너 </a:t>
            </a:r>
            <a:r>
              <a:rPr lang="ko-KR" altLang="en-US" sz="1100" dirty="0" smtClean="0">
                <a:ea typeface="맑은 고딕" pitchFamily="50" charset="-127"/>
              </a:rPr>
              <a:t>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>
                <a:ea typeface="맑은 고딕" pitchFamily="50" charset="-127"/>
              </a:rPr>
              <a:t>한국 </a:t>
            </a:r>
            <a:r>
              <a:rPr lang="ko-KR" altLang="en-US" sz="1100" dirty="0" err="1">
                <a:ea typeface="맑은 고딕" pitchFamily="50" charset="-127"/>
              </a:rPr>
              <a:t>후지쯔</a:t>
            </a:r>
            <a:r>
              <a:rPr lang="ko-KR" altLang="en-US" sz="1100" dirty="0">
                <a:ea typeface="맑은 고딕" pitchFamily="50" charset="-127"/>
              </a:rPr>
              <a:t> </a:t>
            </a:r>
            <a:r>
              <a:rPr lang="en-US" altLang="ko-KR" sz="1100" dirty="0">
                <a:ea typeface="맑은 고딕" pitchFamily="50" charset="-127"/>
              </a:rPr>
              <a:t>Sales Partner </a:t>
            </a:r>
            <a:r>
              <a:rPr lang="ko-KR" altLang="en-US" sz="1100" dirty="0">
                <a:ea typeface="맑은 고딕" pitchFamily="50" charset="-127"/>
              </a:rPr>
              <a:t>계약</a:t>
            </a:r>
            <a:endParaRPr lang="en-US" altLang="ko-KR" sz="1100" dirty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 smtClean="0">
                <a:ea typeface="맑은 고딕" pitchFamily="50" charset="-127"/>
              </a:rPr>
              <a:t>한국 슈퍼마이크로 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>
                <a:ea typeface="맑은 고딕" pitchFamily="50" charset="-127"/>
              </a:rPr>
              <a:t>한국 </a:t>
            </a:r>
            <a:r>
              <a:rPr lang="en-US" altLang="ko-KR" sz="1100" dirty="0">
                <a:ea typeface="맑은 고딕" pitchFamily="50" charset="-127"/>
              </a:rPr>
              <a:t>EMC Elite </a:t>
            </a:r>
            <a:r>
              <a:rPr lang="ko-KR" altLang="en-US" sz="1100" dirty="0">
                <a:ea typeface="맑은 고딕" pitchFamily="50" charset="-127"/>
              </a:rPr>
              <a:t>파트너 계약</a:t>
            </a:r>
            <a:endParaRPr lang="en-US" altLang="ko-KR" sz="1100" dirty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 smtClean="0">
                <a:ea typeface="맑은 고딕" pitchFamily="50" charset="-127"/>
              </a:rPr>
              <a:t>한국 </a:t>
            </a:r>
            <a:r>
              <a:rPr lang="en-US" altLang="ko-KR" sz="1100" dirty="0" err="1" smtClean="0">
                <a:ea typeface="맑은 고딕" pitchFamily="50" charset="-127"/>
              </a:rPr>
              <a:t>Netapp</a:t>
            </a:r>
            <a:r>
              <a:rPr lang="en-US" altLang="ko-KR" sz="1100" dirty="0" smtClean="0">
                <a:ea typeface="맑은 고딕" pitchFamily="50" charset="-127"/>
              </a:rPr>
              <a:t> </a:t>
            </a:r>
            <a:r>
              <a:rPr lang="ko-KR" altLang="en-US" sz="1100" dirty="0" smtClean="0">
                <a:ea typeface="맑은 고딕" pitchFamily="50" charset="-127"/>
              </a:rPr>
              <a:t>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100" dirty="0" err="1" smtClean="0">
                <a:ea typeface="맑은 고딕" pitchFamily="50" charset="-127"/>
              </a:rPr>
              <a:t>효성히다찌</a:t>
            </a:r>
            <a:r>
              <a:rPr lang="ko-KR" altLang="en-US" sz="1100" dirty="0" smtClean="0">
                <a:ea typeface="맑은 고딕" pitchFamily="50" charset="-127"/>
              </a:rPr>
              <a:t> 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100" dirty="0">
                <a:ea typeface="맑은 고딕" pitchFamily="50" charset="-127"/>
              </a:rPr>
              <a:t>LG </a:t>
            </a:r>
            <a:r>
              <a:rPr lang="ko-KR" altLang="en-US" sz="1100" dirty="0" err="1">
                <a:ea typeface="맑은 고딕" pitchFamily="50" charset="-127"/>
              </a:rPr>
              <a:t>히다찌</a:t>
            </a:r>
            <a:r>
              <a:rPr lang="ko-KR" altLang="en-US" sz="1100" dirty="0">
                <a:ea typeface="맑은 고딕" pitchFamily="50" charset="-127"/>
              </a:rPr>
              <a:t> </a:t>
            </a:r>
            <a:r>
              <a:rPr lang="en-US" altLang="ko-KR" sz="1100" dirty="0">
                <a:ea typeface="맑은 고딕" pitchFamily="50" charset="-127"/>
              </a:rPr>
              <a:t>BP </a:t>
            </a:r>
            <a:r>
              <a:rPr lang="ko-KR" altLang="en-US" sz="1100" dirty="0">
                <a:ea typeface="맑은 고딕" pitchFamily="50" charset="-127"/>
              </a:rPr>
              <a:t>파트너 </a:t>
            </a:r>
            <a:r>
              <a:rPr lang="ko-KR" altLang="en-US" sz="1100" dirty="0" smtClean="0">
                <a:ea typeface="맑은 고딕" pitchFamily="50" charset="-127"/>
              </a:rPr>
              <a:t>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100" dirty="0" err="1" smtClean="0">
                <a:ea typeface="맑은 고딕" pitchFamily="50" charset="-127"/>
              </a:rPr>
              <a:t>Timax</a:t>
            </a:r>
            <a:r>
              <a:rPr lang="en-US" altLang="ko-KR" sz="1100" dirty="0" smtClean="0">
                <a:ea typeface="맑은 고딕" pitchFamily="50" charset="-127"/>
              </a:rPr>
              <a:t> </a:t>
            </a:r>
            <a:r>
              <a:rPr lang="ko-KR" altLang="en-US" sz="1100" dirty="0" smtClean="0">
                <a:ea typeface="맑은 고딕" pitchFamily="50" charset="-127"/>
              </a:rPr>
              <a:t>파트너 계약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100" dirty="0">
                <a:ea typeface="맑은 고딕" pitchFamily="50" charset="-127"/>
              </a:rPr>
              <a:t>SK C&amp;C </a:t>
            </a:r>
            <a:r>
              <a:rPr lang="ko-KR" altLang="en-US" sz="1100" dirty="0">
                <a:ea typeface="맑은 고딕" pitchFamily="50" charset="-127"/>
              </a:rPr>
              <a:t>협력업체 등록</a:t>
            </a:r>
            <a:endParaRPr lang="en-US" altLang="ko-KR" sz="1100" dirty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100" dirty="0" smtClean="0">
                <a:ea typeface="맑은 고딕" pitchFamily="50" charset="-127"/>
              </a:rPr>
              <a:t>SKT </a:t>
            </a:r>
            <a:r>
              <a:rPr lang="ko-KR" altLang="en-US" sz="1100" dirty="0">
                <a:ea typeface="맑은 고딕" pitchFamily="50" charset="-127"/>
              </a:rPr>
              <a:t>협력업체 </a:t>
            </a:r>
            <a:r>
              <a:rPr lang="ko-KR" altLang="en-US" sz="1100" dirty="0" smtClean="0">
                <a:ea typeface="맑은 고딕" pitchFamily="50" charset="-127"/>
              </a:rPr>
              <a:t>등록</a:t>
            </a:r>
            <a:endParaRPr lang="en-US" altLang="ko-KR" sz="1100" dirty="0" smtClean="0">
              <a:ea typeface="맑은 고딕" pitchFamily="50" charset="-127"/>
            </a:endParaRPr>
          </a:p>
          <a:p>
            <a:pPr marL="171450" indent="-171450" defTabSz="992188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1100" dirty="0" smtClean="0">
                <a:ea typeface="맑은 고딕" pitchFamily="50" charset="-127"/>
              </a:rPr>
              <a:t>SK</a:t>
            </a:r>
            <a:r>
              <a:rPr lang="ko-KR" altLang="en-US" sz="1100" dirty="0" err="1" smtClean="0">
                <a:ea typeface="맑은 고딕" pitchFamily="50" charset="-127"/>
              </a:rPr>
              <a:t>네트웍스</a:t>
            </a:r>
            <a:r>
              <a:rPr lang="en-US" altLang="ko-KR" sz="1100" dirty="0" smtClean="0">
                <a:ea typeface="맑은 고딕" pitchFamily="50" charset="-127"/>
              </a:rPr>
              <a:t> </a:t>
            </a:r>
            <a:r>
              <a:rPr lang="ko-KR" altLang="en-US" sz="1100" dirty="0" smtClean="0">
                <a:ea typeface="맑은 고딕" pitchFamily="50" charset="-127"/>
              </a:rPr>
              <a:t>파트너 계약</a:t>
            </a:r>
            <a:endParaRPr lang="en-US" altLang="ko-KR" sz="1100" dirty="0"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4267449" y="1412776"/>
            <a:ext cx="793763" cy="307718"/>
          </a:xfrm>
          <a:prstGeom prst="rect">
            <a:avLst/>
          </a:prstGeom>
          <a:noFill/>
          <a:effectLst/>
        </p:spPr>
        <p:txBody>
          <a:bodyPr wrap="square" lIns="91380" tIns="45691" rIns="91380" bIns="45691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r" defTabSz="912805">
              <a:defRPr/>
            </a:pPr>
            <a:r>
              <a:rPr lang="en-US" altLang="ko-KR" sz="1400" dirty="0" smtClean="0">
                <a:solidFill>
                  <a:prstClr val="white"/>
                </a:solidFill>
                <a:effectLst>
                  <a:glow rad="101600">
                    <a:prstClr val="black">
                      <a:alpha val="60000"/>
                    </a:prstClr>
                  </a:glow>
                </a:effectLst>
                <a:latin typeface="HY견고딕" pitchFamily="18" charset="-127"/>
                <a:ea typeface="HY견고딕" pitchFamily="18" charset="-127"/>
              </a:rPr>
              <a:t>2017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293787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9524" y="2852936"/>
            <a:ext cx="9134476" cy="597975"/>
            <a:chOff x="9524" y="2852936"/>
            <a:chExt cx="9134476" cy="597975"/>
          </a:xfrm>
        </p:grpSpPr>
        <p:sp>
          <p:nvSpPr>
            <p:cNvPr id="6" name="제목 1"/>
            <p:cNvSpPr txBox="1">
              <a:spLocks/>
            </p:cNvSpPr>
            <p:nvPr/>
          </p:nvSpPr>
          <p:spPr>
            <a:xfrm>
              <a:off x="5868144" y="2852936"/>
              <a:ext cx="3275856" cy="5181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1600" b="1" dirty="0" smtClean="0">
                  <a:latin typeface="+mj-ea"/>
                </a:rPr>
                <a:t>Ⅱ. R&amp;D</a:t>
              </a:r>
              <a:endParaRPr lang="ko-KR" altLang="en-US" sz="1600" b="1" dirty="0">
                <a:latin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flipV="1">
              <a:off x="9524" y="3405192"/>
              <a:ext cx="9108504" cy="4571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flipV="1">
              <a:off x="6012160" y="3404707"/>
              <a:ext cx="3118694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620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 txBox="1">
            <a:spLocks/>
          </p:cNvSpPr>
          <p:nvPr/>
        </p:nvSpPr>
        <p:spPr>
          <a:xfrm>
            <a:off x="539552" y="908720"/>
            <a:ext cx="8136904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200" dirty="0" err="1" smtClean="0">
                <a:latin typeface="+mj-ea"/>
              </a:rPr>
              <a:t>아이티엔비</a:t>
            </a:r>
            <a:r>
              <a:rPr lang="ko-KR" altLang="en-US" sz="1200" dirty="0" smtClean="0">
                <a:latin typeface="+mj-ea"/>
              </a:rPr>
              <a:t> </a:t>
            </a:r>
            <a:r>
              <a:rPr lang="ko-KR" altLang="en-US" sz="1200" dirty="0">
                <a:latin typeface="+mj-ea"/>
              </a:rPr>
              <a:t>기업간거래최적화 시스템은 다양한 </a:t>
            </a:r>
            <a:r>
              <a:rPr lang="ko-KR" altLang="en-US" sz="1200" dirty="0" smtClean="0">
                <a:latin typeface="+mj-ea"/>
              </a:rPr>
              <a:t>거래시스템을 </a:t>
            </a:r>
            <a:r>
              <a:rPr lang="ko-KR" altLang="en-US" sz="1200" dirty="0">
                <a:latin typeface="+mj-ea"/>
              </a:rPr>
              <a:t>최적화 또는 맞춤형 서비스로 구현하고 있습니다</a:t>
            </a:r>
            <a:r>
              <a:rPr lang="en-US" altLang="ko-KR" sz="1200" dirty="0">
                <a:latin typeface="+mj-ea"/>
              </a:rPr>
              <a:t>. </a:t>
            </a:r>
            <a:endParaRPr lang="en-US" altLang="ko-KR" sz="1200" dirty="0" smtClean="0">
              <a:latin typeface="+mj-ea"/>
            </a:endParaRPr>
          </a:p>
          <a:p>
            <a:pPr algn="l">
              <a:lnSpc>
                <a:spcPct val="170000"/>
              </a:lnSpc>
            </a:pPr>
            <a:r>
              <a:rPr lang="en-US" altLang="ko-KR" sz="1200" dirty="0" smtClean="0">
                <a:latin typeface="+mj-ea"/>
              </a:rPr>
              <a:t>B2B</a:t>
            </a:r>
            <a:r>
              <a:rPr lang="ko-KR" altLang="en-US" sz="1200" dirty="0" smtClean="0">
                <a:latin typeface="+mj-ea"/>
              </a:rPr>
              <a:t>를 포함한 통합시스템 구축</a:t>
            </a:r>
            <a:r>
              <a:rPr lang="en-US" altLang="ko-KR" sz="1200" dirty="0" smtClean="0">
                <a:latin typeface="+mj-ea"/>
              </a:rPr>
              <a:t>, </a:t>
            </a:r>
            <a:r>
              <a:rPr lang="ko-KR" altLang="en-US" sz="1200" dirty="0" smtClean="0">
                <a:latin typeface="+mj-ea"/>
              </a:rPr>
              <a:t>통합구매대행</a:t>
            </a:r>
            <a:r>
              <a:rPr lang="en-US" altLang="ko-KR" sz="1200" dirty="0" smtClean="0">
                <a:latin typeface="+mj-ea"/>
              </a:rPr>
              <a:t>,</a:t>
            </a:r>
            <a:r>
              <a:rPr lang="ko-KR" altLang="en-US" sz="1200" dirty="0" smtClean="0">
                <a:latin typeface="+mj-ea"/>
              </a:rPr>
              <a:t> 통합유지보수 서비스를 </a:t>
            </a:r>
            <a:r>
              <a:rPr lang="ko-KR" altLang="en-US" sz="1200" dirty="0">
                <a:latin typeface="+mj-ea"/>
              </a:rPr>
              <a:t>기획</a:t>
            </a:r>
            <a:r>
              <a:rPr lang="en-US" altLang="ko-KR" sz="1200" dirty="0">
                <a:latin typeface="+mj-ea"/>
              </a:rPr>
              <a:t>, </a:t>
            </a:r>
            <a:r>
              <a:rPr lang="ko-KR" altLang="en-US" sz="1200" dirty="0">
                <a:latin typeface="+mj-ea"/>
              </a:rPr>
              <a:t>구현하고 있습니다</a:t>
            </a:r>
            <a:r>
              <a:rPr lang="en-US" altLang="ko-KR" sz="1200" dirty="0">
                <a:latin typeface="+mj-ea"/>
              </a:rPr>
              <a:t>. </a:t>
            </a:r>
            <a:endParaRPr lang="en-US" altLang="ko-KR" sz="1200" dirty="0" smtClean="0">
              <a:latin typeface="+mj-ea"/>
            </a:endParaRPr>
          </a:p>
          <a:p>
            <a:pPr algn="l">
              <a:lnSpc>
                <a:spcPct val="170000"/>
              </a:lnSpc>
            </a:pPr>
            <a:r>
              <a:rPr lang="ko-KR" altLang="en-US" sz="1200" dirty="0" smtClean="0">
                <a:latin typeface="+mj-ea"/>
              </a:rPr>
              <a:t>또한 </a:t>
            </a:r>
            <a:r>
              <a:rPr lang="ko-KR" altLang="en-US" sz="1200" dirty="0">
                <a:latin typeface="+mj-ea"/>
              </a:rPr>
              <a:t>클라이언트 </a:t>
            </a:r>
            <a:r>
              <a:rPr lang="ko-KR" altLang="en-US" sz="1200" dirty="0" smtClean="0">
                <a:latin typeface="+mj-ea"/>
              </a:rPr>
              <a:t>분석을  통해 </a:t>
            </a:r>
            <a:r>
              <a:rPr lang="ko-KR" altLang="en-US" sz="1200" dirty="0">
                <a:latin typeface="+mj-ea"/>
              </a:rPr>
              <a:t>맞춤형 구축을 하고 있습니다 </a:t>
            </a:r>
            <a:r>
              <a:rPr lang="en-US" altLang="ko-KR" sz="1200" dirty="0" smtClean="0">
                <a:latin typeface="+mj-ea"/>
              </a:rPr>
              <a:t>.</a:t>
            </a:r>
            <a:endParaRPr lang="ko-KR" altLang="en-US" sz="1200" dirty="0">
              <a:latin typeface="+mj-ea"/>
            </a:endParaRPr>
          </a:p>
        </p:txBody>
      </p:sp>
      <p:sp>
        <p:nvSpPr>
          <p:cNvPr id="21" name="순서도: 수동 연산 20"/>
          <p:cNvSpPr/>
          <p:nvPr/>
        </p:nvSpPr>
        <p:spPr>
          <a:xfrm rot="12950803">
            <a:off x="2817522" y="2857340"/>
            <a:ext cx="3604220" cy="2726893"/>
          </a:xfrm>
          <a:prstGeom prst="flowChartManualOperation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수동 연산 21"/>
          <p:cNvSpPr/>
          <p:nvPr/>
        </p:nvSpPr>
        <p:spPr>
          <a:xfrm rot="12900732">
            <a:off x="2782000" y="2533128"/>
            <a:ext cx="3496826" cy="2643826"/>
          </a:xfrm>
          <a:prstGeom prst="flowChartManualOperation">
            <a:avLst/>
          </a:prstGeom>
          <a:solidFill>
            <a:srgbClr val="FF9933">
              <a:alpha val="70000"/>
            </a:srgbClr>
          </a:solidFill>
          <a:ln>
            <a:solidFill>
              <a:srgbClr val="FF993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6563395" y="2348880"/>
            <a:ext cx="2016224" cy="528809"/>
            <a:chOff x="6563395" y="2349500"/>
            <a:chExt cx="2016224" cy="52880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6563395" y="2349500"/>
              <a:ext cx="2016224" cy="504056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8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50800" dir="8220000" algn="ctr" rotWithShape="0">
                <a:srgbClr val="000000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제목 1"/>
            <p:cNvSpPr txBox="1">
              <a:spLocks/>
            </p:cNvSpPr>
            <p:nvPr/>
          </p:nvSpPr>
          <p:spPr>
            <a:xfrm>
              <a:off x="6582097" y="2360186"/>
              <a:ext cx="1997521" cy="51812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100" dirty="0" smtClean="0">
                  <a:latin typeface="+mj-ea"/>
                </a:rPr>
                <a:t>통합시스템구축</a:t>
              </a:r>
              <a:endParaRPr lang="ko-KR" altLang="en-US" sz="1100" dirty="0">
                <a:latin typeface="+mj-ea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588224" y="4365104"/>
            <a:ext cx="2016224" cy="523826"/>
            <a:chOff x="6014095" y="4149080"/>
            <a:chExt cx="2016224" cy="52382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6014095" y="4149080"/>
              <a:ext cx="2016224" cy="50405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50800" dir="8220000" algn="ctr" rotWithShape="0">
                <a:srgbClr val="000000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제목 1"/>
            <p:cNvSpPr txBox="1">
              <a:spLocks/>
            </p:cNvSpPr>
            <p:nvPr/>
          </p:nvSpPr>
          <p:spPr>
            <a:xfrm>
              <a:off x="6017911" y="4154783"/>
              <a:ext cx="2012408" cy="51812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100" dirty="0" smtClean="0">
                  <a:latin typeface="+mj-ea"/>
                </a:rPr>
                <a:t>통합유지보수 서비스</a:t>
              </a:r>
              <a:endParaRPr lang="ko-KR" altLang="en-US" sz="1100" dirty="0">
                <a:latin typeface="+mj-ea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584050" y="2348880"/>
            <a:ext cx="2016224" cy="527189"/>
            <a:chOff x="584050" y="2340434"/>
            <a:chExt cx="2016224" cy="527189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584050" y="2340434"/>
              <a:ext cx="2016224" cy="504056"/>
            </a:xfrm>
            <a:prstGeom prst="roundRect">
              <a:avLst/>
            </a:prstGeom>
            <a:solidFill>
              <a:srgbClr val="C8FCBC">
                <a:alpha val="80000"/>
              </a:srgb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dist="50800" dir="8220000" algn="ctr" rotWithShape="0">
                <a:srgbClr val="000000">
                  <a:alpha val="2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제목 1"/>
            <p:cNvSpPr txBox="1">
              <a:spLocks/>
            </p:cNvSpPr>
            <p:nvPr/>
          </p:nvSpPr>
          <p:spPr>
            <a:xfrm>
              <a:off x="603522" y="2349500"/>
              <a:ext cx="1996752" cy="51812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100" dirty="0" smtClean="0">
                  <a:latin typeface="+mj-ea"/>
                </a:rPr>
                <a:t>B2B</a:t>
              </a:r>
              <a:r>
                <a:rPr lang="ko-KR" altLang="en-US" sz="1100" dirty="0" smtClean="0">
                  <a:latin typeface="+mj-ea"/>
                </a:rPr>
                <a:t>입찰</a:t>
              </a:r>
              <a:endParaRPr lang="en-US" altLang="ko-KR" sz="1100" dirty="0" smtClean="0">
                <a:latin typeface="+mj-ea"/>
              </a:endParaRPr>
            </a:p>
            <a:p>
              <a:r>
                <a:rPr lang="en-US" altLang="ko-KR" sz="1100" dirty="0" smtClean="0">
                  <a:latin typeface="+mj-ea"/>
                </a:rPr>
                <a:t>BIDDING</a:t>
              </a:r>
              <a:endParaRPr lang="ko-KR" altLang="en-US" sz="1100" dirty="0">
                <a:latin typeface="+mj-ea"/>
              </a:endParaRPr>
            </a:p>
          </p:txBody>
        </p:sp>
      </p:grpSp>
      <p:cxnSp>
        <p:nvCxnSpPr>
          <p:cNvPr id="45" name="직선 연결선 44"/>
          <p:cNvCxnSpPr>
            <a:stCxn id="4" idx="1"/>
          </p:cNvCxnSpPr>
          <p:nvPr/>
        </p:nvCxnSpPr>
        <p:spPr>
          <a:xfrm flipH="1" flipV="1">
            <a:off x="2987824" y="2474009"/>
            <a:ext cx="503098" cy="866184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>
            <a:endCxn id="29" idx="3"/>
          </p:cNvCxnSpPr>
          <p:nvPr/>
        </p:nvCxnSpPr>
        <p:spPr>
          <a:xfrm flipH="1">
            <a:off x="2600274" y="2474009"/>
            <a:ext cx="387550" cy="142999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5218438" y="2584544"/>
            <a:ext cx="865730" cy="414857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38" idx="1"/>
          </p:cNvCxnSpPr>
          <p:nvPr/>
        </p:nvCxnSpPr>
        <p:spPr>
          <a:xfrm>
            <a:off x="6084168" y="2584543"/>
            <a:ext cx="479227" cy="16365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272413" y="4581128"/>
            <a:ext cx="1012688" cy="344396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endCxn id="39" idx="1"/>
          </p:cNvCxnSpPr>
          <p:nvPr/>
        </p:nvCxnSpPr>
        <p:spPr>
          <a:xfrm flipV="1">
            <a:off x="6285101" y="4617132"/>
            <a:ext cx="303123" cy="308392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807710"/>
              </p:ext>
            </p:extLst>
          </p:nvPr>
        </p:nvGraphicFramePr>
        <p:xfrm>
          <a:off x="3883242" y="4072343"/>
          <a:ext cx="13827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클립" r:id="rId3" imgW="2202790" imgH="1442009" progId="">
                  <p:embed/>
                </p:oleObj>
              </mc:Choice>
              <mc:Fallback>
                <p:oleObj name="클립" r:id="rId3" imgW="2202790" imgH="1442009" progId="">
                  <p:embed/>
                  <p:pic>
                    <p:nvPicPr>
                      <p:cNvPr id="0" name="Object 27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3242" y="4072343"/>
                        <a:ext cx="1382713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318312"/>
              </p:ext>
            </p:extLst>
          </p:nvPr>
        </p:nvGraphicFramePr>
        <p:xfrm>
          <a:off x="3490922" y="2870293"/>
          <a:ext cx="86995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클립" r:id="rId5" imgW="4535424" imgH="4903013" progId="">
                  <p:embed/>
                </p:oleObj>
              </mc:Choice>
              <mc:Fallback>
                <p:oleObj name="클립" r:id="rId5" imgW="4535424" imgH="4903013" progId="">
                  <p:embed/>
                  <p:pic>
                    <p:nvPicPr>
                      <p:cNvPr id="0" name="Object 28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22" y="2870293"/>
                        <a:ext cx="86995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4437388" y="2999401"/>
            <a:ext cx="1460500" cy="812800"/>
            <a:chOff x="721" y="3455"/>
            <a:chExt cx="920" cy="439"/>
          </a:xfrm>
        </p:grpSpPr>
        <p:grpSp>
          <p:nvGrpSpPr>
            <p:cNvPr id="34" name="Group 29"/>
            <p:cNvGrpSpPr>
              <a:grpSpLocks/>
            </p:cNvGrpSpPr>
            <p:nvPr/>
          </p:nvGrpSpPr>
          <p:grpSpPr bwMode="auto">
            <a:xfrm>
              <a:off x="721" y="3455"/>
              <a:ext cx="920" cy="439"/>
              <a:chOff x="5090" y="2959"/>
              <a:chExt cx="460" cy="223"/>
            </a:xfrm>
          </p:grpSpPr>
          <p:sp>
            <p:nvSpPr>
              <p:cNvPr id="85" name="Freeform 30"/>
              <p:cNvSpPr>
                <a:spLocks/>
              </p:cNvSpPr>
              <p:nvPr/>
            </p:nvSpPr>
            <p:spPr bwMode="auto">
              <a:xfrm>
                <a:off x="5156" y="3111"/>
                <a:ext cx="359" cy="71"/>
              </a:xfrm>
              <a:custGeom>
                <a:avLst/>
                <a:gdLst>
                  <a:gd name="T0" fmla="*/ 0 w 2512"/>
                  <a:gd name="T1" fmla="*/ 499 h 499"/>
                  <a:gd name="T2" fmla="*/ 2512 w 2512"/>
                  <a:gd name="T3" fmla="*/ 499 h 499"/>
                  <a:gd name="T4" fmla="*/ 1508 w 2512"/>
                  <a:gd name="T5" fmla="*/ 0 h 499"/>
                  <a:gd name="T6" fmla="*/ 641 w 2512"/>
                  <a:gd name="T7" fmla="*/ 0 h 499"/>
                  <a:gd name="T8" fmla="*/ 0 w 2512"/>
                  <a:gd name="T9" fmla="*/ 499 h 499"/>
                  <a:gd name="T10" fmla="*/ 0 w 2512"/>
                  <a:gd name="T11" fmla="*/ 499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2" h="499">
                    <a:moveTo>
                      <a:pt x="0" y="499"/>
                    </a:moveTo>
                    <a:lnTo>
                      <a:pt x="2512" y="499"/>
                    </a:lnTo>
                    <a:lnTo>
                      <a:pt x="1508" y="0"/>
                    </a:lnTo>
                    <a:lnTo>
                      <a:pt x="641" y="0"/>
                    </a:lnTo>
                    <a:lnTo>
                      <a:pt x="0" y="499"/>
                    </a:lnTo>
                    <a:lnTo>
                      <a:pt x="0" y="499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31"/>
              <p:cNvSpPr>
                <a:spLocks/>
              </p:cNvSpPr>
              <p:nvPr/>
            </p:nvSpPr>
            <p:spPr bwMode="auto">
              <a:xfrm>
                <a:off x="5232" y="3152"/>
                <a:ext cx="67" cy="22"/>
              </a:xfrm>
              <a:custGeom>
                <a:avLst/>
                <a:gdLst>
                  <a:gd name="T0" fmla="*/ 0 w 471"/>
                  <a:gd name="T1" fmla="*/ 102 h 154"/>
                  <a:gd name="T2" fmla="*/ 90 w 471"/>
                  <a:gd name="T3" fmla="*/ 154 h 154"/>
                  <a:gd name="T4" fmla="*/ 471 w 471"/>
                  <a:gd name="T5" fmla="*/ 44 h 154"/>
                  <a:gd name="T6" fmla="*/ 253 w 471"/>
                  <a:gd name="T7" fmla="*/ 0 h 154"/>
                  <a:gd name="T8" fmla="*/ 97 w 471"/>
                  <a:gd name="T9" fmla="*/ 28 h 154"/>
                  <a:gd name="T10" fmla="*/ 0 w 471"/>
                  <a:gd name="T11" fmla="*/ 102 h 154"/>
                  <a:gd name="T12" fmla="*/ 0 w 471"/>
                  <a:gd name="T13" fmla="*/ 10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1" h="154">
                    <a:moveTo>
                      <a:pt x="0" y="102"/>
                    </a:moveTo>
                    <a:lnTo>
                      <a:pt x="90" y="154"/>
                    </a:lnTo>
                    <a:lnTo>
                      <a:pt x="471" y="44"/>
                    </a:lnTo>
                    <a:lnTo>
                      <a:pt x="253" y="0"/>
                    </a:lnTo>
                    <a:lnTo>
                      <a:pt x="97" y="28"/>
                    </a:lnTo>
                    <a:lnTo>
                      <a:pt x="0" y="102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32"/>
              <p:cNvSpPr>
                <a:spLocks/>
              </p:cNvSpPr>
              <p:nvPr/>
            </p:nvSpPr>
            <p:spPr bwMode="auto">
              <a:xfrm>
                <a:off x="5262" y="3113"/>
                <a:ext cx="52" cy="13"/>
              </a:xfrm>
              <a:custGeom>
                <a:avLst/>
                <a:gdLst>
                  <a:gd name="T0" fmla="*/ 27 w 369"/>
                  <a:gd name="T1" fmla="*/ 76 h 87"/>
                  <a:gd name="T2" fmla="*/ 265 w 369"/>
                  <a:gd name="T3" fmla="*/ 87 h 87"/>
                  <a:gd name="T4" fmla="*/ 369 w 369"/>
                  <a:gd name="T5" fmla="*/ 23 h 87"/>
                  <a:gd name="T6" fmla="*/ 0 w 369"/>
                  <a:gd name="T7" fmla="*/ 0 h 87"/>
                  <a:gd name="T8" fmla="*/ 27 w 369"/>
                  <a:gd name="T9" fmla="*/ 76 h 87"/>
                  <a:gd name="T10" fmla="*/ 27 w 369"/>
                  <a:gd name="T11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9" h="87">
                    <a:moveTo>
                      <a:pt x="27" y="76"/>
                    </a:moveTo>
                    <a:lnTo>
                      <a:pt x="265" y="87"/>
                    </a:lnTo>
                    <a:lnTo>
                      <a:pt x="369" y="23"/>
                    </a:lnTo>
                    <a:lnTo>
                      <a:pt x="0" y="0"/>
                    </a:lnTo>
                    <a:lnTo>
                      <a:pt x="27" y="76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rgbClr val="D1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Freeform 33"/>
              <p:cNvSpPr>
                <a:spLocks/>
              </p:cNvSpPr>
              <p:nvPr/>
            </p:nvSpPr>
            <p:spPr bwMode="auto">
              <a:xfrm>
                <a:off x="5243" y="3130"/>
                <a:ext cx="58" cy="16"/>
              </a:xfrm>
              <a:custGeom>
                <a:avLst/>
                <a:gdLst>
                  <a:gd name="T0" fmla="*/ 0 w 409"/>
                  <a:gd name="T1" fmla="*/ 110 h 110"/>
                  <a:gd name="T2" fmla="*/ 409 w 409"/>
                  <a:gd name="T3" fmla="*/ 44 h 110"/>
                  <a:gd name="T4" fmla="*/ 247 w 409"/>
                  <a:gd name="T5" fmla="*/ 0 h 110"/>
                  <a:gd name="T6" fmla="*/ 176 w 409"/>
                  <a:gd name="T7" fmla="*/ 3 h 110"/>
                  <a:gd name="T8" fmla="*/ 3 w 409"/>
                  <a:gd name="T9" fmla="*/ 73 h 110"/>
                  <a:gd name="T10" fmla="*/ 0 w 409"/>
                  <a:gd name="T11" fmla="*/ 110 h 110"/>
                  <a:gd name="T12" fmla="*/ 0 w 409"/>
                  <a:gd name="T13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110">
                    <a:moveTo>
                      <a:pt x="0" y="110"/>
                    </a:moveTo>
                    <a:lnTo>
                      <a:pt x="409" y="44"/>
                    </a:lnTo>
                    <a:lnTo>
                      <a:pt x="247" y="0"/>
                    </a:lnTo>
                    <a:lnTo>
                      <a:pt x="176" y="3"/>
                    </a:lnTo>
                    <a:lnTo>
                      <a:pt x="3" y="73"/>
                    </a:lnTo>
                    <a:lnTo>
                      <a:pt x="0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34"/>
              <p:cNvSpPr>
                <a:spLocks/>
              </p:cNvSpPr>
              <p:nvPr/>
            </p:nvSpPr>
            <p:spPr bwMode="auto">
              <a:xfrm>
                <a:off x="5379" y="3150"/>
                <a:ext cx="42" cy="14"/>
              </a:xfrm>
              <a:custGeom>
                <a:avLst/>
                <a:gdLst>
                  <a:gd name="T0" fmla="*/ 293 w 293"/>
                  <a:gd name="T1" fmla="*/ 82 h 102"/>
                  <a:gd name="T2" fmla="*/ 196 w 293"/>
                  <a:gd name="T3" fmla="*/ 102 h 102"/>
                  <a:gd name="T4" fmla="*/ 0 w 293"/>
                  <a:gd name="T5" fmla="*/ 41 h 102"/>
                  <a:gd name="T6" fmla="*/ 293 w 293"/>
                  <a:gd name="T7" fmla="*/ 0 h 102"/>
                  <a:gd name="T8" fmla="*/ 293 w 293"/>
                  <a:gd name="T9" fmla="*/ 82 h 102"/>
                  <a:gd name="T10" fmla="*/ 293 w 293"/>
                  <a:gd name="T11" fmla="*/ 8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3" h="102">
                    <a:moveTo>
                      <a:pt x="293" y="82"/>
                    </a:moveTo>
                    <a:lnTo>
                      <a:pt x="196" y="102"/>
                    </a:lnTo>
                    <a:lnTo>
                      <a:pt x="0" y="41"/>
                    </a:lnTo>
                    <a:lnTo>
                      <a:pt x="293" y="0"/>
                    </a:lnTo>
                    <a:lnTo>
                      <a:pt x="293" y="82"/>
                    </a:lnTo>
                    <a:lnTo>
                      <a:pt x="293" y="82"/>
                    </a:lnTo>
                    <a:close/>
                  </a:path>
                </a:pathLst>
              </a:custGeom>
              <a:solidFill>
                <a:srgbClr val="FFF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35"/>
              <p:cNvSpPr>
                <a:spLocks/>
              </p:cNvSpPr>
              <p:nvPr/>
            </p:nvSpPr>
            <p:spPr bwMode="auto">
              <a:xfrm>
                <a:off x="5325" y="3127"/>
                <a:ext cx="67" cy="15"/>
              </a:xfrm>
              <a:custGeom>
                <a:avLst/>
                <a:gdLst>
                  <a:gd name="T0" fmla="*/ 0 w 469"/>
                  <a:gd name="T1" fmla="*/ 49 h 109"/>
                  <a:gd name="T2" fmla="*/ 0 w 469"/>
                  <a:gd name="T3" fmla="*/ 30 h 109"/>
                  <a:gd name="T4" fmla="*/ 415 w 469"/>
                  <a:gd name="T5" fmla="*/ 0 h 109"/>
                  <a:gd name="T6" fmla="*/ 469 w 469"/>
                  <a:gd name="T7" fmla="*/ 76 h 109"/>
                  <a:gd name="T8" fmla="*/ 123 w 469"/>
                  <a:gd name="T9" fmla="*/ 109 h 109"/>
                  <a:gd name="T10" fmla="*/ 0 w 469"/>
                  <a:gd name="T11" fmla="*/ 49 h 109"/>
                  <a:gd name="T12" fmla="*/ 0 w 469"/>
                  <a:gd name="T13" fmla="*/ 4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9" h="109">
                    <a:moveTo>
                      <a:pt x="0" y="49"/>
                    </a:moveTo>
                    <a:lnTo>
                      <a:pt x="0" y="30"/>
                    </a:lnTo>
                    <a:lnTo>
                      <a:pt x="415" y="0"/>
                    </a:lnTo>
                    <a:lnTo>
                      <a:pt x="469" y="76"/>
                    </a:lnTo>
                    <a:lnTo>
                      <a:pt x="123" y="10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FF7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36"/>
              <p:cNvSpPr>
                <a:spLocks/>
              </p:cNvSpPr>
              <p:nvPr/>
            </p:nvSpPr>
            <p:spPr bwMode="auto">
              <a:xfrm>
                <a:off x="5360" y="3070"/>
                <a:ext cx="79" cy="55"/>
              </a:xfrm>
              <a:custGeom>
                <a:avLst/>
                <a:gdLst>
                  <a:gd name="T0" fmla="*/ 372 w 554"/>
                  <a:gd name="T1" fmla="*/ 0 h 384"/>
                  <a:gd name="T2" fmla="*/ 355 w 554"/>
                  <a:gd name="T3" fmla="*/ 49 h 384"/>
                  <a:gd name="T4" fmla="*/ 319 w 554"/>
                  <a:gd name="T5" fmla="*/ 54 h 384"/>
                  <a:gd name="T6" fmla="*/ 291 w 554"/>
                  <a:gd name="T7" fmla="*/ 103 h 384"/>
                  <a:gd name="T8" fmla="*/ 226 w 554"/>
                  <a:gd name="T9" fmla="*/ 145 h 384"/>
                  <a:gd name="T10" fmla="*/ 192 w 554"/>
                  <a:gd name="T11" fmla="*/ 146 h 384"/>
                  <a:gd name="T12" fmla="*/ 150 w 554"/>
                  <a:gd name="T13" fmla="*/ 159 h 384"/>
                  <a:gd name="T14" fmla="*/ 58 w 554"/>
                  <a:gd name="T15" fmla="*/ 219 h 384"/>
                  <a:gd name="T16" fmla="*/ 0 w 554"/>
                  <a:gd name="T17" fmla="*/ 241 h 384"/>
                  <a:gd name="T18" fmla="*/ 64 w 554"/>
                  <a:gd name="T19" fmla="*/ 376 h 384"/>
                  <a:gd name="T20" fmla="*/ 267 w 554"/>
                  <a:gd name="T21" fmla="*/ 384 h 384"/>
                  <a:gd name="T22" fmla="*/ 490 w 554"/>
                  <a:gd name="T23" fmla="*/ 283 h 384"/>
                  <a:gd name="T24" fmla="*/ 554 w 554"/>
                  <a:gd name="T25" fmla="*/ 51 h 384"/>
                  <a:gd name="T26" fmla="*/ 372 w 554"/>
                  <a:gd name="T27" fmla="*/ 0 h 384"/>
                  <a:gd name="T28" fmla="*/ 372 w 554"/>
                  <a:gd name="T29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4" h="384">
                    <a:moveTo>
                      <a:pt x="372" y="0"/>
                    </a:moveTo>
                    <a:lnTo>
                      <a:pt x="355" y="49"/>
                    </a:lnTo>
                    <a:lnTo>
                      <a:pt x="319" y="54"/>
                    </a:lnTo>
                    <a:lnTo>
                      <a:pt x="291" y="103"/>
                    </a:lnTo>
                    <a:lnTo>
                      <a:pt x="226" y="145"/>
                    </a:lnTo>
                    <a:lnTo>
                      <a:pt x="192" y="146"/>
                    </a:lnTo>
                    <a:lnTo>
                      <a:pt x="150" y="159"/>
                    </a:lnTo>
                    <a:lnTo>
                      <a:pt x="58" y="219"/>
                    </a:lnTo>
                    <a:lnTo>
                      <a:pt x="0" y="241"/>
                    </a:lnTo>
                    <a:lnTo>
                      <a:pt x="64" y="376"/>
                    </a:lnTo>
                    <a:lnTo>
                      <a:pt x="267" y="384"/>
                    </a:lnTo>
                    <a:lnTo>
                      <a:pt x="490" y="283"/>
                    </a:lnTo>
                    <a:lnTo>
                      <a:pt x="554" y="51"/>
                    </a:lnTo>
                    <a:lnTo>
                      <a:pt x="372" y="0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1447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37"/>
              <p:cNvSpPr>
                <a:spLocks/>
              </p:cNvSpPr>
              <p:nvPr/>
            </p:nvSpPr>
            <p:spPr bwMode="auto">
              <a:xfrm>
                <a:off x="5357" y="3102"/>
                <a:ext cx="19" cy="23"/>
              </a:xfrm>
              <a:custGeom>
                <a:avLst/>
                <a:gdLst>
                  <a:gd name="T0" fmla="*/ 79 w 137"/>
                  <a:gd name="T1" fmla="*/ 0 h 159"/>
                  <a:gd name="T2" fmla="*/ 101 w 137"/>
                  <a:gd name="T3" fmla="*/ 5 h 159"/>
                  <a:gd name="T4" fmla="*/ 137 w 137"/>
                  <a:gd name="T5" fmla="*/ 51 h 159"/>
                  <a:gd name="T6" fmla="*/ 73 w 137"/>
                  <a:gd name="T7" fmla="*/ 59 h 159"/>
                  <a:gd name="T8" fmla="*/ 89 w 137"/>
                  <a:gd name="T9" fmla="*/ 159 h 159"/>
                  <a:gd name="T10" fmla="*/ 22 w 137"/>
                  <a:gd name="T11" fmla="*/ 158 h 159"/>
                  <a:gd name="T12" fmla="*/ 9 w 137"/>
                  <a:gd name="T13" fmla="*/ 139 h 159"/>
                  <a:gd name="T14" fmla="*/ 0 w 137"/>
                  <a:gd name="T15" fmla="*/ 67 h 159"/>
                  <a:gd name="T16" fmla="*/ 46 w 137"/>
                  <a:gd name="T17" fmla="*/ 7 h 159"/>
                  <a:gd name="T18" fmla="*/ 79 w 137"/>
                  <a:gd name="T19" fmla="*/ 0 h 159"/>
                  <a:gd name="T20" fmla="*/ 79 w 137"/>
                  <a:gd name="T21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159">
                    <a:moveTo>
                      <a:pt x="79" y="0"/>
                    </a:moveTo>
                    <a:lnTo>
                      <a:pt x="101" y="5"/>
                    </a:lnTo>
                    <a:lnTo>
                      <a:pt x="137" y="51"/>
                    </a:lnTo>
                    <a:lnTo>
                      <a:pt x="73" y="59"/>
                    </a:lnTo>
                    <a:lnTo>
                      <a:pt x="89" y="159"/>
                    </a:lnTo>
                    <a:lnTo>
                      <a:pt x="22" y="158"/>
                    </a:lnTo>
                    <a:lnTo>
                      <a:pt x="9" y="139"/>
                    </a:lnTo>
                    <a:lnTo>
                      <a:pt x="0" y="67"/>
                    </a:lnTo>
                    <a:lnTo>
                      <a:pt x="46" y="7"/>
                    </a:lnTo>
                    <a:lnTo>
                      <a:pt x="79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E0F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38"/>
              <p:cNvSpPr>
                <a:spLocks/>
              </p:cNvSpPr>
              <p:nvPr/>
            </p:nvSpPr>
            <p:spPr bwMode="auto">
              <a:xfrm>
                <a:off x="5414" y="3076"/>
                <a:ext cx="9" cy="25"/>
              </a:xfrm>
              <a:custGeom>
                <a:avLst/>
                <a:gdLst>
                  <a:gd name="T0" fmla="*/ 6 w 63"/>
                  <a:gd name="T1" fmla="*/ 0 h 179"/>
                  <a:gd name="T2" fmla="*/ 0 w 63"/>
                  <a:gd name="T3" fmla="*/ 179 h 179"/>
                  <a:gd name="T4" fmla="*/ 25 w 63"/>
                  <a:gd name="T5" fmla="*/ 167 h 179"/>
                  <a:gd name="T6" fmla="*/ 63 w 63"/>
                  <a:gd name="T7" fmla="*/ 43 h 179"/>
                  <a:gd name="T8" fmla="*/ 6 w 63"/>
                  <a:gd name="T9" fmla="*/ 0 h 179"/>
                  <a:gd name="T10" fmla="*/ 6 w 63"/>
                  <a:gd name="T11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79">
                    <a:moveTo>
                      <a:pt x="6" y="0"/>
                    </a:moveTo>
                    <a:lnTo>
                      <a:pt x="0" y="179"/>
                    </a:lnTo>
                    <a:lnTo>
                      <a:pt x="25" y="167"/>
                    </a:lnTo>
                    <a:lnTo>
                      <a:pt x="63" y="43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0FF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39"/>
              <p:cNvSpPr>
                <a:spLocks/>
              </p:cNvSpPr>
              <p:nvPr/>
            </p:nvSpPr>
            <p:spPr bwMode="auto">
              <a:xfrm>
                <a:off x="5413" y="3074"/>
                <a:ext cx="8" cy="28"/>
              </a:xfrm>
              <a:custGeom>
                <a:avLst/>
                <a:gdLst>
                  <a:gd name="T0" fmla="*/ 17 w 56"/>
                  <a:gd name="T1" fmla="*/ 0 h 196"/>
                  <a:gd name="T2" fmla="*/ 22 w 56"/>
                  <a:gd name="T3" fmla="*/ 44 h 196"/>
                  <a:gd name="T4" fmla="*/ 0 w 56"/>
                  <a:gd name="T5" fmla="*/ 196 h 196"/>
                  <a:gd name="T6" fmla="*/ 40 w 56"/>
                  <a:gd name="T7" fmla="*/ 177 h 196"/>
                  <a:gd name="T8" fmla="*/ 54 w 56"/>
                  <a:gd name="T9" fmla="*/ 115 h 196"/>
                  <a:gd name="T10" fmla="*/ 46 w 56"/>
                  <a:gd name="T11" fmla="*/ 54 h 196"/>
                  <a:gd name="T12" fmla="*/ 56 w 56"/>
                  <a:gd name="T13" fmla="*/ 4 h 196"/>
                  <a:gd name="T14" fmla="*/ 17 w 56"/>
                  <a:gd name="T15" fmla="*/ 0 h 196"/>
                  <a:gd name="T16" fmla="*/ 17 w 56"/>
                  <a:gd name="T17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196">
                    <a:moveTo>
                      <a:pt x="17" y="0"/>
                    </a:moveTo>
                    <a:lnTo>
                      <a:pt x="22" y="44"/>
                    </a:lnTo>
                    <a:lnTo>
                      <a:pt x="0" y="196"/>
                    </a:lnTo>
                    <a:lnTo>
                      <a:pt x="40" y="177"/>
                    </a:lnTo>
                    <a:lnTo>
                      <a:pt x="54" y="115"/>
                    </a:lnTo>
                    <a:lnTo>
                      <a:pt x="46" y="54"/>
                    </a:lnTo>
                    <a:lnTo>
                      <a:pt x="56" y="4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26C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Freeform 40"/>
              <p:cNvSpPr>
                <a:spLocks/>
              </p:cNvSpPr>
              <p:nvPr/>
            </p:nvSpPr>
            <p:spPr bwMode="auto">
              <a:xfrm>
                <a:off x="5391" y="3066"/>
                <a:ext cx="96" cy="77"/>
              </a:xfrm>
              <a:custGeom>
                <a:avLst/>
                <a:gdLst>
                  <a:gd name="T0" fmla="*/ 292 w 667"/>
                  <a:gd name="T1" fmla="*/ 139 h 539"/>
                  <a:gd name="T2" fmla="*/ 254 w 667"/>
                  <a:gd name="T3" fmla="*/ 129 h 539"/>
                  <a:gd name="T4" fmla="*/ 239 w 667"/>
                  <a:gd name="T5" fmla="*/ 226 h 539"/>
                  <a:gd name="T6" fmla="*/ 193 w 667"/>
                  <a:gd name="T7" fmla="*/ 308 h 539"/>
                  <a:gd name="T8" fmla="*/ 140 w 667"/>
                  <a:gd name="T9" fmla="*/ 327 h 539"/>
                  <a:gd name="T10" fmla="*/ 88 w 667"/>
                  <a:gd name="T11" fmla="*/ 369 h 539"/>
                  <a:gd name="T12" fmla="*/ 0 w 667"/>
                  <a:gd name="T13" fmla="*/ 403 h 539"/>
                  <a:gd name="T14" fmla="*/ 10 w 667"/>
                  <a:gd name="T15" fmla="*/ 531 h 539"/>
                  <a:gd name="T16" fmla="*/ 153 w 667"/>
                  <a:gd name="T17" fmla="*/ 539 h 539"/>
                  <a:gd name="T18" fmla="*/ 294 w 667"/>
                  <a:gd name="T19" fmla="*/ 537 h 539"/>
                  <a:gd name="T20" fmla="*/ 415 w 667"/>
                  <a:gd name="T21" fmla="*/ 531 h 539"/>
                  <a:gd name="T22" fmla="*/ 604 w 667"/>
                  <a:gd name="T23" fmla="*/ 495 h 539"/>
                  <a:gd name="T24" fmla="*/ 667 w 667"/>
                  <a:gd name="T25" fmla="*/ 280 h 539"/>
                  <a:gd name="T26" fmla="*/ 525 w 667"/>
                  <a:gd name="T27" fmla="*/ 0 h 539"/>
                  <a:gd name="T28" fmla="*/ 373 w 667"/>
                  <a:gd name="T29" fmla="*/ 28 h 539"/>
                  <a:gd name="T30" fmla="*/ 292 w 667"/>
                  <a:gd name="T31" fmla="*/ 139 h 539"/>
                  <a:gd name="T32" fmla="*/ 292 w 667"/>
                  <a:gd name="T33" fmla="*/ 1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7" h="539">
                    <a:moveTo>
                      <a:pt x="292" y="139"/>
                    </a:moveTo>
                    <a:lnTo>
                      <a:pt x="254" y="129"/>
                    </a:lnTo>
                    <a:lnTo>
                      <a:pt x="239" y="226"/>
                    </a:lnTo>
                    <a:lnTo>
                      <a:pt x="193" y="308"/>
                    </a:lnTo>
                    <a:lnTo>
                      <a:pt x="140" y="327"/>
                    </a:lnTo>
                    <a:lnTo>
                      <a:pt x="88" y="369"/>
                    </a:lnTo>
                    <a:lnTo>
                      <a:pt x="0" y="403"/>
                    </a:lnTo>
                    <a:lnTo>
                      <a:pt x="10" y="531"/>
                    </a:lnTo>
                    <a:lnTo>
                      <a:pt x="153" y="539"/>
                    </a:lnTo>
                    <a:lnTo>
                      <a:pt x="294" y="537"/>
                    </a:lnTo>
                    <a:lnTo>
                      <a:pt x="415" y="531"/>
                    </a:lnTo>
                    <a:lnTo>
                      <a:pt x="604" y="495"/>
                    </a:lnTo>
                    <a:lnTo>
                      <a:pt x="667" y="280"/>
                    </a:lnTo>
                    <a:lnTo>
                      <a:pt x="525" y="0"/>
                    </a:lnTo>
                    <a:lnTo>
                      <a:pt x="373" y="28"/>
                    </a:lnTo>
                    <a:lnTo>
                      <a:pt x="292" y="139"/>
                    </a:lnTo>
                    <a:lnTo>
                      <a:pt x="292" y="139"/>
                    </a:lnTo>
                    <a:close/>
                  </a:path>
                </a:pathLst>
              </a:custGeom>
              <a:solidFill>
                <a:srgbClr val="75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41"/>
              <p:cNvSpPr>
                <a:spLocks/>
              </p:cNvSpPr>
              <p:nvPr/>
            </p:nvSpPr>
            <p:spPr bwMode="auto">
              <a:xfrm>
                <a:off x="5431" y="3069"/>
                <a:ext cx="21" cy="49"/>
              </a:xfrm>
              <a:custGeom>
                <a:avLst/>
                <a:gdLst>
                  <a:gd name="T0" fmla="*/ 142 w 142"/>
                  <a:gd name="T1" fmla="*/ 15 h 341"/>
                  <a:gd name="T2" fmla="*/ 116 w 142"/>
                  <a:gd name="T3" fmla="*/ 55 h 341"/>
                  <a:gd name="T4" fmla="*/ 47 w 142"/>
                  <a:gd name="T5" fmla="*/ 176 h 341"/>
                  <a:gd name="T6" fmla="*/ 15 w 142"/>
                  <a:gd name="T7" fmla="*/ 341 h 341"/>
                  <a:gd name="T8" fmla="*/ 0 w 142"/>
                  <a:gd name="T9" fmla="*/ 168 h 341"/>
                  <a:gd name="T10" fmla="*/ 8 w 142"/>
                  <a:gd name="T11" fmla="*/ 117 h 341"/>
                  <a:gd name="T12" fmla="*/ 137 w 142"/>
                  <a:gd name="T13" fmla="*/ 0 h 341"/>
                  <a:gd name="T14" fmla="*/ 142 w 142"/>
                  <a:gd name="T15" fmla="*/ 15 h 341"/>
                  <a:gd name="T16" fmla="*/ 142 w 142"/>
                  <a:gd name="T17" fmla="*/ 15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341">
                    <a:moveTo>
                      <a:pt x="142" y="15"/>
                    </a:moveTo>
                    <a:lnTo>
                      <a:pt x="116" y="55"/>
                    </a:lnTo>
                    <a:lnTo>
                      <a:pt x="47" y="176"/>
                    </a:lnTo>
                    <a:lnTo>
                      <a:pt x="15" y="341"/>
                    </a:lnTo>
                    <a:lnTo>
                      <a:pt x="0" y="168"/>
                    </a:lnTo>
                    <a:lnTo>
                      <a:pt x="8" y="117"/>
                    </a:lnTo>
                    <a:lnTo>
                      <a:pt x="137" y="0"/>
                    </a:lnTo>
                    <a:lnTo>
                      <a:pt x="142" y="15"/>
                    </a:lnTo>
                    <a:lnTo>
                      <a:pt x="142" y="15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42"/>
              <p:cNvSpPr>
                <a:spLocks/>
              </p:cNvSpPr>
              <p:nvPr/>
            </p:nvSpPr>
            <p:spPr bwMode="auto">
              <a:xfrm>
                <a:off x="5429" y="3092"/>
                <a:ext cx="7" cy="36"/>
              </a:xfrm>
              <a:custGeom>
                <a:avLst/>
                <a:gdLst>
                  <a:gd name="T0" fmla="*/ 22 w 49"/>
                  <a:gd name="T1" fmla="*/ 0 h 256"/>
                  <a:gd name="T2" fmla="*/ 49 w 49"/>
                  <a:gd name="T3" fmla="*/ 81 h 256"/>
                  <a:gd name="T4" fmla="*/ 23 w 49"/>
                  <a:gd name="T5" fmla="*/ 246 h 256"/>
                  <a:gd name="T6" fmla="*/ 0 w 49"/>
                  <a:gd name="T7" fmla="*/ 256 h 256"/>
                  <a:gd name="T8" fmla="*/ 9 w 49"/>
                  <a:gd name="T9" fmla="*/ 79 h 256"/>
                  <a:gd name="T10" fmla="*/ 15 w 49"/>
                  <a:gd name="T11" fmla="*/ 20 h 256"/>
                  <a:gd name="T12" fmla="*/ 22 w 49"/>
                  <a:gd name="T13" fmla="*/ 0 h 256"/>
                  <a:gd name="T14" fmla="*/ 22 w 49"/>
                  <a:gd name="T15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256">
                    <a:moveTo>
                      <a:pt x="22" y="0"/>
                    </a:moveTo>
                    <a:lnTo>
                      <a:pt x="49" y="81"/>
                    </a:lnTo>
                    <a:lnTo>
                      <a:pt x="23" y="246"/>
                    </a:lnTo>
                    <a:lnTo>
                      <a:pt x="0" y="256"/>
                    </a:lnTo>
                    <a:lnTo>
                      <a:pt x="9" y="79"/>
                    </a:lnTo>
                    <a:lnTo>
                      <a:pt x="15" y="20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43"/>
              <p:cNvSpPr>
                <a:spLocks/>
              </p:cNvSpPr>
              <p:nvPr/>
            </p:nvSpPr>
            <p:spPr bwMode="auto">
              <a:xfrm>
                <a:off x="5325" y="3101"/>
                <a:ext cx="42" cy="22"/>
              </a:xfrm>
              <a:custGeom>
                <a:avLst/>
                <a:gdLst>
                  <a:gd name="T0" fmla="*/ 290 w 297"/>
                  <a:gd name="T1" fmla="*/ 22 h 153"/>
                  <a:gd name="T2" fmla="*/ 258 w 297"/>
                  <a:gd name="T3" fmla="*/ 22 h 153"/>
                  <a:gd name="T4" fmla="*/ 207 w 297"/>
                  <a:gd name="T5" fmla="*/ 0 h 153"/>
                  <a:gd name="T6" fmla="*/ 188 w 297"/>
                  <a:gd name="T7" fmla="*/ 15 h 153"/>
                  <a:gd name="T8" fmla="*/ 189 w 297"/>
                  <a:gd name="T9" fmla="*/ 32 h 153"/>
                  <a:gd name="T10" fmla="*/ 175 w 297"/>
                  <a:gd name="T11" fmla="*/ 44 h 153"/>
                  <a:gd name="T12" fmla="*/ 160 w 297"/>
                  <a:gd name="T13" fmla="*/ 57 h 153"/>
                  <a:gd name="T14" fmla="*/ 74 w 297"/>
                  <a:gd name="T15" fmla="*/ 39 h 153"/>
                  <a:gd name="T16" fmla="*/ 63 w 297"/>
                  <a:gd name="T17" fmla="*/ 39 h 153"/>
                  <a:gd name="T18" fmla="*/ 0 w 297"/>
                  <a:gd name="T19" fmla="*/ 114 h 153"/>
                  <a:gd name="T20" fmla="*/ 5 w 297"/>
                  <a:gd name="T21" fmla="*/ 127 h 153"/>
                  <a:gd name="T22" fmla="*/ 61 w 297"/>
                  <a:gd name="T23" fmla="*/ 145 h 153"/>
                  <a:gd name="T24" fmla="*/ 87 w 297"/>
                  <a:gd name="T25" fmla="*/ 153 h 153"/>
                  <a:gd name="T26" fmla="*/ 123 w 297"/>
                  <a:gd name="T27" fmla="*/ 152 h 153"/>
                  <a:gd name="T28" fmla="*/ 174 w 297"/>
                  <a:gd name="T29" fmla="*/ 142 h 153"/>
                  <a:gd name="T30" fmla="*/ 237 w 297"/>
                  <a:gd name="T31" fmla="*/ 143 h 153"/>
                  <a:gd name="T32" fmla="*/ 229 w 297"/>
                  <a:gd name="T33" fmla="*/ 66 h 153"/>
                  <a:gd name="T34" fmla="*/ 295 w 297"/>
                  <a:gd name="T35" fmla="*/ 58 h 153"/>
                  <a:gd name="T36" fmla="*/ 297 w 297"/>
                  <a:gd name="T37" fmla="*/ 35 h 153"/>
                  <a:gd name="T38" fmla="*/ 290 w 297"/>
                  <a:gd name="T39" fmla="*/ 22 h 153"/>
                  <a:gd name="T40" fmla="*/ 290 w 297"/>
                  <a:gd name="T41" fmla="*/ 2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7" h="153">
                    <a:moveTo>
                      <a:pt x="290" y="22"/>
                    </a:moveTo>
                    <a:lnTo>
                      <a:pt x="258" y="22"/>
                    </a:lnTo>
                    <a:lnTo>
                      <a:pt x="207" y="0"/>
                    </a:lnTo>
                    <a:lnTo>
                      <a:pt x="188" y="15"/>
                    </a:lnTo>
                    <a:lnTo>
                      <a:pt x="189" y="32"/>
                    </a:lnTo>
                    <a:lnTo>
                      <a:pt x="175" y="44"/>
                    </a:lnTo>
                    <a:lnTo>
                      <a:pt x="160" y="57"/>
                    </a:lnTo>
                    <a:lnTo>
                      <a:pt x="74" y="39"/>
                    </a:lnTo>
                    <a:lnTo>
                      <a:pt x="63" y="39"/>
                    </a:lnTo>
                    <a:lnTo>
                      <a:pt x="0" y="114"/>
                    </a:lnTo>
                    <a:lnTo>
                      <a:pt x="5" y="127"/>
                    </a:lnTo>
                    <a:lnTo>
                      <a:pt x="61" y="145"/>
                    </a:lnTo>
                    <a:lnTo>
                      <a:pt x="87" y="153"/>
                    </a:lnTo>
                    <a:lnTo>
                      <a:pt x="123" y="152"/>
                    </a:lnTo>
                    <a:lnTo>
                      <a:pt x="174" y="142"/>
                    </a:lnTo>
                    <a:lnTo>
                      <a:pt x="237" y="143"/>
                    </a:lnTo>
                    <a:lnTo>
                      <a:pt x="229" y="66"/>
                    </a:lnTo>
                    <a:lnTo>
                      <a:pt x="295" y="58"/>
                    </a:lnTo>
                    <a:lnTo>
                      <a:pt x="297" y="35"/>
                    </a:lnTo>
                    <a:lnTo>
                      <a:pt x="290" y="22"/>
                    </a:lnTo>
                    <a:lnTo>
                      <a:pt x="290" y="22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44"/>
              <p:cNvSpPr>
                <a:spLocks/>
              </p:cNvSpPr>
              <p:nvPr/>
            </p:nvSpPr>
            <p:spPr bwMode="auto">
              <a:xfrm>
                <a:off x="5363" y="3124"/>
                <a:ext cx="38" cy="20"/>
              </a:xfrm>
              <a:custGeom>
                <a:avLst/>
                <a:gdLst>
                  <a:gd name="T0" fmla="*/ 87 w 266"/>
                  <a:gd name="T1" fmla="*/ 53 h 142"/>
                  <a:gd name="T2" fmla="*/ 79 w 266"/>
                  <a:gd name="T3" fmla="*/ 65 h 142"/>
                  <a:gd name="T4" fmla="*/ 55 w 266"/>
                  <a:gd name="T5" fmla="*/ 73 h 142"/>
                  <a:gd name="T6" fmla="*/ 3 w 266"/>
                  <a:gd name="T7" fmla="*/ 107 h 142"/>
                  <a:gd name="T8" fmla="*/ 0 w 266"/>
                  <a:gd name="T9" fmla="*/ 121 h 142"/>
                  <a:gd name="T10" fmla="*/ 31 w 266"/>
                  <a:gd name="T11" fmla="*/ 142 h 142"/>
                  <a:gd name="T12" fmla="*/ 126 w 266"/>
                  <a:gd name="T13" fmla="*/ 132 h 142"/>
                  <a:gd name="T14" fmla="*/ 224 w 266"/>
                  <a:gd name="T15" fmla="*/ 127 h 142"/>
                  <a:gd name="T16" fmla="*/ 228 w 266"/>
                  <a:gd name="T17" fmla="*/ 95 h 142"/>
                  <a:gd name="T18" fmla="*/ 235 w 266"/>
                  <a:gd name="T19" fmla="*/ 67 h 142"/>
                  <a:gd name="T20" fmla="*/ 266 w 266"/>
                  <a:gd name="T21" fmla="*/ 27 h 142"/>
                  <a:gd name="T22" fmla="*/ 218 w 266"/>
                  <a:gd name="T23" fmla="*/ 0 h 142"/>
                  <a:gd name="T24" fmla="*/ 140 w 266"/>
                  <a:gd name="T25" fmla="*/ 25 h 142"/>
                  <a:gd name="T26" fmla="*/ 128 w 266"/>
                  <a:gd name="T27" fmla="*/ 38 h 142"/>
                  <a:gd name="T28" fmla="*/ 87 w 266"/>
                  <a:gd name="T29" fmla="*/ 53 h 142"/>
                  <a:gd name="T30" fmla="*/ 87 w 266"/>
                  <a:gd name="T31" fmla="*/ 5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6" h="142">
                    <a:moveTo>
                      <a:pt x="87" y="53"/>
                    </a:moveTo>
                    <a:lnTo>
                      <a:pt x="79" y="65"/>
                    </a:lnTo>
                    <a:lnTo>
                      <a:pt x="55" y="73"/>
                    </a:lnTo>
                    <a:lnTo>
                      <a:pt x="3" y="107"/>
                    </a:lnTo>
                    <a:lnTo>
                      <a:pt x="0" y="121"/>
                    </a:lnTo>
                    <a:lnTo>
                      <a:pt x="31" y="142"/>
                    </a:lnTo>
                    <a:lnTo>
                      <a:pt x="126" y="132"/>
                    </a:lnTo>
                    <a:lnTo>
                      <a:pt x="224" y="127"/>
                    </a:lnTo>
                    <a:lnTo>
                      <a:pt x="228" y="95"/>
                    </a:lnTo>
                    <a:lnTo>
                      <a:pt x="235" y="67"/>
                    </a:lnTo>
                    <a:lnTo>
                      <a:pt x="266" y="27"/>
                    </a:lnTo>
                    <a:lnTo>
                      <a:pt x="218" y="0"/>
                    </a:lnTo>
                    <a:lnTo>
                      <a:pt x="140" y="25"/>
                    </a:lnTo>
                    <a:lnTo>
                      <a:pt x="128" y="38"/>
                    </a:lnTo>
                    <a:lnTo>
                      <a:pt x="87" y="53"/>
                    </a:lnTo>
                    <a:lnTo>
                      <a:pt x="87" y="53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0" name="Freeform 45"/>
              <p:cNvSpPr>
                <a:spLocks/>
              </p:cNvSpPr>
              <p:nvPr/>
            </p:nvSpPr>
            <p:spPr bwMode="auto">
              <a:xfrm>
                <a:off x="5428" y="3116"/>
                <a:ext cx="18" cy="23"/>
              </a:xfrm>
              <a:custGeom>
                <a:avLst/>
                <a:gdLst>
                  <a:gd name="T0" fmla="*/ 18 w 123"/>
                  <a:gd name="T1" fmla="*/ 162 h 162"/>
                  <a:gd name="T2" fmla="*/ 123 w 123"/>
                  <a:gd name="T3" fmla="*/ 4 h 162"/>
                  <a:gd name="T4" fmla="*/ 113 w 123"/>
                  <a:gd name="T5" fmla="*/ 0 h 162"/>
                  <a:gd name="T6" fmla="*/ 0 w 123"/>
                  <a:gd name="T7" fmla="*/ 161 h 162"/>
                  <a:gd name="T8" fmla="*/ 18 w 123"/>
                  <a:gd name="T9" fmla="*/ 162 h 162"/>
                  <a:gd name="T10" fmla="*/ 18 w 123"/>
                  <a:gd name="T11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" h="162">
                    <a:moveTo>
                      <a:pt x="18" y="162"/>
                    </a:moveTo>
                    <a:lnTo>
                      <a:pt x="123" y="4"/>
                    </a:lnTo>
                    <a:lnTo>
                      <a:pt x="113" y="0"/>
                    </a:lnTo>
                    <a:lnTo>
                      <a:pt x="0" y="161"/>
                    </a:lnTo>
                    <a:lnTo>
                      <a:pt x="18" y="162"/>
                    </a:lnTo>
                    <a:lnTo>
                      <a:pt x="18" y="162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Freeform 46"/>
              <p:cNvSpPr>
                <a:spLocks/>
              </p:cNvSpPr>
              <p:nvPr/>
            </p:nvSpPr>
            <p:spPr bwMode="auto">
              <a:xfrm>
                <a:off x="5421" y="3093"/>
                <a:ext cx="123" cy="89"/>
              </a:xfrm>
              <a:custGeom>
                <a:avLst/>
                <a:gdLst>
                  <a:gd name="T0" fmla="*/ 436 w 864"/>
                  <a:gd name="T1" fmla="*/ 106 h 623"/>
                  <a:gd name="T2" fmla="*/ 424 w 864"/>
                  <a:gd name="T3" fmla="*/ 156 h 623"/>
                  <a:gd name="T4" fmla="*/ 395 w 864"/>
                  <a:gd name="T5" fmla="*/ 308 h 623"/>
                  <a:gd name="T6" fmla="*/ 231 w 864"/>
                  <a:gd name="T7" fmla="*/ 327 h 623"/>
                  <a:gd name="T8" fmla="*/ 213 w 864"/>
                  <a:gd name="T9" fmla="*/ 397 h 623"/>
                  <a:gd name="T10" fmla="*/ 75 w 864"/>
                  <a:gd name="T11" fmla="*/ 397 h 623"/>
                  <a:gd name="T12" fmla="*/ 0 w 864"/>
                  <a:gd name="T13" fmla="*/ 411 h 623"/>
                  <a:gd name="T14" fmla="*/ 8 w 864"/>
                  <a:gd name="T15" fmla="*/ 492 h 623"/>
                  <a:gd name="T16" fmla="*/ 288 w 864"/>
                  <a:gd name="T17" fmla="*/ 591 h 623"/>
                  <a:gd name="T18" fmla="*/ 333 w 864"/>
                  <a:gd name="T19" fmla="*/ 588 h 623"/>
                  <a:gd name="T20" fmla="*/ 543 w 864"/>
                  <a:gd name="T21" fmla="*/ 526 h 623"/>
                  <a:gd name="T22" fmla="*/ 709 w 864"/>
                  <a:gd name="T23" fmla="*/ 623 h 623"/>
                  <a:gd name="T24" fmla="*/ 832 w 864"/>
                  <a:gd name="T25" fmla="*/ 623 h 623"/>
                  <a:gd name="T26" fmla="*/ 833 w 864"/>
                  <a:gd name="T27" fmla="*/ 561 h 623"/>
                  <a:gd name="T28" fmla="*/ 864 w 864"/>
                  <a:gd name="T29" fmla="*/ 427 h 623"/>
                  <a:gd name="T30" fmla="*/ 757 w 864"/>
                  <a:gd name="T31" fmla="*/ 122 h 623"/>
                  <a:gd name="T32" fmla="*/ 644 w 864"/>
                  <a:gd name="T33" fmla="*/ 14 h 623"/>
                  <a:gd name="T34" fmla="*/ 595 w 864"/>
                  <a:gd name="T35" fmla="*/ 0 h 623"/>
                  <a:gd name="T36" fmla="*/ 436 w 864"/>
                  <a:gd name="T37" fmla="*/ 106 h 623"/>
                  <a:gd name="T38" fmla="*/ 436 w 864"/>
                  <a:gd name="T39" fmla="*/ 106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4" h="623">
                    <a:moveTo>
                      <a:pt x="436" y="106"/>
                    </a:moveTo>
                    <a:lnTo>
                      <a:pt x="424" y="156"/>
                    </a:lnTo>
                    <a:lnTo>
                      <a:pt x="395" y="308"/>
                    </a:lnTo>
                    <a:lnTo>
                      <a:pt x="231" y="327"/>
                    </a:lnTo>
                    <a:lnTo>
                      <a:pt x="213" y="397"/>
                    </a:lnTo>
                    <a:lnTo>
                      <a:pt x="75" y="397"/>
                    </a:lnTo>
                    <a:lnTo>
                      <a:pt x="0" y="411"/>
                    </a:lnTo>
                    <a:lnTo>
                      <a:pt x="8" y="492"/>
                    </a:lnTo>
                    <a:lnTo>
                      <a:pt x="288" y="591"/>
                    </a:lnTo>
                    <a:lnTo>
                      <a:pt x="333" y="588"/>
                    </a:lnTo>
                    <a:lnTo>
                      <a:pt x="543" y="526"/>
                    </a:lnTo>
                    <a:lnTo>
                      <a:pt x="709" y="623"/>
                    </a:lnTo>
                    <a:lnTo>
                      <a:pt x="832" y="623"/>
                    </a:lnTo>
                    <a:lnTo>
                      <a:pt x="833" y="561"/>
                    </a:lnTo>
                    <a:lnTo>
                      <a:pt x="864" y="427"/>
                    </a:lnTo>
                    <a:lnTo>
                      <a:pt x="757" y="122"/>
                    </a:lnTo>
                    <a:lnTo>
                      <a:pt x="644" y="14"/>
                    </a:lnTo>
                    <a:lnTo>
                      <a:pt x="595" y="0"/>
                    </a:lnTo>
                    <a:lnTo>
                      <a:pt x="436" y="106"/>
                    </a:lnTo>
                    <a:lnTo>
                      <a:pt x="436" y="106"/>
                    </a:lnTo>
                    <a:close/>
                  </a:path>
                </a:pathLst>
              </a:custGeom>
              <a:solidFill>
                <a:srgbClr val="CC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47"/>
              <p:cNvSpPr>
                <a:spLocks/>
              </p:cNvSpPr>
              <p:nvPr/>
            </p:nvSpPr>
            <p:spPr bwMode="auto">
              <a:xfrm>
                <a:off x="5410" y="3130"/>
                <a:ext cx="45" cy="32"/>
              </a:xfrm>
              <a:custGeom>
                <a:avLst/>
                <a:gdLst>
                  <a:gd name="T0" fmla="*/ 316 w 316"/>
                  <a:gd name="T1" fmla="*/ 127 h 223"/>
                  <a:gd name="T2" fmla="*/ 306 w 316"/>
                  <a:gd name="T3" fmla="*/ 74 h 223"/>
                  <a:gd name="T4" fmla="*/ 266 w 316"/>
                  <a:gd name="T5" fmla="*/ 46 h 223"/>
                  <a:gd name="T6" fmla="*/ 218 w 316"/>
                  <a:gd name="T7" fmla="*/ 0 h 223"/>
                  <a:gd name="T8" fmla="*/ 186 w 316"/>
                  <a:gd name="T9" fmla="*/ 1 h 223"/>
                  <a:gd name="T10" fmla="*/ 148 w 316"/>
                  <a:gd name="T11" fmla="*/ 60 h 223"/>
                  <a:gd name="T12" fmla="*/ 111 w 316"/>
                  <a:gd name="T13" fmla="*/ 59 h 223"/>
                  <a:gd name="T14" fmla="*/ 101 w 316"/>
                  <a:gd name="T15" fmla="*/ 72 h 223"/>
                  <a:gd name="T16" fmla="*/ 50 w 316"/>
                  <a:gd name="T17" fmla="*/ 69 h 223"/>
                  <a:gd name="T18" fmla="*/ 6 w 316"/>
                  <a:gd name="T19" fmla="*/ 93 h 223"/>
                  <a:gd name="T20" fmla="*/ 6 w 316"/>
                  <a:gd name="T21" fmla="*/ 125 h 223"/>
                  <a:gd name="T22" fmla="*/ 0 w 316"/>
                  <a:gd name="T23" fmla="*/ 139 h 223"/>
                  <a:gd name="T24" fmla="*/ 0 w 316"/>
                  <a:gd name="T25" fmla="*/ 187 h 223"/>
                  <a:gd name="T26" fmla="*/ 18 w 316"/>
                  <a:gd name="T27" fmla="*/ 205 h 223"/>
                  <a:gd name="T28" fmla="*/ 82 w 316"/>
                  <a:gd name="T29" fmla="*/ 223 h 223"/>
                  <a:gd name="T30" fmla="*/ 71 w 316"/>
                  <a:gd name="T31" fmla="*/ 152 h 223"/>
                  <a:gd name="T32" fmla="*/ 152 w 316"/>
                  <a:gd name="T33" fmla="*/ 134 h 223"/>
                  <a:gd name="T34" fmla="*/ 143 w 316"/>
                  <a:gd name="T35" fmla="*/ 99 h 223"/>
                  <a:gd name="T36" fmla="*/ 174 w 316"/>
                  <a:gd name="T37" fmla="*/ 103 h 223"/>
                  <a:gd name="T38" fmla="*/ 223 w 316"/>
                  <a:gd name="T39" fmla="*/ 137 h 223"/>
                  <a:gd name="T40" fmla="*/ 316 w 316"/>
                  <a:gd name="T41" fmla="*/ 127 h 223"/>
                  <a:gd name="T42" fmla="*/ 316 w 316"/>
                  <a:gd name="T43" fmla="*/ 127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6" h="223">
                    <a:moveTo>
                      <a:pt x="316" y="127"/>
                    </a:moveTo>
                    <a:lnTo>
                      <a:pt x="306" y="74"/>
                    </a:lnTo>
                    <a:lnTo>
                      <a:pt x="266" y="46"/>
                    </a:lnTo>
                    <a:lnTo>
                      <a:pt x="218" y="0"/>
                    </a:lnTo>
                    <a:lnTo>
                      <a:pt x="186" y="1"/>
                    </a:lnTo>
                    <a:lnTo>
                      <a:pt x="148" y="60"/>
                    </a:lnTo>
                    <a:lnTo>
                      <a:pt x="111" y="59"/>
                    </a:lnTo>
                    <a:lnTo>
                      <a:pt x="101" y="72"/>
                    </a:lnTo>
                    <a:lnTo>
                      <a:pt x="50" y="69"/>
                    </a:lnTo>
                    <a:lnTo>
                      <a:pt x="6" y="93"/>
                    </a:lnTo>
                    <a:lnTo>
                      <a:pt x="6" y="125"/>
                    </a:lnTo>
                    <a:lnTo>
                      <a:pt x="0" y="139"/>
                    </a:lnTo>
                    <a:lnTo>
                      <a:pt x="0" y="187"/>
                    </a:lnTo>
                    <a:lnTo>
                      <a:pt x="18" y="205"/>
                    </a:lnTo>
                    <a:lnTo>
                      <a:pt x="82" y="223"/>
                    </a:lnTo>
                    <a:lnTo>
                      <a:pt x="71" y="152"/>
                    </a:lnTo>
                    <a:lnTo>
                      <a:pt x="152" y="134"/>
                    </a:lnTo>
                    <a:lnTo>
                      <a:pt x="143" y="99"/>
                    </a:lnTo>
                    <a:lnTo>
                      <a:pt x="174" y="103"/>
                    </a:lnTo>
                    <a:lnTo>
                      <a:pt x="223" y="137"/>
                    </a:lnTo>
                    <a:lnTo>
                      <a:pt x="316" y="127"/>
                    </a:lnTo>
                    <a:lnTo>
                      <a:pt x="316" y="127"/>
                    </a:lnTo>
                    <a:close/>
                  </a:path>
                </a:pathLst>
              </a:custGeom>
              <a:solidFill>
                <a:srgbClr val="FF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48"/>
              <p:cNvSpPr>
                <a:spLocks/>
              </p:cNvSpPr>
              <p:nvPr/>
            </p:nvSpPr>
            <p:spPr bwMode="auto">
              <a:xfrm>
                <a:off x="5455" y="3067"/>
                <a:ext cx="51" cy="43"/>
              </a:xfrm>
              <a:custGeom>
                <a:avLst/>
                <a:gdLst>
                  <a:gd name="T0" fmla="*/ 0 w 353"/>
                  <a:gd name="T1" fmla="*/ 57 h 306"/>
                  <a:gd name="T2" fmla="*/ 22 w 353"/>
                  <a:gd name="T3" fmla="*/ 90 h 306"/>
                  <a:gd name="T4" fmla="*/ 3 w 353"/>
                  <a:gd name="T5" fmla="*/ 149 h 306"/>
                  <a:gd name="T6" fmla="*/ 11 w 353"/>
                  <a:gd name="T7" fmla="*/ 158 h 306"/>
                  <a:gd name="T8" fmla="*/ 35 w 353"/>
                  <a:gd name="T9" fmla="*/ 158 h 306"/>
                  <a:gd name="T10" fmla="*/ 58 w 353"/>
                  <a:gd name="T11" fmla="*/ 200 h 306"/>
                  <a:gd name="T12" fmla="*/ 82 w 353"/>
                  <a:gd name="T13" fmla="*/ 249 h 306"/>
                  <a:gd name="T14" fmla="*/ 122 w 353"/>
                  <a:gd name="T15" fmla="*/ 249 h 306"/>
                  <a:gd name="T16" fmla="*/ 157 w 353"/>
                  <a:gd name="T17" fmla="*/ 234 h 306"/>
                  <a:gd name="T18" fmla="*/ 207 w 353"/>
                  <a:gd name="T19" fmla="*/ 306 h 306"/>
                  <a:gd name="T20" fmla="*/ 253 w 353"/>
                  <a:gd name="T21" fmla="*/ 287 h 306"/>
                  <a:gd name="T22" fmla="*/ 347 w 353"/>
                  <a:gd name="T23" fmla="*/ 203 h 306"/>
                  <a:gd name="T24" fmla="*/ 353 w 353"/>
                  <a:gd name="T25" fmla="*/ 162 h 306"/>
                  <a:gd name="T26" fmla="*/ 17 w 353"/>
                  <a:gd name="T27" fmla="*/ 0 h 306"/>
                  <a:gd name="T28" fmla="*/ 0 w 353"/>
                  <a:gd name="T29" fmla="*/ 57 h 306"/>
                  <a:gd name="T30" fmla="*/ 0 w 353"/>
                  <a:gd name="T31" fmla="*/ 57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3" h="306">
                    <a:moveTo>
                      <a:pt x="0" y="57"/>
                    </a:moveTo>
                    <a:lnTo>
                      <a:pt x="22" y="90"/>
                    </a:lnTo>
                    <a:lnTo>
                      <a:pt x="3" y="149"/>
                    </a:lnTo>
                    <a:lnTo>
                      <a:pt x="11" y="158"/>
                    </a:lnTo>
                    <a:lnTo>
                      <a:pt x="35" y="158"/>
                    </a:lnTo>
                    <a:lnTo>
                      <a:pt x="58" y="200"/>
                    </a:lnTo>
                    <a:lnTo>
                      <a:pt x="82" y="249"/>
                    </a:lnTo>
                    <a:lnTo>
                      <a:pt x="122" y="249"/>
                    </a:lnTo>
                    <a:lnTo>
                      <a:pt x="157" y="234"/>
                    </a:lnTo>
                    <a:lnTo>
                      <a:pt x="207" y="306"/>
                    </a:lnTo>
                    <a:lnTo>
                      <a:pt x="253" y="287"/>
                    </a:lnTo>
                    <a:lnTo>
                      <a:pt x="347" y="203"/>
                    </a:lnTo>
                    <a:lnTo>
                      <a:pt x="353" y="162"/>
                    </a:lnTo>
                    <a:lnTo>
                      <a:pt x="17" y="0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FF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49"/>
              <p:cNvSpPr>
                <a:spLocks/>
              </p:cNvSpPr>
              <p:nvPr/>
            </p:nvSpPr>
            <p:spPr bwMode="auto">
              <a:xfrm>
                <a:off x="5202" y="3046"/>
                <a:ext cx="70" cy="81"/>
              </a:xfrm>
              <a:custGeom>
                <a:avLst/>
                <a:gdLst>
                  <a:gd name="T0" fmla="*/ 139 w 491"/>
                  <a:gd name="T1" fmla="*/ 0 h 569"/>
                  <a:gd name="T2" fmla="*/ 206 w 491"/>
                  <a:gd name="T3" fmla="*/ 123 h 569"/>
                  <a:gd name="T4" fmla="*/ 210 w 491"/>
                  <a:gd name="T5" fmla="*/ 340 h 569"/>
                  <a:gd name="T6" fmla="*/ 300 w 491"/>
                  <a:gd name="T7" fmla="*/ 367 h 569"/>
                  <a:gd name="T8" fmla="*/ 353 w 491"/>
                  <a:gd name="T9" fmla="*/ 393 h 569"/>
                  <a:gd name="T10" fmla="*/ 487 w 491"/>
                  <a:gd name="T11" fmla="*/ 408 h 569"/>
                  <a:gd name="T12" fmla="*/ 491 w 491"/>
                  <a:gd name="T13" fmla="*/ 485 h 569"/>
                  <a:gd name="T14" fmla="*/ 208 w 491"/>
                  <a:gd name="T15" fmla="*/ 557 h 569"/>
                  <a:gd name="T16" fmla="*/ 139 w 491"/>
                  <a:gd name="T17" fmla="*/ 569 h 569"/>
                  <a:gd name="T18" fmla="*/ 48 w 491"/>
                  <a:gd name="T19" fmla="*/ 408 h 569"/>
                  <a:gd name="T20" fmla="*/ 0 w 491"/>
                  <a:gd name="T21" fmla="*/ 166 h 569"/>
                  <a:gd name="T22" fmla="*/ 139 w 491"/>
                  <a:gd name="T23" fmla="*/ 0 h 569"/>
                  <a:gd name="T24" fmla="*/ 139 w 491"/>
                  <a:gd name="T25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1" h="569">
                    <a:moveTo>
                      <a:pt x="139" y="0"/>
                    </a:moveTo>
                    <a:lnTo>
                      <a:pt x="206" y="123"/>
                    </a:lnTo>
                    <a:lnTo>
                      <a:pt x="210" y="340"/>
                    </a:lnTo>
                    <a:lnTo>
                      <a:pt x="300" y="367"/>
                    </a:lnTo>
                    <a:lnTo>
                      <a:pt x="353" y="393"/>
                    </a:lnTo>
                    <a:lnTo>
                      <a:pt x="487" y="408"/>
                    </a:lnTo>
                    <a:lnTo>
                      <a:pt x="491" y="485"/>
                    </a:lnTo>
                    <a:lnTo>
                      <a:pt x="208" y="557"/>
                    </a:lnTo>
                    <a:lnTo>
                      <a:pt x="139" y="569"/>
                    </a:lnTo>
                    <a:lnTo>
                      <a:pt x="48" y="408"/>
                    </a:lnTo>
                    <a:lnTo>
                      <a:pt x="0" y="166"/>
                    </a:lnTo>
                    <a:lnTo>
                      <a:pt x="139" y="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597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50"/>
              <p:cNvSpPr>
                <a:spLocks/>
              </p:cNvSpPr>
              <p:nvPr/>
            </p:nvSpPr>
            <p:spPr bwMode="auto">
              <a:xfrm>
                <a:off x="5266" y="3105"/>
                <a:ext cx="9" cy="15"/>
              </a:xfrm>
              <a:custGeom>
                <a:avLst/>
                <a:gdLst>
                  <a:gd name="T0" fmla="*/ 0 w 60"/>
                  <a:gd name="T1" fmla="*/ 8 h 104"/>
                  <a:gd name="T2" fmla="*/ 14 w 60"/>
                  <a:gd name="T3" fmla="*/ 71 h 104"/>
                  <a:gd name="T4" fmla="*/ 21 w 60"/>
                  <a:gd name="T5" fmla="*/ 104 h 104"/>
                  <a:gd name="T6" fmla="*/ 60 w 60"/>
                  <a:gd name="T7" fmla="*/ 98 h 104"/>
                  <a:gd name="T8" fmla="*/ 57 w 60"/>
                  <a:gd name="T9" fmla="*/ 58 h 104"/>
                  <a:gd name="T10" fmla="*/ 34 w 60"/>
                  <a:gd name="T11" fmla="*/ 0 h 104"/>
                  <a:gd name="T12" fmla="*/ 0 w 60"/>
                  <a:gd name="T13" fmla="*/ 8 h 104"/>
                  <a:gd name="T14" fmla="*/ 0 w 60"/>
                  <a:gd name="T15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04">
                    <a:moveTo>
                      <a:pt x="0" y="8"/>
                    </a:moveTo>
                    <a:lnTo>
                      <a:pt x="14" y="71"/>
                    </a:lnTo>
                    <a:lnTo>
                      <a:pt x="21" y="104"/>
                    </a:lnTo>
                    <a:lnTo>
                      <a:pt x="60" y="98"/>
                    </a:lnTo>
                    <a:lnTo>
                      <a:pt x="57" y="58"/>
                    </a:lnTo>
                    <a:lnTo>
                      <a:pt x="34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51"/>
              <p:cNvSpPr>
                <a:spLocks/>
              </p:cNvSpPr>
              <p:nvPr/>
            </p:nvSpPr>
            <p:spPr bwMode="auto">
              <a:xfrm>
                <a:off x="5220" y="3051"/>
                <a:ext cx="11" cy="29"/>
              </a:xfrm>
              <a:custGeom>
                <a:avLst/>
                <a:gdLst>
                  <a:gd name="T0" fmla="*/ 0 w 78"/>
                  <a:gd name="T1" fmla="*/ 55 h 199"/>
                  <a:gd name="T2" fmla="*/ 16 w 78"/>
                  <a:gd name="T3" fmla="*/ 77 h 199"/>
                  <a:gd name="T4" fmla="*/ 59 w 78"/>
                  <a:gd name="T5" fmla="*/ 199 h 199"/>
                  <a:gd name="T6" fmla="*/ 78 w 78"/>
                  <a:gd name="T7" fmla="*/ 106 h 199"/>
                  <a:gd name="T8" fmla="*/ 36 w 78"/>
                  <a:gd name="T9" fmla="*/ 0 h 199"/>
                  <a:gd name="T10" fmla="*/ 0 w 78"/>
                  <a:gd name="T11" fmla="*/ 55 h 199"/>
                  <a:gd name="T12" fmla="*/ 0 w 78"/>
                  <a:gd name="T13" fmla="*/ 5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99">
                    <a:moveTo>
                      <a:pt x="0" y="55"/>
                    </a:moveTo>
                    <a:lnTo>
                      <a:pt x="16" y="77"/>
                    </a:lnTo>
                    <a:lnTo>
                      <a:pt x="59" y="199"/>
                    </a:lnTo>
                    <a:lnTo>
                      <a:pt x="78" y="106"/>
                    </a:lnTo>
                    <a:lnTo>
                      <a:pt x="36" y="0"/>
                    </a:lnTo>
                    <a:lnTo>
                      <a:pt x="0" y="55"/>
                    </a:lnTo>
                    <a:lnTo>
                      <a:pt x="0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52"/>
              <p:cNvSpPr>
                <a:spLocks/>
              </p:cNvSpPr>
              <p:nvPr/>
            </p:nvSpPr>
            <p:spPr bwMode="auto">
              <a:xfrm>
                <a:off x="5226" y="3064"/>
                <a:ext cx="8" cy="43"/>
              </a:xfrm>
              <a:custGeom>
                <a:avLst/>
                <a:gdLst>
                  <a:gd name="T0" fmla="*/ 27 w 51"/>
                  <a:gd name="T1" fmla="*/ 10 h 301"/>
                  <a:gd name="T2" fmla="*/ 18 w 51"/>
                  <a:gd name="T3" fmla="*/ 45 h 301"/>
                  <a:gd name="T4" fmla="*/ 8 w 51"/>
                  <a:gd name="T5" fmla="*/ 192 h 301"/>
                  <a:gd name="T6" fmla="*/ 0 w 51"/>
                  <a:gd name="T7" fmla="*/ 275 h 301"/>
                  <a:gd name="T8" fmla="*/ 40 w 51"/>
                  <a:gd name="T9" fmla="*/ 301 h 301"/>
                  <a:gd name="T10" fmla="*/ 50 w 51"/>
                  <a:gd name="T11" fmla="*/ 205 h 301"/>
                  <a:gd name="T12" fmla="*/ 42 w 51"/>
                  <a:gd name="T13" fmla="*/ 75 h 301"/>
                  <a:gd name="T14" fmla="*/ 51 w 51"/>
                  <a:gd name="T15" fmla="*/ 34 h 301"/>
                  <a:gd name="T16" fmla="*/ 38 w 51"/>
                  <a:gd name="T17" fmla="*/ 0 h 301"/>
                  <a:gd name="T18" fmla="*/ 27 w 51"/>
                  <a:gd name="T19" fmla="*/ 10 h 301"/>
                  <a:gd name="T20" fmla="*/ 27 w 51"/>
                  <a:gd name="T21" fmla="*/ 1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" h="301">
                    <a:moveTo>
                      <a:pt x="27" y="10"/>
                    </a:moveTo>
                    <a:lnTo>
                      <a:pt x="18" y="45"/>
                    </a:lnTo>
                    <a:lnTo>
                      <a:pt x="8" y="192"/>
                    </a:lnTo>
                    <a:lnTo>
                      <a:pt x="0" y="275"/>
                    </a:lnTo>
                    <a:lnTo>
                      <a:pt x="40" y="301"/>
                    </a:lnTo>
                    <a:lnTo>
                      <a:pt x="50" y="205"/>
                    </a:lnTo>
                    <a:lnTo>
                      <a:pt x="42" y="75"/>
                    </a:lnTo>
                    <a:lnTo>
                      <a:pt x="51" y="34"/>
                    </a:lnTo>
                    <a:lnTo>
                      <a:pt x="38" y="0"/>
                    </a:lnTo>
                    <a:lnTo>
                      <a:pt x="27" y="10"/>
                    </a:lnTo>
                    <a:lnTo>
                      <a:pt x="27" y="10"/>
                    </a:lnTo>
                    <a:close/>
                  </a:path>
                </a:pathLst>
              </a:custGeom>
              <a:solidFill>
                <a:srgbClr val="FFC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 53"/>
              <p:cNvSpPr>
                <a:spLocks/>
              </p:cNvSpPr>
              <p:nvPr/>
            </p:nvSpPr>
            <p:spPr bwMode="auto">
              <a:xfrm>
                <a:off x="5247" y="3115"/>
                <a:ext cx="25" cy="14"/>
              </a:xfrm>
              <a:custGeom>
                <a:avLst/>
                <a:gdLst>
                  <a:gd name="T0" fmla="*/ 0 w 172"/>
                  <a:gd name="T1" fmla="*/ 3 h 94"/>
                  <a:gd name="T2" fmla="*/ 0 w 172"/>
                  <a:gd name="T3" fmla="*/ 16 h 94"/>
                  <a:gd name="T4" fmla="*/ 141 w 172"/>
                  <a:gd name="T5" fmla="*/ 94 h 94"/>
                  <a:gd name="T6" fmla="*/ 172 w 172"/>
                  <a:gd name="T7" fmla="*/ 89 h 94"/>
                  <a:gd name="T8" fmla="*/ 152 w 172"/>
                  <a:gd name="T9" fmla="*/ 66 h 94"/>
                  <a:gd name="T10" fmla="*/ 30 w 172"/>
                  <a:gd name="T11" fmla="*/ 0 h 94"/>
                  <a:gd name="T12" fmla="*/ 0 w 172"/>
                  <a:gd name="T13" fmla="*/ 3 h 94"/>
                  <a:gd name="T14" fmla="*/ 0 w 172"/>
                  <a:gd name="T15" fmla="*/ 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" h="94">
                    <a:moveTo>
                      <a:pt x="0" y="3"/>
                    </a:moveTo>
                    <a:lnTo>
                      <a:pt x="0" y="16"/>
                    </a:lnTo>
                    <a:lnTo>
                      <a:pt x="141" y="94"/>
                    </a:lnTo>
                    <a:lnTo>
                      <a:pt x="172" y="89"/>
                    </a:lnTo>
                    <a:lnTo>
                      <a:pt x="152" y="66"/>
                    </a:lnTo>
                    <a:lnTo>
                      <a:pt x="3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9" name="Freeform 54"/>
              <p:cNvSpPr>
                <a:spLocks/>
              </p:cNvSpPr>
              <p:nvPr/>
            </p:nvSpPr>
            <p:spPr bwMode="auto">
              <a:xfrm>
                <a:off x="5155" y="3066"/>
                <a:ext cx="96" cy="85"/>
              </a:xfrm>
              <a:custGeom>
                <a:avLst/>
                <a:gdLst>
                  <a:gd name="T0" fmla="*/ 239 w 671"/>
                  <a:gd name="T1" fmla="*/ 0 h 593"/>
                  <a:gd name="T2" fmla="*/ 0 w 671"/>
                  <a:gd name="T3" fmla="*/ 165 h 593"/>
                  <a:gd name="T4" fmla="*/ 84 w 671"/>
                  <a:gd name="T5" fmla="*/ 593 h 593"/>
                  <a:gd name="T6" fmla="*/ 609 w 671"/>
                  <a:gd name="T7" fmla="*/ 556 h 593"/>
                  <a:gd name="T8" fmla="*/ 671 w 671"/>
                  <a:gd name="T9" fmla="*/ 496 h 593"/>
                  <a:gd name="T10" fmla="*/ 641 w 671"/>
                  <a:gd name="T11" fmla="*/ 432 h 593"/>
                  <a:gd name="T12" fmla="*/ 607 w 671"/>
                  <a:gd name="T13" fmla="*/ 441 h 593"/>
                  <a:gd name="T14" fmla="*/ 479 w 671"/>
                  <a:gd name="T15" fmla="*/ 450 h 593"/>
                  <a:gd name="T16" fmla="*/ 461 w 671"/>
                  <a:gd name="T17" fmla="*/ 394 h 593"/>
                  <a:gd name="T18" fmla="*/ 396 w 671"/>
                  <a:gd name="T19" fmla="*/ 288 h 593"/>
                  <a:gd name="T20" fmla="*/ 356 w 671"/>
                  <a:gd name="T21" fmla="*/ 74 h 593"/>
                  <a:gd name="T22" fmla="*/ 239 w 671"/>
                  <a:gd name="T23" fmla="*/ 0 h 593"/>
                  <a:gd name="T24" fmla="*/ 239 w 671"/>
                  <a:gd name="T25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1" h="593">
                    <a:moveTo>
                      <a:pt x="239" y="0"/>
                    </a:moveTo>
                    <a:lnTo>
                      <a:pt x="0" y="165"/>
                    </a:lnTo>
                    <a:lnTo>
                      <a:pt x="84" y="593"/>
                    </a:lnTo>
                    <a:lnTo>
                      <a:pt x="609" y="556"/>
                    </a:lnTo>
                    <a:lnTo>
                      <a:pt x="671" y="496"/>
                    </a:lnTo>
                    <a:lnTo>
                      <a:pt x="641" y="432"/>
                    </a:lnTo>
                    <a:lnTo>
                      <a:pt x="607" y="441"/>
                    </a:lnTo>
                    <a:lnTo>
                      <a:pt x="479" y="450"/>
                    </a:lnTo>
                    <a:lnTo>
                      <a:pt x="461" y="394"/>
                    </a:lnTo>
                    <a:lnTo>
                      <a:pt x="396" y="288"/>
                    </a:lnTo>
                    <a:lnTo>
                      <a:pt x="356" y="74"/>
                    </a:lnTo>
                    <a:lnTo>
                      <a:pt x="239" y="0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55"/>
              <p:cNvSpPr>
                <a:spLocks/>
              </p:cNvSpPr>
              <p:nvPr/>
            </p:nvSpPr>
            <p:spPr bwMode="auto">
              <a:xfrm>
                <a:off x="5187" y="3070"/>
                <a:ext cx="19" cy="57"/>
              </a:xfrm>
              <a:custGeom>
                <a:avLst/>
                <a:gdLst>
                  <a:gd name="T0" fmla="*/ 0 w 132"/>
                  <a:gd name="T1" fmla="*/ 17 h 394"/>
                  <a:gd name="T2" fmla="*/ 23 w 132"/>
                  <a:gd name="T3" fmla="*/ 71 h 394"/>
                  <a:gd name="T4" fmla="*/ 118 w 132"/>
                  <a:gd name="T5" fmla="*/ 394 h 394"/>
                  <a:gd name="T6" fmla="*/ 132 w 132"/>
                  <a:gd name="T7" fmla="*/ 36 h 394"/>
                  <a:gd name="T8" fmla="*/ 1 w 132"/>
                  <a:gd name="T9" fmla="*/ 0 h 394"/>
                  <a:gd name="T10" fmla="*/ 0 w 132"/>
                  <a:gd name="T11" fmla="*/ 17 h 394"/>
                  <a:gd name="T12" fmla="*/ 0 w 132"/>
                  <a:gd name="T13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394">
                    <a:moveTo>
                      <a:pt x="0" y="17"/>
                    </a:moveTo>
                    <a:lnTo>
                      <a:pt x="23" y="71"/>
                    </a:lnTo>
                    <a:lnTo>
                      <a:pt x="118" y="394"/>
                    </a:lnTo>
                    <a:lnTo>
                      <a:pt x="132" y="36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56"/>
              <p:cNvSpPr>
                <a:spLocks/>
              </p:cNvSpPr>
              <p:nvPr/>
            </p:nvSpPr>
            <p:spPr bwMode="auto">
              <a:xfrm>
                <a:off x="5199" y="3084"/>
                <a:ext cx="11" cy="46"/>
              </a:xfrm>
              <a:custGeom>
                <a:avLst/>
                <a:gdLst>
                  <a:gd name="T0" fmla="*/ 28 w 81"/>
                  <a:gd name="T1" fmla="*/ 0 h 322"/>
                  <a:gd name="T2" fmla="*/ 40 w 81"/>
                  <a:gd name="T3" fmla="*/ 23 h 322"/>
                  <a:gd name="T4" fmla="*/ 81 w 81"/>
                  <a:gd name="T5" fmla="*/ 315 h 322"/>
                  <a:gd name="T6" fmla="*/ 37 w 81"/>
                  <a:gd name="T7" fmla="*/ 322 h 322"/>
                  <a:gd name="T8" fmla="*/ 37 w 81"/>
                  <a:gd name="T9" fmla="*/ 281 h 322"/>
                  <a:gd name="T10" fmla="*/ 0 w 81"/>
                  <a:gd name="T11" fmla="*/ 186 h 322"/>
                  <a:gd name="T12" fmla="*/ 28 w 81"/>
                  <a:gd name="T13" fmla="*/ 66 h 322"/>
                  <a:gd name="T14" fmla="*/ 12 w 81"/>
                  <a:gd name="T15" fmla="*/ 26 h 322"/>
                  <a:gd name="T16" fmla="*/ 28 w 81"/>
                  <a:gd name="T17" fmla="*/ 0 h 322"/>
                  <a:gd name="T18" fmla="*/ 28 w 81"/>
                  <a:gd name="T1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322">
                    <a:moveTo>
                      <a:pt x="28" y="0"/>
                    </a:moveTo>
                    <a:lnTo>
                      <a:pt x="40" y="23"/>
                    </a:lnTo>
                    <a:lnTo>
                      <a:pt x="81" y="315"/>
                    </a:lnTo>
                    <a:lnTo>
                      <a:pt x="37" y="322"/>
                    </a:lnTo>
                    <a:lnTo>
                      <a:pt x="37" y="281"/>
                    </a:lnTo>
                    <a:lnTo>
                      <a:pt x="0" y="186"/>
                    </a:lnTo>
                    <a:lnTo>
                      <a:pt x="28" y="66"/>
                    </a:lnTo>
                    <a:lnTo>
                      <a:pt x="12" y="26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9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57"/>
              <p:cNvSpPr>
                <a:spLocks/>
              </p:cNvSpPr>
              <p:nvPr/>
            </p:nvSpPr>
            <p:spPr bwMode="auto">
              <a:xfrm>
                <a:off x="5270" y="3094"/>
                <a:ext cx="25" cy="23"/>
              </a:xfrm>
              <a:custGeom>
                <a:avLst/>
                <a:gdLst>
                  <a:gd name="T0" fmla="*/ 0 w 176"/>
                  <a:gd name="T1" fmla="*/ 76 h 164"/>
                  <a:gd name="T2" fmla="*/ 32 w 176"/>
                  <a:gd name="T3" fmla="*/ 36 h 164"/>
                  <a:gd name="T4" fmla="*/ 32 w 176"/>
                  <a:gd name="T5" fmla="*/ 10 h 164"/>
                  <a:gd name="T6" fmla="*/ 66 w 176"/>
                  <a:gd name="T7" fmla="*/ 4 h 164"/>
                  <a:gd name="T8" fmla="*/ 86 w 176"/>
                  <a:gd name="T9" fmla="*/ 0 h 164"/>
                  <a:gd name="T10" fmla="*/ 113 w 176"/>
                  <a:gd name="T11" fmla="*/ 6 h 164"/>
                  <a:gd name="T12" fmla="*/ 108 w 176"/>
                  <a:gd name="T13" fmla="*/ 22 h 164"/>
                  <a:gd name="T14" fmla="*/ 120 w 176"/>
                  <a:gd name="T15" fmla="*/ 40 h 164"/>
                  <a:gd name="T16" fmla="*/ 140 w 176"/>
                  <a:gd name="T17" fmla="*/ 41 h 164"/>
                  <a:gd name="T18" fmla="*/ 156 w 176"/>
                  <a:gd name="T19" fmla="*/ 85 h 164"/>
                  <a:gd name="T20" fmla="*/ 175 w 176"/>
                  <a:gd name="T21" fmla="*/ 91 h 164"/>
                  <a:gd name="T22" fmla="*/ 176 w 176"/>
                  <a:gd name="T23" fmla="*/ 106 h 164"/>
                  <a:gd name="T24" fmla="*/ 148 w 176"/>
                  <a:gd name="T25" fmla="*/ 122 h 164"/>
                  <a:gd name="T26" fmla="*/ 142 w 176"/>
                  <a:gd name="T27" fmla="*/ 143 h 164"/>
                  <a:gd name="T28" fmla="*/ 92 w 176"/>
                  <a:gd name="T29" fmla="*/ 164 h 164"/>
                  <a:gd name="T30" fmla="*/ 32 w 176"/>
                  <a:gd name="T31" fmla="*/ 164 h 164"/>
                  <a:gd name="T32" fmla="*/ 32 w 176"/>
                  <a:gd name="T33" fmla="*/ 129 h 164"/>
                  <a:gd name="T34" fmla="*/ 0 w 176"/>
                  <a:gd name="T35" fmla="*/ 76 h 164"/>
                  <a:gd name="T36" fmla="*/ 0 w 176"/>
                  <a:gd name="T37" fmla="*/ 76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6" h="164">
                    <a:moveTo>
                      <a:pt x="0" y="76"/>
                    </a:moveTo>
                    <a:lnTo>
                      <a:pt x="32" y="36"/>
                    </a:lnTo>
                    <a:lnTo>
                      <a:pt x="32" y="10"/>
                    </a:lnTo>
                    <a:lnTo>
                      <a:pt x="66" y="4"/>
                    </a:lnTo>
                    <a:lnTo>
                      <a:pt x="86" y="0"/>
                    </a:lnTo>
                    <a:lnTo>
                      <a:pt x="113" y="6"/>
                    </a:lnTo>
                    <a:lnTo>
                      <a:pt x="108" y="22"/>
                    </a:lnTo>
                    <a:lnTo>
                      <a:pt x="120" y="40"/>
                    </a:lnTo>
                    <a:lnTo>
                      <a:pt x="140" y="41"/>
                    </a:lnTo>
                    <a:lnTo>
                      <a:pt x="156" y="85"/>
                    </a:lnTo>
                    <a:lnTo>
                      <a:pt x="175" y="91"/>
                    </a:lnTo>
                    <a:lnTo>
                      <a:pt x="176" y="106"/>
                    </a:lnTo>
                    <a:lnTo>
                      <a:pt x="148" y="122"/>
                    </a:lnTo>
                    <a:lnTo>
                      <a:pt x="142" y="143"/>
                    </a:lnTo>
                    <a:lnTo>
                      <a:pt x="92" y="164"/>
                    </a:lnTo>
                    <a:lnTo>
                      <a:pt x="32" y="164"/>
                    </a:lnTo>
                    <a:lnTo>
                      <a:pt x="32" y="129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FFB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58"/>
              <p:cNvSpPr>
                <a:spLocks/>
              </p:cNvSpPr>
              <p:nvPr/>
            </p:nvSpPr>
            <p:spPr bwMode="auto">
              <a:xfrm>
                <a:off x="5246" y="3120"/>
                <a:ext cx="24" cy="19"/>
              </a:xfrm>
              <a:custGeom>
                <a:avLst/>
                <a:gdLst>
                  <a:gd name="T0" fmla="*/ 0 w 165"/>
                  <a:gd name="T1" fmla="*/ 66 h 136"/>
                  <a:gd name="T2" fmla="*/ 18 w 165"/>
                  <a:gd name="T3" fmla="*/ 59 h 136"/>
                  <a:gd name="T4" fmla="*/ 49 w 165"/>
                  <a:gd name="T5" fmla="*/ 34 h 136"/>
                  <a:gd name="T6" fmla="*/ 91 w 165"/>
                  <a:gd name="T7" fmla="*/ 0 h 136"/>
                  <a:gd name="T8" fmla="*/ 119 w 165"/>
                  <a:gd name="T9" fmla="*/ 0 h 136"/>
                  <a:gd name="T10" fmla="*/ 163 w 165"/>
                  <a:gd name="T11" fmla="*/ 40 h 136"/>
                  <a:gd name="T12" fmla="*/ 165 w 165"/>
                  <a:gd name="T13" fmla="*/ 61 h 136"/>
                  <a:gd name="T14" fmla="*/ 144 w 165"/>
                  <a:gd name="T15" fmla="*/ 111 h 136"/>
                  <a:gd name="T16" fmla="*/ 106 w 165"/>
                  <a:gd name="T17" fmla="*/ 134 h 136"/>
                  <a:gd name="T18" fmla="*/ 63 w 165"/>
                  <a:gd name="T19" fmla="*/ 136 h 136"/>
                  <a:gd name="T20" fmla="*/ 24 w 165"/>
                  <a:gd name="T21" fmla="*/ 136 h 136"/>
                  <a:gd name="T22" fmla="*/ 21 w 165"/>
                  <a:gd name="T23" fmla="*/ 95 h 136"/>
                  <a:gd name="T24" fmla="*/ 0 w 165"/>
                  <a:gd name="T25" fmla="*/ 66 h 136"/>
                  <a:gd name="T26" fmla="*/ 0 w 165"/>
                  <a:gd name="T27" fmla="*/ 6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136">
                    <a:moveTo>
                      <a:pt x="0" y="66"/>
                    </a:moveTo>
                    <a:lnTo>
                      <a:pt x="18" y="59"/>
                    </a:lnTo>
                    <a:lnTo>
                      <a:pt x="49" y="34"/>
                    </a:lnTo>
                    <a:lnTo>
                      <a:pt x="91" y="0"/>
                    </a:lnTo>
                    <a:lnTo>
                      <a:pt x="119" y="0"/>
                    </a:lnTo>
                    <a:lnTo>
                      <a:pt x="163" y="40"/>
                    </a:lnTo>
                    <a:lnTo>
                      <a:pt x="165" y="61"/>
                    </a:lnTo>
                    <a:lnTo>
                      <a:pt x="144" y="111"/>
                    </a:lnTo>
                    <a:lnTo>
                      <a:pt x="106" y="134"/>
                    </a:lnTo>
                    <a:lnTo>
                      <a:pt x="63" y="136"/>
                    </a:lnTo>
                    <a:lnTo>
                      <a:pt x="24" y="136"/>
                    </a:lnTo>
                    <a:lnTo>
                      <a:pt x="21" y="95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59"/>
              <p:cNvSpPr>
                <a:spLocks/>
              </p:cNvSpPr>
              <p:nvPr/>
            </p:nvSpPr>
            <p:spPr bwMode="auto">
              <a:xfrm>
                <a:off x="5101" y="3082"/>
                <a:ext cx="133" cy="100"/>
              </a:xfrm>
              <a:custGeom>
                <a:avLst/>
                <a:gdLst>
                  <a:gd name="T0" fmla="*/ 203 w 932"/>
                  <a:gd name="T1" fmla="*/ 0 h 696"/>
                  <a:gd name="T2" fmla="*/ 298 w 932"/>
                  <a:gd name="T3" fmla="*/ 42 h 696"/>
                  <a:gd name="T4" fmla="*/ 387 w 932"/>
                  <a:gd name="T5" fmla="*/ 162 h 696"/>
                  <a:gd name="T6" fmla="*/ 536 w 932"/>
                  <a:gd name="T7" fmla="*/ 446 h 696"/>
                  <a:gd name="T8" fmla="*/ 886 w 932"/>
                  <a:gd name="T9" fmla="*/ 483 h 696"/>
                  <a:gd name="T10" fmla="*/ 908 w 932"/>
                  <a:gd name="T11" fmla="*/ 509 h 696"/>
                  <a:gd name="T12" fmla="*/ 932 w 932"/>
                  <a:gd name="T13" fmla="*/ 549 h 696"/>
                  <a:gd name="T14" fmla="*/ 906 w 932"/>
                  <a:gd name="T15" fmla="*/ 617 h 696"/>
                  <a:gd name="T16" fmla="*/ 486 w 932"/>
                  <a:gd name="T17" fmla="*/ 663 h 696"/>
                  <a:gd name="T18" fmla="*/ 391 w 932"/>
                  <a:gd name="T19" fmla="*/ 696 h 696"/>
                  <a:gd name="T20" fmla="*/ 21 w 932"/>
                  <a:gd name="T21" fmla="*/ 696 h 696"/>
                  <a:gd name="T22" fmla="*/ 0 w 932"/>
                  <a:gd name="T23" fmla="*/ 430 h 696"/>
                  <a:gd name="T24" fmla="*/ 54 w 932"/>
                  <a:gd name="T25" fmla="*/ 223 h 696"/>
                  <a:gd name="T26" fmla="*/ 124 w 932"/>
                  <a:gd name="T27" fmla="*/ 71 h 696"/>
                  <a:gd name="T28" fmla="*/ 203 w 932"/>
                  <a:gd name="T29" fmla="*/ 0 h 696"/>
                  <a:gd name="T30" fmla="*/ 203 w 932"/>
                  <a:gd name="T31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2" h="696">
                    <a:moveTo>
                      <a:pt x="203" y="0"/>
                    </a:moveTo>
                    <a:lnTo>
                      <a:pt x="298" y="42"/>
                    </a:lnTo>
                    <a:lnTo>
                      <a:pt x="387" y="162"/>
                    </a:lnTo>
                    <a:lnTo>
                      <a:pt x="536" y="446"/>
                    </a:lnTo>
                    <a:lnTo>
                      <a:pt x="886" y="483"/>
                    </a:lnTo>
                    <a:lnTo>
                      <a:pt x="908" y="509"/>
                    </a:lnTo>
                    <a:lnTo>
                      <a:pt x="932" y="549"/>
                    </a:lnTo>
                    <a:lnTo>
                      <a:pt x="906" y="617"/>
                    </a:lnTo>
                    <a:lnTo>
                      <a:pt x="486" y="663"/>
                    </a:lnTo>
                    <a:lnTo>
                      <a:pt x="391" y="696"/>
                    </a:lnTo>
                    <a:lnTo>
                      <a:pt x="21" y="696"/>
                    </a:lnTo>
                    <a:lnTo>
                      <a:pt x="0" y="430"/>
                    </a:lnTo>
                    <a:lnTo>
                      <a:pt x="54" y="223"/>
                    </a:lnTo>
                    <a:lnTo>
                      <a:pt x="124" y="71"/>
                    </a:lnTo>
                    <a:lnTo>
                      <a:pt x="203" y="0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75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60"/>
              <p:cNvSpPr>
                <a:spLocks/>
              </p:cNvSpPr>
              <p:nvPr/>
            </p:nvSpPr>
            <p:spPr bwMode="auto">
              <a:xfrm>
                <a:off x="5447" y="3046"/>
                <a:ext cx="63" cy="44"/>
              </a:xfrm>
              <a:custGeom>
                <a:avLst/>
                <a:gdLst>
                  <a:gd name="T0" fmla="*/ 0 w 444"/>
                  <a:gd name="T1" fmla="*/ 150 h 312"/>
                  <a:gd name="T2" fmla="*/ 4 w 444"/>
                  <a:gd name="T3" fmla="*/ 91 h 312"/>
                  <a:gd name="T4" fmla="*/ 105 w 444"/>
                  <a:gd name="T5" fmla="*/ 27 h 312"/>
                  <a:gd name="T6" fmla="*/ 278 w 444"/>
                  <a:gd name="T7" fmla="*/ 0 h 312"/>
                  <a:gd name="T8" fmla="*/ 319 w 444"/>
                  <a:gd name="T9" fmla="*/ 15 h 312"/>
                  <a:gd name="T10" fmla="*/ 347 w 444"/>
                  <a:gd name="T11" fmla="*/ 35 h 312"/>
                  <a:gd name="T12" fmla="*/ 404 w 444"/>
                  <a:gd name="T13" fmla="*/ 112 h 312"/>
                  <a:gd name="T14" fmla="*/ 426 w 444"/>
                  <a:gd name="T15" fmla="*/ 211 h 312"/>
                  <a:gd name="T16" fmla="*/ 444 w 444"/>
                  <a:gd name="T17" fmla="*/ 249 h 312"/>
                  <a:gd name="T18" fmla="*/ 429 w 444"/>
                  <a:gd name="T19" fmla="*/ 312 h 312"/>
                  <a:gd name="T20" fmla="*/ 0 w 444"/>
                  <a:gd name="T21" fmla="*/ 150 h 312"/>
                  <a:gd name="T22" fmla="*/ 0 w 444"/>
                  <a:gd name="T23" fmla="*/ 15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4" h="312">
                    <a:moveTo>
                      <a:pt x="0" y="150"/>
                    </a:moveTo>
                    <a:lnTo>
                      <a:pt x="4" y="91"/>
                    </a:lnTo>
                    <a:lnTo>
                      <a:pt x="105" y="27"/>
                    </a:lnTo>
                    <a:lnTo>
                      <a:pt x="278" y="0"/>
                    </a:lnTo>
                    <a:lnTo>
                      <a:pt x="319" y="15"/>
                    </a:lnTo>
                    <a:lnTo>
                      <a:pt x="347" y="35"/>
                    </a:lnTo>
                    <a:lnTo>
                      <a:pt x="404" y="112"/>
                    </a:lnTo>
                    <a:lnTo>
                      <a:pt x="426" y="211"/>
                    </a:lnTo>
                    <a:lnTo>
                      <a:pt x="444" y="249"/>
                    </a:lnTo>
                    <a:lnTo>
                      <a:pt x="429" y="312"/>
                    </a:lnTo>
                    <a:lnTo>
                      <a:pt x="0" y="150"/>
                    </a:lnTo>
                    <a:lnTo>
                      <a:pt x="0" y="150"/>
                    </a:lnTo>
                    <a:close/>
                  </a:path>
                </a:pathLst>
              </a:custGeom>
              <a:solidFill>
                <a:srgbClr val="662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Freeform 61"/>
              <p:cNvSpPr>
                <a:spLocks/>
              </p:cNvSpPr>
              <p:nvPr/>
            </p:nvSpPr>
            <p:spPr bwMode="auto">
              <a:xfrm>
                <a:off x="5427" y="3034"/>
                <a:ext cx="34" cy="16"/>
              </a:xfrm>
              <a:custGeom>
                <a:avLst/>
                <a:gdLst>
                  <a:gd name="T0" fmla="*/ 0 w 243"/>
                  <a:gd name="T1" fmla="*/ 32 h 112"/>
                  <a:gd name="T2" fmla="*/ 243 w 243"/>
                  <a:gd name="T3" fmla="*/ 112 h 112"/>
                  <a:gd name="T4" fmla="*/ 236 w 243"/>
                  <a:gd name="T5" fmla="*/ 83 h 112"/>
                  <a:gd name="T6" fmla="*/ 221 w 243"/>
                  <a:gd name="T7" fmla="*/ 67 h 112"/>
                  <a:gd name="T8" fmla="*/ 136 w 243"/>
                  <a:gd name="T9" fmla="*/ 15 h 112"/>
                  <a:gd name="T10" fmla="*/ 47 w 243"/>
                  <a:gd name="T11" fmla="*/ 0 h 112"/>
                  <a:gd name="T12" fmla="*/ 0 w 243"/>
                  <a:gd name="T13" fmla="*/ 32 h 112"/>
                  <a:gd name="T14" fmla="*/ 0 w 243"/>
                  <a:gd name="T15" fmla="*/ 3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12">
                    <a:moveTo>
                      <a:pt x="0" y="32"/>
                    </a:moveTo>
                    <a:lnTo>
                      <a:pt x="243" y="112"/>
                    </a:lnTo>
                    <a:lnTo>
                      <a:pt x="236" y="83"/>
                    </a:lnTo>
                    <a:lnTo>
                      <a:pt x="221" y="67"/>
                    </a:lnTo>
                    <a:lnTo>
                      <a:pt x="136" y="15"/>
                    </a:lnTo>
                    <a:lnTo>
                      <a:pt x="47" y="0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8F3D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62"/>
              <p:cNvSpPr>
                <a:spLocks/>
              </p:cNvSpPr>
              <p:nvPr/>
            </p:nvSpPr>
            <p:spPr bwMode="auto">
              <a:xfrm>
                <a:off x="5400" y="3025"/>
                <a:ext cx="33" cy="29"/>
              </a:xfrm>
              <a:custGeom>
                <a:avLst/>
                <a:gdLst>
                  <a:gd name="T0" fmla="*/ 0 w 235"/>
                  <a:gd name="T1" fmla="*/ 39 h 201"/>
                  <a:gd name="T2" fmla="*/ 5 w 235"/>
                  <a:gd name="T3" fmla="*/ 70 h 201"/>
                  <a:gd name="T4" fmla="*/ 55 w 235"/>
                  <a:gd name="T5" fmla="*/ 181 h 201"/>
                  <a:gd name="T6" fmla="*/ 136 w 235"/>
                  <a:gd name="T7" fmla="*/ 201 h 201"/>
                  <a:gd name="T8" fmla="*/ 235 w 235"/>
                  <a:gd name="T9" fmla="*/ 59 h 201"/>
                  <a:gd name="T10" fmla="*/ 213 w 235"/>
                  <a:gd name="T11" fmla="*/ 28 h 201"/>
                  <a:gd name="T12" fmla="*/ 162 w 235"/>
                  <a:gd name="T13" fmla="*/ 0 h 201"/>
                  <a:gd name="T14" fmla="*/ 47 w 235"/>
                  <a:gd name="T15" fmla="*/ 22 h 201"/>
                  <a:gd name="T16" fmla="*/ 0 w 235"/>
                  <a:gd name="T17" fmla="*/ 39 h 201"/>
                  <a:gd name="T18" fmla="*/ 0 w 235"/>
                  <a:gd name="T19" fmla="*/ 3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5" h="201">
                    <a:moveTo>
                      <a:pt x="0" y="39"/>
                    </a:moveTo>
                    <a:lnTo>
                      <a:pt x="5" y="70"/>
                    </a:lnTo>
                    <a:lnTo>
                      <a:pt x="55" y="181"/>
                    </a:lnTo>
                    <a:lnTo>
                      <a:pt x="136" y="201"/>
                    </a:lnTo>
                    <a:lnTo>
                      <a:pt x="235" y="59"/>
                    </a:lnTo>
                    <a:lnTo>
                      <a:pt x="213" y="28"/>
                    </a:lnTo>
                    <a:lnTo>
                      <a:pt x="162" y="0"/>
                    </a:lnTo>
                    <a:lnTo>
                      <a:pt x="47" y="22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D1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63"/>
              <p:cNvSpPr>
                <a:spLocks/>
              </p:cNvSpPr>
              <p:nvPr/>
            </p:nvSpPr>
            <p:spPr bwMode="auto">
              <a:xfrm>
                <a:off x="5399" y="3036"/>
                <a:ext cx="52" cy="50"/>
              </a:xfrm>
              <a:custGeom>
                <a:avLst/>
                <a:gdLst>
                  <a:gd name="T0" fmla="*/ 18 w 367"/>
                  <a:gd name="T1" fmla="*/ 0 h 348"/>
                  <a:gd name="T2" fmla="*/ 6 w 367"/>
                  <a:gd name="T3" fmla="*/ 76 h 348"/>
                  <a:gd name="T4" fmla="*/ 10 w 367"/>
                  <a:gd name="T5" fmla="*/ 95 h 348"/>
                  <a:gd name="T6" fmla="*/ 0 w 367"/>
                  <a:gd name="T7" fmla="*/ 134 h 348"/>
                  <a:gd name="T8" fmla="*/ 23 w 367"/>
                  <a:gd name="T9" fmla="*/ 140 h 348"/>
                  <a:gd name="T10" fmla="*/ 46 w 367"/>
                  <a:gd name="T11" fmla="*/ 214 h 348"/>
                  <a:gd name="T12" fmla="*/ 93 w 367"/>
                  <a:gd name="T13" fmla="*/ 227 h 348"/>
                  <a:gd name="T14" fmla="*/ 113 w 367"/>
                  <a:gd name="T15" fmla="*/ 276 h 348"/>
                  <a:gd name="T16" fmla="*/ 131 w 367"/>
                  <a:gd name="T17" fmla="*/ 274 h 348"/>
                  <a:gd name="T18" fmla="*/ 140 w 367"/>
                  <a:gd name="T19" fmla="*/ 283 h 348"/>
                  <a:gd name="T20" fmla="*/ 133 w 367"/>
                  <a:gd name="T21" fmla="*/ 305 h 348"/>
                  <a:gd name="T22" fmla="*/ 143 w 367"/>
                  <a:gd name="T23" fmla="*/ 320 h 348"/>
                  <a:gd name="T24" fmla="*/ 174 w 367"/>
                  <a:gd name="T25" fmla="*/ 320 h 348"/>
                  <a:gd name="T26" fmla="*/ 247 w 367"/>
                  <a:gd name="T27" fmla="*/ 348 h 348"/>
                  <a:gd name="T28" fmla="*/ 305 w 367"/>
                  <a:gd name="T29" fmla="*/ 294 h 348"/>
                  <a:gd name="T30" fmla="*/ 367 w 367"/>
                  <a:gd name="T31" fmla="*/ 239 h 348"/>
                  <a:gd name="T32" fmla="*/ 326 w 367"/>
                  <a:gd name="T33" fmla="*/ 199 h 348"/>
                  <a:gd name="T34" fmla="*/ 269 w 367"/>
                  <a:gd name="T35" fmla="*/ 34 h 348"/>
                  <a:gd name="T36" fmla="*/ 239 w 367"/>
                  <a:gd name="T37" fmla="*/ 14 h 348"/>
                  <a:gd name="T38" fmla="*/ 211 w 367"/>
                  <a:gd name="T39" fmla="*/ 5 h 348"/>
                  <a:gd name="T40" fmla="*/ 187 w 367"/>
                  <a:gd name="T41" fmla="*/ 12 h 348"/>
                  <a:gd name="T42" fmla="*/ 155 w 367"/>
                  <a:gd name="T43" fmla="*/ 44 h 348"/>
                  <a:gd name="T44" fmla="*/ 137 w 367"/>
                  <a:gd name="T45" fmla="*/ 97 h 348"/>
                  <a:gd name="T46" fmla="*/ 123 w 367"/>
                  <a:gd name="T47" fmla="*/ 107 h 348"/>
                  <a:gd name="T48" fmla="*/ 99 w 367"/>
                  <a:gd name="T49" fmla="*/ 94 h 348"/>
                  <a:gd name="T50" fmla="*/ 69 w 367"/>
                  <a:gd name="T51" fmla="*/ 92 h 348"/>
                  <a:gd name="T52" fmla="*/ 43 w 367"/>
                  <a:gd name="T53" fmla="*/ 62 h 348"/>
                  <a:gd name="T54" fmla="*/ 42 w 367"/>
                  <a:gd name="T55" fmla="*/ 8 h 348"/>
                  <a:gd name="T56" fmla="*/ 37 w 367"/>
                  <a:gd name="T57" fmla="*/ 2 h 348"/>
                  <a:gd name="T58" fmla="*/ 18 w 367"/>
                  <a:gd name="T59" fmla="*/ 0 h 348"/>
                  <a:gd name="T60" fmla="*/ 18 w 367"/>
                  <a:gd name="T6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7" h="348">
                    <a:moveTo>
                      <a:pt x="18" y="0"/>
                    </a:moveTo>
                    <a:lnTo>
                      <a:pt x="6" y="76"/>
                    </a:lnTo>
                    <a:lnTo>
                      <a:pt x="10" y="95"/>
                    </a:lnTo>
                    <a:lnTo>
                      <a:pt x="0" y="134"/>
                    </a:lnTo>
                    <a:lnTo>
                      <a:pt x="23" y="140"/>
                    </a:lnTo>
                    <a:lnTo>
                      <a:pt x="46" y="214"/>
                    </a:lnTo>
                    <a:lnTo>
                      <a:pt x="93" y="227"/>
                    </a:lnTo>
                    <a:lnTo>
                      <a:pt x="113" y="276"/>
                    </a:lnTo>
                    <a:lnTo>
                      <a:pt x="131" y="274"/>
                    </a:lnTo>
                    <a:lnTo>
                      <a:pt x="140" y="283"/>
                    </a:lnTo>
                    <a:lnTo>
                      <a:pt x="133" y="305"/>
                    </a:lnTo>
                    <a:lnTo>
                      <a:pt x="143" y="320"/>
                    </a:lnTo>
                    <a:lnTo>
                      <a:pt x="174" y="320"/>
                    </a:lnTo>
                    <a:lnTo>
                      <a:pt x="247" y="348"/>
                    </a:lnTo>
                    <a:lnTo>
                      <a:pt x="305" y="294"/>
                    </a:lnTo>
                    <a:lnTo>
                      <a:pt x="367" y="239"/>
                    </a:lnTo>
                    <a:lnTo>
                      <a:pt x="326" y="199"/>
                    </a:lnTo>
                    <a:lnTo>
                      <a:pt x="269" y="34"/>
                    </a:lnTo>
                    <a:lnTo>
                      <a:pt x="239" y="14"/>
                    </a:lnTo>
                    <a:lnTo>
                      <a:pt x="211" y="5"/>
                    </a:lnTo>
                    <a:lnTo>
                      <a:pt x="187" y="12"/>
                    </a:lnTo>
                    <a:lnTo>
                      <a:pt x="155" y="44"/>
                    </a:lnTo>
                    <a:lnTo>
                      <a:pt x="137" y="97"/>
                    </a:lnTo>
                    <a:lnTo>
                      <a:pt x="123" y="107"/>
                    </a:lnTo>
                    <a:lnTo>
                      <a:pt x="99" y="94"/>
                    </a:lnTo>
                    <a:lnTo>
                      <a:pt x="69" y="92"/>
                    </a:lnTo>
                    <a:lnTo>
                      <a:pt x="43" y="62"/>
                    </a:lnTo>
                    <a:lnTo>
                      <a:pt x="42" y="8"/>
                    </a:lnTo>
                    <a:lnTo>
                      <a:pt x="37" y="2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64"/>
              <p:cNvSpPr>
                <a:spLocks/>
              </p:cNvSpPr>
              <p:nvPr/>
            </p:nvSpPr>
            <p:spPr bwMode="auto">
              <a:xfrm>
                <a:off x="5205" y="3013"/>
                <a:ext cx="47" cy="28"/>
              </a:xfrm>
              <a:custGeom>
                <a:avLst/>
                <a:gdLst>
                  <a:gd name="T0" fmla="*/ 75 w 328"/>
                  <a:gd name="T1" fmla="*/ 197 h 197"/>
                  <a:gd name="T2" fmla="*/ 292 w 328"/>
                  <a:gd name="T3" fmla="*/ 104 h 197"/>
                  <a:gd name="T4" fmla="*/ 328 w 328"/>
                  <a:gd name="T5" fmla="*/ 64 h 197"/>
                  <a:gd name="T6" fmla="*/ 284 w 328"/>
                  <a:gd name="T7" fmla="*/ 26 h 197"/>
                  <a:gd name="T8" fmla="*/ 94 w 328"/>
                  <a:gd name="T9" fmla="*/ 0 h 197"/>
                  <a:gd name="T10" fmla="*/ 46 w 328"/>
                  <a:gd name="T11" fmla="*/ 26 h 197"/>
                  <a:gd name="T12" fmla="*/ 0 w 328"/>
                  <a:gd name="T13" fmla="*/ 120 h 197"/>
                  <a:gd name="T14" fmla="*/ 75 w 328"/>
                  <a:gd name="T15" fmla="*/ 197 h 197"/>
                  <a:gd name="T16" fmla="*/ 75 w 328"/>
                  <a:gd name="T17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197">
                    <a:moveTo>
                      <a:pt x="75" y="197"/>
                    </a:moveTo>
                    <a:lnTo>
                      <a:pt x="292" y="104"/>
                    </a:lnTo>
                    <a:lnTo>
                      <a:pt x="328" y="64"/>
                    </a:lnTo>
                    <a:lnTo>
                      <a:pt x="284" y="26"/>
                    </a:lnTo>
                    <a:lnTo>
                      <a:pt x="94" y="0"/>
                    </a:lnTo>
                    <a:lnTo>
                      <a:pt x="46" y="26"/>
                    </a:lnTo>
                    <a:lnTo>
                      <a:pt x="0" y="120"/>
                    </a:lnTo>
                    <a:lnTo>
                      <a:pt x="75" y="197"/>
                    </a:lnTo>
                    <a:lnTo>
                      <a:pt x="75" y="197"/>
                    </a:lnTo>
                    <a:close/>
                  </a:path>
                </a:pathLst>
              </a:custGeom>
              <a:solidFill>
                <a:srgbClr val="755B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65"/>
              <p:cNvSpPr>
                <a:spLocks/>
              </p:cNvSpPr>
              <p:nvPr/>
            </p:nvSpPr>
            <p:spPr bwMode="auto">
              <a:xfrm>
                <a:off x="5216" y="3028"/>
                <a:ext cx="34" cy="37"/>
              </a:xfrm>
              <a:custGeom>
                <a:avLst/>
                <a:gdLst>
                  <a:gd name="T0" fmla="*/ 218 w 241"/>
                  <a:gd name="T1" fmla="*/ 0 h 259"/>
                  <a:gd name="T2" fmla="*/ 137 w 241"/>
                  <a:gd name="T3" fmla="*/ 0 h 259"/>
                  <a:gd name="T4" fmla="*/ 31 w 241"/>
                  <a:gd name="T5" fmla="*/ 32 h 259"/>
                  <a:gd name="T6" fmla="*/ 0 w 241"/>
                  <a:gd name="T7" fmla="*/ 85 h 259"/>
                  <a:gd name="T8" fmla="*/ 22 w 241"/>
                  <a:gd name="T9" fmla="*/ 136 h 259"/>
                  <a:gd name="T10" fmla="*/ 22 w 241"/>
                  <a:gd name="T11" fmla="*/ 159 h 259"/>
                  <a:gd name="T12" fmla="*/ 70 w 241"/>
                  <a:gd name="T13" fmla="*/ 216 h 259"/>
                  <a:gd name="T14" fmla="*/ 95 w 241"/>
                  <a:gd name="T15" fmla="*/ 259 h 259"/>
                  <a:gd name="T16" fmla="*/ 111 w 241"/>
                  <a:gd name="T17" fmla="*/ 241 h 259"/>
                  <a:gd name="T18" fmla="*/ 111 w 241"/>
                  <a:gd name="T19" fmla="*/ 181 h 259"/>
                  <a:gd name="T20" fmla="*/ 155 w 241"/>
                  <a:gd name="T21" fmla="*/ 206 h 259"/>
                  <a:gd name="T22" fmla="*/ 194 w 241"/>
                  <a:gd name="T23" fmla="*/ 206 h 259"/>
                  <a:gd name="T24" fmla="*/ 209 w 241"/>
                  <a:gd name="T25" fmla="*/ 189 h 259"/>
                  <a:gd name="T26" fmla="*/ 203 w 241"/>
                  <a:gd name="T27" fmla="*/ 164 h 259"/>
                  <a:gd name="T28" fmla="*/ 214 w 241"/>
                  <a:gd name="T29" fmla="*/ 152 h 259"/>
                  <a:gd name="T30" fmla="*/ 208 w 241"/>
                  <a:gd name="T31" fmla="*/ 140 h 259"/>
                  <a:gd name="T32" fmla="*/ 218 w 241"/>
                  <a:gd name="T33" fmla="*/ 131 h 259"/>
                  <a:gd name="T34" fmla="*/ 221 w 241"/>
                  <a:gd name="T35" fmla="*/ 111 h 259"/>
                  <a:gd name="T36" fmla="*/ 240 w 241"/>
                  <a:gd name="T37" fmla="*/ 110 h 259"/>
                  <a:gd name="T38" fmla="*/ 241 w 241"/>
                  <a:gd name="T39" fmla="*/ 103 h 259"/>
                  <a:gd name="T40" fmla="*/ 225 w 241"/>
                  <a:gd name="T41" fmla="*/ 58 h 259"/>
                  <a:gd name="T42" fmla="*/ 229 w 241"/>
                  <a:gd name="T43" fmla="*/ 44 h 259"/>
                  <a:gd name="T44" fmla="*/ 218 w 241"/>
                  <a:gd name="T45" fmla="*/ 0 h 259"/>
                  <a:gd name="T46" fmla="*/ 218 w 241"/>
                  <a:gd name="T4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1" h="259">
                    <a:moveTo>
                      <a:pt x="218" y="0"/>
                    </a:moveTo>
                    <a:lnTo>
                      <a:pt x="137" y="0"/>
                    </a:lnTo>
                    <a:lnTo>
                      <a:pt x="31" y="32"/>
                    </a:lnTo>
                    <a:lnTo>
                      <a:pt x="0" y="85"/>
                    </a:lnTo>
                    <a:lnTo>
                      <a:pt x="22" y="136"/>
                    </a:lnTo>
                    <a:lnTo>
                      <a:pt x="22" y="159"/>
                    </a:lnTo>
                    <a:lnTo>
                      <a:pt x="70" y="216"/>
                    </a:lnTo>
                    <a:lnTo>
                      <a:pt x="95" y="259"/>
                    </a:lnTo>
                    <a:lnTo>
                      <a:pt x="111" y="241"/>
                    </a:lnTo>
                    <a:lnTo>
                      <a:pt x="111" y="181"/>
                    </a:lnTo>
                    <a:lnTo>
                      <a:pt x="155" y="206"/>
                    </a:lnTo>
                    <a:lnTo>
                      <a:pt x="194" y="206"/>
                    </a:lnTo>
                    <a:lnTo>
                      <a:pt x="209" y="189"/>
                    </a:lnTo>
                    <a:lnTo>
                      <a:pt x="203" y="164"/>
                    </a:lnTo>
                    <a:lnTo>
                      <a:pt x="214" y="152"/>
                    </a:lnTo>
                    <a:lnTo>
                      <a:pt x="208" y="140"/>
                    </a:lnTo>
                    <a:lnTo>
                      <a:pt x="218" y="131"/>
                    </a:lnTo>
                    <a:lnTo>
                      <a:pt x="221" y="111"/>
                    </a:lnTo>
                    <a:lnTo>
                      <a:pt x="240" y="110"/>
                    </a:lnTo>
                    <a:lnTo>
                      <a:pt x="241" y="103"/>
                    </a:lnTo>
                    <a:lnTo>
                      <a:pt x="225" y="58"/>
                    </a:lnTo>
                    <a:lnTo>
                      <a:pt x="229" y="44"/>
                    </a:lnTo>
                    <a:lnTo>
                      <a:pt x="218" y="0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FFB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66"/>
              <p:cNvSpPr>
                <a:spLocks/>
              </p:cNvSpPr>
              <p:nvPr/>
            </p:nvSpPr>
            <p:spPr bwMode="auto">
              <a:xfrm>
                <a:off x="5187" y="3031"/>
                <a:ext cx="36" cy="52"/>
              </a:xfrm>
              <a:custGeom>
                <a:avLst/>
                <a:gdLst>
                  <a:gd name="T0" fmla="*/ 37 w 256"/>
                  <a:gd name="T1" fmla="*/ 310 h 367"/>
                  <a:gd name="T2" fmla="*/ 0 w 256"/>
                  <a:gd name="T3" fmla="*/ 283 h 367"/>
                  <a:gd name="T4" fmla="*/ 17 w 256"/>
                  <a:gd name="T5" fmla="*/ 176 h 367"/>
                  <a:gd name="T6" fmla="*/ 92 w 256"/>
                  <a:gd name="T7" fmla="*/ 0 h 367"/>
                  <a:gd name="T8" fmla="*/ 183 w 256"/>
                  <a:gd name="T9" fmla="*/ 34 h 367"/>
                  <a:gd name="T10" fmla="*/ 205 w 256"/>
                  <a:gd name="T11" fmla="*/ 65 h 367"/>
                  <a:gd name="T12" fmla="*/ 223 w 256"/>
                  <a:gd name="T13" fmla="*/ 112 h 367"/>
                  <a:gd name="T14" fmla="*/ 223 w 256"/>
                  <a:gd name="T15" fmla="*/ 137 h 367"/>
                  <a:gd name="T16" fmla="*/ 256 w 256"/>
                  <a:gd name="T17" fmla="*/ 175 h 367"/>
                  <a:gd name="T18" fmla="*/ 256 w 256"/>
                  <a:gd name="T19" fmla="*/ 193 h 367"/>
                  <a:gd name="T20" fmla="*/ 231 w 256"/>
                  <a:gd name="T21" fmla="*/ 195 h 367"/>
                  <a:gd name="T22" fmla="*/ 227 w 256"/>
                  <a:gd name="T23" fmla="*/ 226 h 367"/>
                  <a:gd name="T24" fmla="*/ 217 w 256"/>
                  <a:gd name="T25" fmla="*/ 232 h 367"/>
                  <a:gd name="T26" fmla="*/ 225 w 256"/>
                  <a:gd name="T27" fmla="*/ 245 h 367"/>
                  <a:gd name="T28" fmla="*/ 214 w 256"/>
                  <a:gd name="T29" fmla="*/ 262 h 367"/>
                  <a:gd name="T30" fmla="*/ 224 w 256"/>
                  <a:gd name="T31" fmla="*/ 284 h 367"/>
                  <a:gd name="T32" fmla="*/ 207 w 256"/>
                  <a:gd name="T33" fmla="*/ 303 h 367"/>
                  <a:gd name="T34" fmla="*/ 137 w 256"/>
                  <a:gd name="T35" fmla="*/ 311 h 367"/>
                  <a:gd name="T36" fmla="*/ 100 w 256"/>
                  <a:gd name="T37" fmla="*/ 367 h 367"/>
                  <a:gd name="T38" fmla="*/ 37 w 256"/>
                  <a:gd name="T39" fmla="*/ 310 h 367"/>
                  <a:gd name="T40" fmla="*/ 37 w 256"/>
                  <a:gd name="T41" fmla="*/ 31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6" h="367">
                    <a:moveTo>
                      <a:pt x="37" y="310"/>
                    </a:moveTo>
                    <a:lnTo>
                      <a:pt x="0" y="283"/>
                    </a:lnTo>
                    <a:lnTo>
                      <a:pt x="17" y="176"/>
                    </a:lnTo>
                    <a:lnTo>
                      <a:pt x="92" y="0"/>
                    </a:lnTo>
                    <a:lnTo>
                      <a:pt x="183" y="34"/>
                    </a:lnTo>
                    <a:lnTo>
                      <a:pt x="205" y="65"/>
                    </a:lnTo>
                    <a:lnTo>
                      <a:pt x="223" y="112"/>
                    </a:lnTo>
                    <a:lnTo>
                      <a:pt x="223" y="137"/>
                    </a:lnTo>
                    <a:lnTo>
                      <a:pt x="256" y="175"/>
                    </a:lnTo>
                    <a:lnTo>
                      <a:pt x="256" y="193"/>
                    </a:lnTo>
                    <a:lnTo>
                      <a:pt x="231" y="195"/>
                    </a:lnTo>
                    <a:lnTo>
                      <a:pt x="227" y="226"/>
                    </a:lnTo>
                    <a:lnTo>
                      <a:pt x="217" y="232"/>
                    </a:lnTo>
                    <a:lnTo>
                      <a:pt x="225" y="245"/>
                    </a:lnTo>
                    <a:lnTo>
                      <a:pt x="214" y="262"/>
                    </a:lnTo>
                    <a:lnTo>
                      <a:pt x="224" y="284"/>
                    </a:lnTo>
                    <a:lnTo>
                      <a:pt x="207" y="303"/>
                    </a:lnTo>
                    <a:lnTo>
                      <a:pt x="137" y="311"/>
                    </a:lnTo>
                    <a:lnTo>
                      <a:pt x="100" y="367"/>
                    </a:lnTo>
                    <a:lnTo>
                      <a:pt x="37" y="310"/>
                    </a:lnTo>
                    <a:lnTo>
                      <a:pt x="37" y="310"/>
                    </a:lnTo>
                    <a:close/>
                  </a:path>
                </a:pathLst>
              </a:custGeom>
              <a:solidFill>
                <a:srgbClr val="FF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67"/>
              <p:cNvSpPr>
                <a:spLocks/>
              </p:cNvSpPr>
              <p:nvPr/>
            </p:nvSpPr>
            <p:spPr bwMode="auto">
              <a:xfrm>
                <a:off x="5179" y="3027"/>
                <a:ext cx="37" cy="28"/>
              </a:xfrm>
              <a:custGeom>
                <a:avLst/>
                <a:gdLst>
                  <a:gd name="T0" fmla="*/ 0 w 257"/>
                  <a:gd name="T1" fmla="*/ 101 h 192"/>
                  <a:gd name="T2" fmla="*/ 15 w 257"/>
                  <a:gd name="T3" fmla="*/ 53 h 192"/>
                  <a:gd name="T4" fmla="*/ 46 w 257"/>
                  <a:gd name="T5" fmla="*/ 17 h 192"/>
                  <a:gd name="T6" fmla="*/ 131 w 257"/>
                  <a:gd name="T7" fmla="*/ 0 h 192"/>
                  <a:gd name="T8" fmla="*/ 209 w 257"/>
                  <a:gd name="T9" fmla="*/ 26 h 192"/>
                  <a:gd name="T10" fmla="*/ 245 w 257"/>
                  <a:gd name="T11" fmla="*/ 32 h 192"/>
                  <a:gd name="T12" fmla="*/ 257 w 257"/>
                  <a:gd name="T13" fmla="*/ 49 h 192"/>
                  <a:gd name="T14" fmla="*/ 199 w 257"/>
                  <a:gd name="T15" fmla="*/ 78 h 192"/>
                  <a:gd name="T16" fmla="*/ 157 w 257"/>
                  <a:gd name="T17" fmla="*/ 83 h 192"/>
                  <a:gd name="T18" fmla="*/ 140 w 257"/>
                  <a:gd name="T19" fmla="*/ 79 h 192"/>
                  <a:gd name="T20" fmla="*/ 140 w 257"/>
                  <a:gd name="T21" fmla="*/ 109 h 192"/>
                  <a:gd name="T22" fmla="*/ 153 w 257"/>
                  <a:gd name="T23" fmla="*/ 132 h 192"/>
                  <a:gd name="T24" fmla="*/ 129 w 257"/>
                  <a:gd name="T25" fmla="*/ 159 h 192"/>
                  <a:gd name="T26" fmla="*/ 132 w 257"/>
                  <a:gd name="T27" fmla="*/ 182 h 192"/>
                  <a:gd name="T28" fmla="*/ 108 w 257"/>
                  <a:gd name="T29" fmla="*/ 192 h 192"/>
                  <a:gd name="T30" fmla="*/ 0 w 257"/>
                  <a:gd name="T31" fmla="*/ 101 h 192"/>
                  <a:gd name="T32" fmla="*/ 0 w 257"/>
                  <a:gd name="T33" fmla="*/ 10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7" h="192">
                    <a:moveTo>
                      <a:pt x="0" y="101"/>
                    </a:moveTo>
                    <a:lnTo>
                      <a:pt x="15" y="53"/>
                    </a:lnTo>
                    <a:lnTo>
                      <a:pt x="46" y="17"/>
                    </a:lnTo>
                    <a:lnTo>
                      <a:pt x="131" y="0"/>
                    </a:lnTo>
                    <a:lnTo>
                      <a:pt x="209" y="26"/>
                    </a:lnTo>
                    <a:lnTo>
                      <a:pt x="245" y="32"/>
                    </a:lnTo>
                    <a:lnTo>
                      <a:pt x="257" y="49"/>
                    </a:lnTo>
                    <a:lnTo>
                      <a:pt x="199" y="78"/>
                    </a:lnTo>
                    <a:lnTo>
                      <a:pt x="157" y="83"/>
                    </a:lnTo>
                    <a:lnTo>
                      <a:pt x="140" y="79"/>
                    </a:lnTo>
                    <a:lnTo>
                      <a:pt x="140" y="109"/>
                    </a:lnTo>
                    <a:lnTo>
                      <a:pt x="153" y="132"/>
                    </a:lnTo>
                    <a:lnTo>
                      <a:pt x="129" y="159"/>
                    </a:lnTo>
                    <a:lnTo>
                      <a:pt x="132" y="182"/>
                    </a:lnTo>
                    <a:lnTo>
                      <a:pt x="108" y="192"/>
                    </a:lnTo>
                    <a:lnTo>
                      <a:pt x="0" y="101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FFE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68"/>
              <p:cNvSpPr>
                <a:spLocks/>
              </p:cNvSpPr>
              <p:nvPr/>
            </p:nvSpPr>
            <p:spPr bwMode="auto">
              <a:xfrm>
                <a:off x="5228" y="3143"/>
                <a:ext cx="26" cy="23"/>
              </a:xfrm>
              <a:custGeom>
                <a:avLst/>
                <a:gdLst>
                  <a:gd name="T0" fmla="*/ 0 w 183"/>
                  <a:gd name="T1" fmla="*/ 66 h 161"/>
                  <a:gd name="T2" fmla="*/ 86 w 183"/>
                  <a:gd name="T3" fmla="*/ 3 h 161"/>
                  <a:gd name="T4" fmla="*/ 127 w 183"/>
                  <a:gd name="T5" fmla="*/ 0 h 161"/>
                  <a:gd name="T6" fmla="*/ 183 w 183"/>
                  <a:gd name="T7" fmla="*/ 26 h 161"/>
                  <a:gd name="T8" fmla="*/ 162 w 183"/>
                  <a:gd name="T9" fmla="*/ 100 h 161"/>
                  <a:gd name="T10" fmla="*/ 121 w 183"/>
                  <a:gd name="T11" fmla="*/ 143 h 161"/>
                  <a:gd name="T12" fmla="*/ 32 w 183"/>
                  <a:gd name="T13" fmla="*/ 161 h 161"/>
                  <a:gd name="T14" fmla="*/ 35 w 183"/>
                  <a:gd name="T15" fmla="*/ 121 h 161"/>
                  <a:gd name="T16" fmla="*/ 0 w 183"/>
                  <a:gd name="T17" fmla="*/ 66 h 161"/>
                  <a:gd name="T18" fmla="*/ 0 w 183"/>
                  <a:gd name="T19" fmla="*/ 6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3" h="161">
                    <a:moveTo>
                      <a:pt x="0" y="66"/>
                    </a:moveTo>
                    <a:lnTo>
                      <a:pt x="86" y="3"/>
                    </a:lnTo>
                    <a:lnTo>
                      <a:pt x="127" y="0"/>
                    </a:lnTo>
                    <a:lnTo>
                      <a:pt x="183" y="26"/>
                    </a:lnTo>
                    <a:lnTo>
                      <a:pt x="162" y="100"/>
                    </a:lnTo>
                    <a:lnTo>
                      <a:pt x="121" y="143"/>
                    </a:lnTo>
                    <a:lnTo>
                      <a:pt x="32" y="161"/>
                    </a:lnTo>
                    <a:lnTo>
                      <a:pt x="35" y="121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FFB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Freeform 69"/>
              <p:cNvSpPr>
                <a:spLocks/>
              </p:cNvSpPr>
              <p:nvPr/>
            </p:nvSpPr>
            <p:spPr bwMode="auto">
              <a:xfrm>
                <a:off x="5138" y="3048"/>
                <a:ext cx="51" cy="52"/>
              </a:xfrm>
              <a:custGeom>
                <a:avLst/>
                <a:gdLst>
                  <a:gd name="T0" fmla="*/ 0 w 358"/>
                  <a:gd name="T1" fmla="*/ 204 h 364"/>
                  <a:gd name="T2" fmla="*/ 47 w 358"/>
                  <a:gd name="T3" fmla="*/ 246 h 364"/>
                  <a:gd name="T4" fmla="*/ 81 w 358"/>
                  <a:gd name="T5" fmla="*/ 291 h 364"/>
                  <a:gd name="T6" fmla="*/ 137 w 358"/>
                  <a:gd name="T7" fmla="*/ 360 h 364"/>
                  <a:gd name="T8" fmla="*/ 185 w 358"/>
                  <a:gd name="T9" fmla="*/ 346 h 364"/>
                  <a:gd name="T10" fmla="*/ 229 w 358"/>
                  <a:gd name="T11" fmla="*/ 364 h 364"/>
                  <a:gd name="T12" fmla="*/ 250 w 358"/>
                  <a:gd name="T13" fmla="*/ 351 h 364"/>
                  <a:gd name="T14" fmla="*/ 251 w 358"/>
                  <a:gd name="T15" fmla="*/ 333 h 364"/>
                  <a:gd name="T16" fmla="*/ 264 w 358"/>
                  <a:gd name="T17" fmla="*/ 323 h 364"/>
                  <a:gd name="T18" fmla="*/ 264 w 358"/>
                  <a:gd name="T19" fmla="*/ 295 h 364"/>
                  <a:gd name="T20" fmla="*/ 284 w 358"/>
                  <a:gd name="T21" fmla="*/ 294 h 364"/>
                  <a:gd name="T22" fmla="*/ 299 w 358"/>
                  <a:gd name="T23" fmla="*/ 269 h 364"/>
                  <a:gd name="T24" fmla="*/ 311 w 358"/>
                  <a:gd name="T25" fmla="*/ 275 h 364"/>
                  <a:gd name="T26" fmla="*/ 324 w 358"/>
                  <a:gd name="T27" fmla="*/ 269 h 364"/>
                  <a:gd name="T28" fmla="*/ 324 w 358"/>
                  <a:gd name="T29" fmla="*/ 200 h 364"/>
                  <a:gd name="T30" fmla="*/ 334 w 358"/>
                  <a:gd name="T31" fmla="*/ 174 h 364"/>
                  <a:gd name="T32" fmla="*/ 348 w 358"/>
                  <a:gd name="T33" fmla="*/ 174 h 364"/>
                  <a:gd name="T34" fmla="*/ 352 w 358"/>
                  <a:gd name="T35" fmla="*/ 157 h 364"/>
                  <a:gd name="T36" fmla="*/ 358 w 358"/>
                  <a:gd name="T37" fmla="*/ 76 h 364"/>
                  <a:gd name="T38" fmla="*/ 341 w 358"/>
                  <a:gd name="T39" fmla="*/ 0 h 364"/>
                  <a:gd name="T40" fmla="*/ 161 w 358"/>
                  <a:gd name="T41" fmla="*/ 12 h 364"/>
                  <a:gd name="T42" fmla="*/ 0 w 358"/>
                  <a:gd name="T43" fmla="*/ 204 h 364"/>
                  <a:gd name="T44" fmla="*/ 0 w 358"/>
                  <a:gd name="T45" fmla="*/ 20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" h="364">
                    <a:moveTo>
                      <a:pt x="0" y="204"/>
                    </a:moveTo>
                    <a:lnTo>
                      <a:pt x="47" y="246"/>
                    </a:lnTo>
                    <a:lnTo>
                      <a:pt x="81" y="291"/>
                    </a:lnTo>
                    <a:lnTo>
                      <a:pt x="137" y="360"/>
                    </a:lnTo>
                    <a:lnTo>
                      <a:pt x="185" y="346"/>
                    </a:lnTo>
                    <a:lnTo>
                      <a:pt x="229" y="364"/>
                    </a:lnTo>
                    <a:lnTo>
                      <a:pt x="250" y="351"/>
                    </a:lnTo>
                    <a:lnTo>
                      <a:pt x="251" y="333"/>
                    </a:lnTo>
                    <a:lnTo>
                      <a:pt x="264" y="323"/>
                    </a:lnTo>
                    <a:lnTo>
                      <a:pt x="264" y="295"/>
                    </a:lnTo>
                    <a:lnTo>
                      <a:pt x="284" y="294"/>
                    </a:lnTo>
                    <a:lnTo>
                      <a:pt x="299" y="269"/>
                    </a:lnTo>
                    <a:lnTo>
                      <a:pt x="311" y="275"/>
                    </a:lnTo>
                    <a:lnTo>
                      <a:pt x="324" y="269"/>
                    </a:lnTo>
                    <a:lnTo>
                      <a:pt x="324" y="200"/>
                    </a:lnTo>
                    <a:lnTo>
                      <a:pt x="334" y="174"/>
                    </a:lnTo>
                    <a:lnTo>
                      <a:pt x="348" y="174"/>
                    </a:lnTo>
                    <a:lnTo>
                      <a:pt x="352" y="157"/>
                    </a:lnTo>
                    <a:lnTo>
                      <a:pt x="358" y="76"/>
                    </a:lnTo>
                    <a:lnTo>
                      <a:pt x="341" y="0"/>
                    </a:lnTo>
                    <a:lnTo>
                      <a:pt x="161" y="12"/>
                    </a:lnTo>
                    <a:lnTo>
                      <a:pt x="0" y="204"/>
                    </a:lnTo>
                    <a:lnTo>
                      <a:pt x="0" y="204"/>
                    </a:lnTo>
                    <a:close/>
                  </a:path>
                </a:pathLst>
              </a:custGeom>
              <a:solidFill>
                <a:srgbClr val="FFB5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Freeform 70"/>
              <p:cNvSpPr>
                <a:spLocks/>
              </p:cNvSpPr>
              <p:nvPr/>
            </p:nvSpPr>
            <p:spPr bwMode="auto">
              <a:xfrm>
                <a:off x="5148" y="3036"/>
                <a:ext cx="35" cy="24"/>
              </a:xfrm>
              <a:custGeom>
                <a:avLst/>
                <a:gdLst>
                  <a:gd name="T0" fmla="*/ 70 w 248"/>
                  <a:gd name="T1" fmla="*/ 172 h 172"/>
                  <a:gd name="T2" fmla="*/ 116 w 248"/>
                  <a:gd name="T3" fmla="*/ 157 h 172"/>
                  <a:gd name="T4" fmla="*/ 197 w 248"/>
                  <a:gd name="T5" fmla="*/ 155 h 172"/>
                  <a:gd name="T6" fmla="*/ 248 w 248"/>
                  <a:gd name="T7" fmla="*/ 78 h 172"/>
                  <a:gd name="T8" fmla="*/ 123 w 248"/>
                  <a:gd name="T9" fmla="*/ 0 h 172"/>
                  <a:gd name="T10" fmla="*/ 57 w 248"/>
                  <a:gd name="T11" fmla="*/ 18 h 172"/>
                  <a:gd name="T12" fmla="*/ 0 w 248"/>
                  <a:gd name="T13" fmla="*/ 94 h 172"/>
                  <a:gd name="T14" fmla="*/ 70 w 248"/>
                  <a:gd name="T15" fmla="*/ 172 h 172"/>
                  <a:gd name="T16" fmla="*/ 70 w 248"/>
                  <a:gd name="T17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8" h="172">
                    <a:moveTo>
                      <a:pt x="70" y="172"/>
                    </a:moveTo>
                    <a:lnTo>
                      <a:pt x="116" y="157"/>
                    </a:lnTo>
                    <a:lnTo>
                      <a:pt x="197" y="155"/>
                    </a:lnTo>
                    <a:lnTo>
                      <a:pt x="248" y="78"/>
                    </a:lnTo>
                    <a:lnTo>
                      <a:pt x="123" y="0"/>
                    </a:lnTo>
                    <a:lnTo>
                      <a:pt x="57" y="18"/>
                    </a:lnTo>
                    <a:lnTo>
                      <a:pt x="0" y="94"/>
                    </a:lnTo>
                    <a:lnTo>
                      <a:pt x="70" y="172"/>
                    </a:lnTo>
                    <a:lnTo>
                      <a:pt x="70" y="172"/>
                    </a:lnTo>
                    <a:close/>
                  </a:path>
                </a:pathLst>
              </a:custGeom>
              <a:solidFill>
                <a:srgbClr val="8F3D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71"/>
              <p:cNvSpPr>
                <a:spLocks/>
              </p:cNvSpPr>
              <p:nvPr/>
            </p:nvSpPr>
            <p:spPr bwMode="auto">
              <a:xfrm>
                <a:off x="5339" y="3031"/>
                <a:ext cx="39" cy="37"/>
              </a:xfrm>
              <a:custGeom>
                <a:avLst/>
                <a:gdLst>
                  <a:gd name="T0" fmla="*/ 7 w 276"/>
                  <a:gd name="T1" fmla="*/ 259 h 259"/>
                  <a:gd name="T2" fmla="*/ 62 w 276"/>
                  <a:gd name="T3" fmla="*/ 251 h 259"/>
                  <a:gd name="T4" fmla="*/ 73 w 276"/>
                  <a:gd name="T5" fmla="*/ 215 h 259"/>
                  <a:gd name="T6" fmla="*/ 140 w 276"/>
                  <a:gd name="T7" fmla="*/ 114 h 259"/>
                  <a:gd name="T8" fmla="*/ 179 w 276"/>
                  <a:gd name="T9" fmla="*/ 83 h 259"/>
                  <a:gd name="T10" fmla="*/ 276 w 276"/>
                  <a:gd name="T11" fmla="*/ 33 h 259"/>
                  <a:gd name="T12" fmla="*/ 176 w 276"/>
                  <a:gd name="T13" fmla="*/ 0 h 259"/>
                  <a:gd name="T14" fmla="*/ 136 w 276"/>
                  <a:gd name="T15" fmla="*/ 27 h 259"/>
                  <a:gd name="T16" fmla="*/ 74 w 276"/>
                  <a:gd name="T17" fmla="*/ 84 h 259"/>
                  <a:gd name="T18" fmla="*/ 44 w 276"/>
                  <a:gd name="T19" fmla="*/ 122 h 259"/>
                  <a:gd name="T20" fmla="*/ 17 w 276"/>
                  <a:gd name="T21" fmla="*/ 191 h 259"/>
                  <a:gd name="T22" fmla="*/ 0 w 276"/>
                  <a:gd name="T23" fmla="*/ 237 h 259"/>
                  <a:gd name="T24" fmla="*/ 7 w 276"/>
                  <a:gd name="T25" fmla="*/ 259 h 259"/>
                  <a:gd name="T26" fmla="*/ 7 w 276"/>
                  <a:gd name="T27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" h="259">
                    <a:moveTo>
                      <a:pt x="7" y="259"/>
                    </a:moveTo>
                    <a:lnTo>
                      <a:pt x="62" y="251"/>
                    </a:lnTo>
                    <a:lnTo>
                      <a:pt x="73" y="215"/>
                    </a:lnTo>
                    <a:lnTo>
                      <a:pt x="140" y="114"/>
                    </a:lnTo>
                    <a:lnTo>
                      <a:pt x="179" y="83"/>
                    </a:lnTo>
                    <a:lnTo>
                      <a:pt x="276" y="33"/>
                    </a:lnTo>
                    <a:lnTo>
                      <a:pt x="176" y="0"/>
                    </a:lnTo>
                    <a:lnTo>
                      <a:pt x="136" y="27"/>
                    </a:lnTo>
                    <a:lnTo>
                      <a:pt x="74" y="84"/>
                    </a:lnTo>
                    <a:lnTo>
                      <a:pt x="44" y="122"/>
                    </a:lnTo>
                    <a:lnTo>
                      <a:pt x="17" y="191"/>
                    </a:lnTo>
                    <a:lnTo>
                      <a:pt x="0" y="237"/>
                    </a:lnTo>
                    <a:lnTo>
                      <a:pt x="7" y="259"/>
                    </a:lnTo>
                    <a:lnTo>
                      <a:pt x="7" y="259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Freeform 72"/>
              <p:cNvSpPr>
                <a:spLocks/>
              </p:cNvSpPr>
              <p:nvPr/>
            </p:nvSpPr>
            <p:spPr bwMode="auto">
              <a:xfrm>
                <a:off x="5277" y="2999"/>
                <a:ext cx="87" cy="99"/>
              </a:xfrm>
              <a:custGeom>
                <a:avLst/>
                <a:gdLst>
                  <a:gd name="T0" fmla="*/ 63 w 610"/>
                  <a:gd name="T1" fmla="*/ 111 h 694"/>
                  <a:gd name="T2" fmla="*/ 56 w 610"/>
                  <a:gd name="T3" fmla="*/ 144 h 694"/>
                  <a:gd name="T4" fmla="*/ 41 w 610"/>
                  <a:gd name="T5" fmla="*/ 264 h 694"/>
                  <a:gd name="T6" fmla="*/ 25 w 610"/>
                  <a:gd name="T7" fmla="*/ 365 h 694"/>
                  <a:gd name="T8" fmla="*/ 0 w 610"/>
                  <a:gd name="T9" fmla="*/ 432 h 694"/>
                  <a:gd name="T10" fmla="*/ 32 w 610"/>
                  <a:gd name="T11" fmla="*/ 522 h 694"/>
                  <a:gd name="T12" fmla="*/ 87 w 610"/>
                  <a:gd name="T13" fmla="*/ 640 h 694"/>
                  <a:gd name="T14" fmla="*/ 122 w 610"/>
                  <a:gd name="T15" fmla="*/ 694 h 694"/>
                  <a:gd name="T16" fmla="*/ 522 w 610"/>
                  <a:gd name="T17" fmla="*/ 647 h 694"/>
                  <a:gd name="T18" fmla="*/ 524 w 610"/>
                  <a:gd name="T19" fmla="*/ 625 h 694"/>
                  <a:gd name="T20" fmla="*/ 569 w 610"/>
                  <a:gd name="T21" fmla="*/ 592 h 694"/>
                  <a:gd name="T22" fmla="*/ 569 w 610"/>
                  <a:gd name="T23" fmla="*/ 573 h 694"/>
                  <a:gd name="T24" fmla="*/ 532 w 610"/>
                  <a:gd name="T25" fmla="*/ 530 h 694"/>
                  <a:gd name="T26" fmla="*/ 508 w 610"/>
                  <a:gd name="T27" fmla="*/ 464 h 694"/>
                  <a:gd name="T28" fmla="*/ 532 w 610"/>
                  <a:gd name="T29" fmla="*/ 459 h 694"/>
                  <a:gd name="T30" fmla="*/ 559 w 610"/>
                  <a:gd name="T31" fmla="*/ 444 h 694"/>
                  <a:gd name="T32" fmla="*/ 596 w 610"/>
                  <a:gd name="T33" fmla="*/ 420 h 694"/>
                  <a:gd name="T34" fmla="*/ 610 w 610"/>
                  <a:gd name="T35" fmla="*/ 362 h 694"/>
                  <a:gd name="T36" fmla="*/ 578 w 610"/>
                  <a:gd name="T37" fmla="*/ 326 h 694"/>
                  <a:gd name="T38" fmla="*/ 555 w 610"/>
                  <a:gd name="T39" fmla="*/ 345 h 694"/>
                  <a:gd name="T40" fmla="*/ 503 w 610"/>
                  <a:gd name="T41" fmla="*/ 431 h 694"/>
                  <a:gd name="T42" fmla="*/ 491 w 610"/>
                  <a:gd name="T43" fmla="*/ 468 h 694"/>
                  <a:gd name="T44" fmla="*/ 442 w 610"/>
                  <a:gd name="T45" fmla="*/ 475 h 694"/>
                  <a:gd name="T46" fmla="*/ 435 w 610"/>
                  <a:gd name="T47" fmla="*/ 455 h 694"/>
                  <a:gd name="T48" fmla="*/ 457 w 610"/>
                  <a:gd name="T49" fmla="*/ 388 h 694"/>
                  <a:gd name="T50" fmla="*/ 494 w 610"/>
                  <a:gd name="T51" fmla="*/ 321 h 694"/>
                  <a:gd name="T52" fmla="*/ 535 w 610"/>
                  <a:gd name="T53" fmla="*/ 279 h 694"/>
                  <a:gd name="T54" fmla="*/ 567 w 610"/>
                  <a:gd name="T55" fmla="*/ 247 h 694"/>
                  <a:gd name="T56" fmla="*/ 554 w 610"/>
                  <a:gd name="T57" fmla="*/ 172 h 694"/>
                  <a:gd name="T58" fmla="*/ 540 w 610"/>
                  <a:gd name="T59" fmla="*/ 99 h 694"/>
                  <a:gd name="T60" fmla="*/ 514 w 610"/>
                  <a:gd name="T61" fmla="*/ 57 h 694"/>
                  <a:gd name="T62" fmla="*/ 428 w 610"/>
                  <a:gd name="T63" fmla="*/ 41 h 694"/>
                  <a:gd name="T64" fmla="*/ 348 w 610"/>
                  <a:gd name="T65" fmla="*/ 0 h 694"/>
                  <a:gd name="T66" fmla="*/ 203 w 610"/>
                  <a:gd name="T67" fmla="*/ 21 h 694"/>
                  <a:gd name="T68" fmla="*/ 126 w 610"/>
                  <a:gd name="T69" fmla="*/ 68 h 694"/>
                  <a:gd name="T70" fmla="*/ 63 w 610"/>
                  <a:gd name="T71" fmla="*/ 111 h 694"/>
                  <a:gd name="T72" fmla="*/ 63 w 610"/>
                  <a:gd name="T73" fmla="*/ 111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0" h="694">
                    <a:moveTo>
                      <a:pt x="63" y="111"/>
                    </a:moveTo>
                    <a:lnTo>
                      <a:pt x="56" y="144"/>
                    </a:lnTo>
                    <a:lnTo>
                      <a:pt x="41" y="264"/>
                    </a:lnTo>
                    <a:lnTo>
                      <a:pt x="25" y="365"/>
                    </a:lnTo>
                    <a:lnTo>
                      <a:pt x="0" y="432"/>
                    </a:lnTo>
                    <a:lnTo>
                      <a:pt x="32" y="522"/>
                    </a:lnTo>
                    <a:lnTo>
                      <a:pt x="87" y="640"/>
                    </a:lnTo>
                    <a:lnTo>
                      <a:pt x="122" y="694"/>
                    </a:lnTo>
                    <a:lnTo>
                      <a:pt x="522" y="647"/>
                    </a:lnTo>
                    <a:lnTo>
                      <a:pt x="524" y="625"/>
                    </a:lnTo>
                    <a:lnTo>
                      <a:pt x="569" y="592"/>
                    </a:lnTo>
                    <a:lnTo>
                      <a:pt x="569" y="573"/>
                    </a:lnTo>
                    <a:lnTo>
                      <a:pt x="532" y="530"/>
                    </a:lnTo>
                    <a:lnTo>
                      <a:pt x="508" y="464"/>
                    </a:lnTo>
                    <a:lnTo>
                      <a:pt x="532" y="459"/>
                    </a:lnTo>
                    <a:lnTo>
                      <a:pt x="559" y="444"/>
                    </a:lnTo>
                    <a:lnTo>
                      <a:pt x="596" y="420"/>
                    </a:lnTo>
                    <a:lnTo>
                      <a:pt x="610" y="362"/>
                    </a:lnTo>
                    <a:lnTo>
                      <a:pt x="578" y="326"/>
                    </a:lnTo>
                    <a:lnTo>
                      <a:pt x="555" y="345"/>
                    </a:lnTo>
                    <a:lnTo>
                      <a:pt x="503" y="431"/>
                    </a:lnTo>
                    <a:lnTo>
                      <a:pt x="491" y="468"/>
                    </a:lnTo>
                    <a:lnTo>
                      <a:pt x="442" y="475"/>
                    </a:lnTo>
                    <a:lnTo>
                      <a:pt x="435" y="455"/>
                    </a:lnTo>
                    <a:lnTo>
                      <a:pt x="457" y="388"/>
                    </a:lnTo>
                    <a:lnTo>
                      <a:pt x="494" y="321"/>
                    </a:lnTo>
                    <a:lnTo>
                      <a:pt x="535" y="279"/>
                    </a:lnTo>
                    <a:lnTo>
                      <a:pt x="567" y="247"/>
                    </a:lnTo>
                    <a:lnTo>
                      <a:pt x="554" y="172"/>
                    </a:lnTo>
                    <a:lnTo>
                      <a:pt x="540" y="99"/>
                    </a:lnTo>
                    <a:lnTo>
                      <a:pt x="514" y="57"/>
                    </a:lnTo>
                    <a:lnTo>
                      <a:pt x="428" y="41"/>
                    </a:lnTo>
                    <a:lnTo>
                      <a:pt x="348" y="0"/>
                    </a:lnTo>
                    <a:lnTo>
                      <a:pt x="203" y="21"/>
                    </a:lnTo>
                    <a:lnTo>
                      <a:pt x="126" y="68"/>
                    </a:lnTo>
                    <a:lnTo>
                      <a:pt x="63" y="111"/>
                    </a:lnTo>
                    <a:lnTo>
                      <a:pt x="63" y="111"/>
                    </a:lnTo>
                    <a:close/>
                  </a:path>
                </a:pathLst>
              </a:custGeom>
              <a:solidFill>
                <a:srgbClr val="6B51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Freeform 73"/>
              <p:cNvSpPr>
                <a:spLocks/>
              </p:cNvSpPr>
              <p:nvPr/>
            </p:nvSpPr>
            <p:spPr bwMode="auto">
              <a:xfrm>
                <a:off x="5297" y="3078"/>
                <a:ext cx="57" cy="33"/>
              </a:xfrm>
              <a:custGeom>
                <a:avLst/>
                <a:gdLst>
                  <a:gd name="T0" fmla="*/ 93 w 400"/>
                  <a:gd name="T1" fmla="*/ 101 h 230"/>
                  <a:gd name="T2" fmla="*/ 152 w 400"/>
                  <a:gd name="T3" fmla="*/ 91 h 230"/>
                  <a:gd name="T4" fmla="*/ 193 w 400"/>
                  <a:gd name="T5" fmla="*/ 0 h 230"/>
                  <a:gd name="T6" fmla="*/ 215 w 400"/>
                  <a:gd name="T7" fmla="*/ 92 h 230"/>
                  <a:gd name="T8" fmla="*/ 245 w 400"/>
                  <a:gd name="T9" fmla="*/ 111 h 230"/>
                  <a:gd name="T10" fmla="*/ 324 w 400"/>
                  <a:gd name="T11" fmla="*/ 80 h 230"/>
                  <a:gd name="T12" fmla="*/ 382 w 400"/>
                  <a:gd name="T13" fmla="*/ 74 h 230"/>
                  <a:gd name="T14" fmla="*/ 400 w 400"/>
                  <a:gd name="T15" fmla="*/ 157 h 230"/>
                  <a:gd name="T16" fmla="*/ 385 w 400"/>
                  <a:gd name="T17" fmla="*/ 171 h 230"/>
                  <a:gd name="T18" fmla="*/ 382 w 400"/>
                  <a:gd name="T19" fmla="*/ 191 h 230"/>
                  <a:gd name="T20" fmla="*/ 367 w 400"/>
                  <a:gd name="T21" fmla="*/ 205 h 230"/>
                  <a:gd name="T22" fmla="*/ 362 w 400"/>
                  <a:gd name="T23" fmla="*/ 217 h 230"/>
                  <a:gd name="T24" fmla="*/ 274 w 400"/>
                  <a:gd name="T25" fmla="*/ 198 h 230"/>
                  <a:gd name="T26" fmla="*/ 257 w 400"/>
                  <a:gd name="T27" fmla="*/ 204 h 230"/>
                  <a:gd name="T28" fmla="*/ 227 w 400"/>
                  <a:gd name="T29" fmla="*/ 230 h 230"/>
                  <a:gd name="T30" fmla="*/ 0 w 400"/>
                  <a:gd name="T31" fmla="*/ 230 h 230"/>
                  <a:gd name="T32" fmla="*/ 13 w 400"/>
                  <a:gd name="T33" fmla="*/ 129 h 230"/>
                  <a:gd name="T34" fmla="*/ 93 w 400"/>
                  <a:gd name="T35" fmla="*/ 101 h 230"/>
                  <a:gd name="T36" fmla="*/ 93 w 400"/>
                  <a:gd name="T37" fmla="*/ 101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0" h="230">
                    <a:moveTo>
                      <a:pt x="93" y="101"/>
                    </a:moveTo>
                    <a:lnTo>
                      <a:pt x="152" y="91"/>
                    </a:lnTo>
                    <a:lnTo>
                      <a:pt x="193" y="0"/>
                    </a:lnTo>
                    <a:lnTo>
                      <a:pt x="215" y="92"/>
                    </a:lnTo>
                    <a:lnTo>
                      <a:pt x="245" y="111"/>
                    </a:lnTo>
                    <a:lnTo>
                      <a:pt x="324" y="80"/>
                    </a:lnTo>
                    <a:lnTo>
                      <a:pt x="382" y="74"/>
                    </a:lnTo>
                    <a:lnTo>
                      <a:pt x="400" y="157"/>
                    </a:lnTo>
                    <a:lnTo>
                      <a:pt x="385" y="171"/>
                    </a:lnTo>
                    <a:lnTo>
                      <a:pt x="382" y="191"/>
                    </a:lnTo>
                    <a:lnTo>
                      <a:pt x="367" y="205"/>
                    </a:lnTo>
                    <a:lnTo>
                      <a:pt x="362" y="217"/>
                    </a:lnTo>
                    <a:lnTo>
                      <a:pt x="274" y="198"/>
                    </a:lnTo>
                    <a:lnTo>
                      <a:pt x="257" y="204"/>
                    </a:lnTo>
                    <a:lnTo>
                      <a:pt x="227" y="230"/>
                    </a:lnTo>
                    <a:lnTo>
                      <a:pt x="0" y="230"/>
                    </a:lnTo>
                    <a:lnTo>
                      <a:pt x="13" y="129"/>
                    </a:lnTo>
                    <a:lnTo>
                      <a:pt x="93" y="101"/>
                    </a:lnTo>
                    <a:lnTo>
                      <a:pt x="93" y="101"/>
                    </a:lnTo>
                    <a:close/>
                  </a:path>
                </a:pathLst>
              </a:custGeom>
              <a:solidFill>
                <a:srgbClr val="D6C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Freeform 74"/>
              <p:cNvSpPr>
                <a:spLocks/>
              </p:cNvSpPr>
              <p:nvPr/>
            </p:nvSpPr>
            <p:spPr bwMode="auto">
              <a:xfrm>
                <a:off x="5351" y="3049"/>
                <a:ext cx="6" cy="11"/>
              </a:xfrm>
              <a:custGeom>
                <a:avLst/>
                <a:gdLst>
                  <a:gd name="T0" fmla="*/ 31 w 42"/>
                  <a:gd name="T1" fmla="*/ 0 h 80"/>
                  <a:gd name="T2" fmla="*/ 42 w 42"/>
                  <a:gd name="T3" fmla="*/ 10 h 80"/>
                  <a:gd name="T4" fmla="*/ 42 w 42"/>
                  <a:gd name="T5" fmla="*/ 42 h 80"/>
                  <a:gd name="T6" fmla="*/ 27 w 42"/>
                  <a:gd name="T7" fmla="*/ 80 h 80"/>
                  <a:gd name="T8" fmla="*/ 0 w 42"/>
                  <a:gd name="T9" fmla="*/ 66 h 80"/>
                  <a:gd name="T10" fmla="*/ 31 w 42"/>
                  <a:gd name="T11" fmla="*/ 0 h 80"/>
                  <a:gd name="T12" fmla="*/ 31 w 42"/>
                  <a:gd name="T1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80">
                    <a:moveTo>
                      <a:pt x="31" y="0"/>
                    </a:moveTo>
                    <a:lnTo>
                      <a:pt x="42" y="10"/>
                    </a:lnTo>
                    <a:lnTo>
                      <a:pt x="42" y="42"/>
                    </a:lnTo>
                    <a:lnTo>
                      <a:pt x="27" y="80"/>
                    </a:lnTo>
                    <a:lnTo>
                      <a:pt x="0" y="66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E5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 75"/>
              <p:cNvSpPr>
                <a:spLocks/>
              </p:cNvSpPr>
              <p:nvPr/>
            </p:nvSpPr>
            <p:spPr bwMode="auto">
              <a:xfrm>
                <a:off x="5311" y="3005"/>
                <a:ext cx="18" cy="51"/>
              </a:xfrm>
              <a:custGeom>
                <a:avLst/>
                <a:gdLst>
                  <a:gd name="T0" fmla="*/ 81 w 125"/>
                  <a:gd name="T1" fmla="*/ 357 h 357"/>
                  <a:gd name="T2" fmla="*/ 26 w 125"/>
                  <a:gd name="T3" fmla="*/ 158 h 357"/>
                  <a:gd name="T4" fmla="*/ 0 w 125"/>
                  <a:gd name="T5" fmla="*/ 32 h 357"/>
                  <a:gd name="T6" fmla="*/ 119 w 125"/>
                  <a:gd name="T7" fmla="*/ 0 h 357"/>
                  <a:gd name="T8" fmla="*/ 125 w 125"/>
                  <a:gd name="T9" fmla="*/ 101 h 357"/>
                  <a:gd name="T10" fmla="*/ 99 w 125"/>
                  <a:gd name="T11" fmla="*/ 310 h 357"/>
                  <a:gd name="T12" fmla="*/ 81 w 125"/>
                  <a:gd name="T13" fmla="*/ 357 h 357"/>
                  <a:gd name="T14" fmla="*/ 81 w 125"/>
                  <a:gd name="T15" fmla="*/ 357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357">
                    <a:moveTo>
                      <a:pt x="81" y="357"/>
                    </a:moveTo>
                    <a:lnTo>
                      <a:pt x="26" y="158"/>
                    </a:lnTo>
                    <a:lnTo>
                      <a:pt x="0" y="32"/>
                    </a:lnTo>
                    <a:lnTo>
                      <a:pt x="119" y="0"/>
                    </a:lnTo>
                    <a:lnTo>
                      <a:pt x="125" y="101"/>
                    </a:lnTo>
                    <a:lnTo>
                      <a:pt x="99" y="310"/>
                    </a:lnTo>
                    <a:lnTo>
                      <a:pt x="81" y="357"/>
                    </a:lnTo>
                    <a:lnTo>
                      <a:pt x="81" y="357"/>
                    </a:lnTo>
                    <a:close/>
                  </a:path>
                </a:pathLst>
              </a:custGeom>
              <a:solidFill>
                <a:srgbClr val="D6C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Freeform 76"/>
              <p:cNvSpPr>
                <a:spLocks/>
              </p:cNvSpPr>
              <p:nvPr/>
            </p:nvSpPr>
            <p:spPr bwMode="auto">
              <a:xfrm>
                <a:off x="5307" y="3002"/>
                <a:ext cx="26" cy="60"/>
              </a:xfrm>
              <a:custGeom>
                <a:avLst/>
                <a:gdLst>
                  <a:gd name="T0" fmla="*/ 21 w 180"/>
                  <a:gd name="T1" fmla="*/ 10 h 418"/>
                  <a:gd name="T2" fmla="*/ 9 w 180"/>
                  <a:gd name="T3" fmla="*/ 29 h 418"/>
                  <a:gd name="T4" fmla="*/ 0 w 180"/>
                  <a:gd name="T5" fmla="*/ 83 h 418"/>
                  <a:gd name="T6" fmla="*/ 39 w 180"/>
                  <a:gd name="T7" fmla="*/ 65 h 418"/>
                  <a:gd name="T8" fmla="*/ 26 w 180"/>
                  <a:gd name="T9" fmla="*/ 141 h 418"/>
                  <a:gd name="T10" fmla="*/ 63 w 180"/>
                  <a:gd name="T11" fmla="*/ 150 h 418"/>
                  <a:gd name="T12" fmla="*/ 75 w 180"/>
                  <a:gd name="T13" fmla="*/ 65 h 418"/>
                  <a:gd name="T14" fmla="*/ 80 w 180"/>
                  <a:gd name="T15" fmla="*/ 80 h 418"/>
                  <a:gd name="T16" fmla="*/ 84 w 180"/>
                  <a:gd name="T17" fmla="*/ 253 h 418"/>
                  <a:gd name="T18" fmla="*/ 110 w 180"/>
                  <a:gd name="T19" fmla="*/ 418 h 418"/>
                  <a:gd name="T20" fmla="*/ 131 w 180"/>
                  <a:gd name="T21" fmla="*/ 286 h 418"/>
                  <a:gd name="T22" fmla="*/ 111 w 180"/>
                  <a:gd name="T23" fmla="*/ 149 h 418"/>
                  <a:gd name="T24" fmla="*/ 107 w 180"/>
                  <a:gd name="T25" fmla="*/ 106 h 418"/>
                  <a:gd name="T26" fmla="*/ 140 w 180"/>
                  <a:gd name="T27" fmla="*/ 134 h 418"/>
                  <a:gd name="T28" fmla="*/ 164 w 180"/>
                  <a:gd name="T29" fmla="*/ 101 h 418"/>
                  <a:gd name="T30" fmla="*/ 128 w 180"/>
                  <a:gd name="T31" fmla="*/ 68 h 418"/>
                  <a:gd name="T32" fmla="*/ 179 w 180"/>
                  <a:gd name="T33" fmla="*/ 74 h 418"/>
                  <a:gd name="T34" fmla="*/ 180 w 180"/>
                  <a:gd name="T35" fmla="*/ 48 h 418"/>
                  <a:gd name="T36" fmla="*/ 170 w 180"/>
                  <a:gd name="T37" fmla="*/ 30 h 418"/>
                  <a:gd name="T38" fmla="*/ 154 w 180"/>
                  <a:gd name="T39" fmla="*/ 0 h 418"/>
                  <a:gd name="T40" fmla="*/ 138 w 180"/>
                  <a:gd name="T41" fmla="*/ 0 h 418"/>
                  <a:gd name="T42" fmla="*/ 98 w 180"/>
                  <a:gd name="T43" fmla="*/ 27 h 418"/>
                  <a:gd name="T44" fmla="*/ 74 w 180"/>
                  <a:gd name="T45" fmla="*/ 28 h 418"/>
                  <a:gd name="T46" fmla="*/ 21 w 180"/>
                  <a:gd name="T47" fmla="*/ 10 h 418"/>
                  <a:gd name="T48" fmla="*/ 21 w 180"/>
                  <a:gd name="T49" fmla="*/ 1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0" h="418">
                    <a:moveTo>
                      <a:pt x="21" y="10"/>
                    </a:moveTo>
                    <a:lnTo>
                      <a:pt x="9" y="29"/>
                    </a:lnTo>
                    <a:lnTo>
                      <a:pt x="0" y="83"/>
                    </a:lnTo>
                    <a:lnTo>
                      <a:pt x="39" y="65"/>
                    </a:lnTo>
                    <a:lnTo>
                      <a:pt x="26" y="141"/>
                    </a:lnTo>
                    <a:lnTo>
                      <a:pt x="63" y="150"/>
                    </a:lnTo>
                    <a:lnTo>
                      <a:pt x="75" y="65"/>
                    </a:lnTo>
                    <a:lnTo>
                      <a:pt x="80" y="80"/>
                    </a:lnTo>
                    <a:lnTo>
                      <a:pt x="84" y="253"/>
                    </a:lnTo>
                    <a:lnTo>
                      <a:pt x="110" y="418"/>
                    </a:lnTo>
                    <a:lnTo>
                      <a:pt x="131" y="286"/>
                    </a:lnTo>
                    <a:lnTo>
                      <a:pt x="111" y="149"/>
                    </a:lnTo>
                    <a:lnTo>
                      <a:pt x="107" y="106"/>
                    </a:lnTo>
                    <a:lnTo>
                      <a:pt x="140" y="134"/>
                    </a:lnTo>
                    <a:lnTo>
                      <a:pt x="164" y="101"/>
                    </a:lnTo>
                    <a:lnTo>
                      <a:pt x="128" y="68"/>
                    </a:lnTo>
                    <a:lnTo>
                      <a:pt x="179" y="74"/>
                    </a:lnTo>
                    <a:lnTo>
                      <a:pt x="180" y="48"/>
                    </a:lnTo>
                    <a:lnTo>
                      <a:pt x="170" y="30"/>
                    </a:lnTo>
                    <a:lnTo>
                      <a:pt x="154" y="0"/>
                    </a:lnTo>
                    <a:lnTo>
                      <a:pt x="138" y="0"/>
                    </a:lnTo>
                    <a:lnTo>
                      <a:pt x="98" y="27"/>
                    </a:lnTo>
                    <a:lnTo>
                      <a:pt x="74" y="28"/>
                    </a:lnTo>
                    <a:lnTo>
                      <a:pt x="21" y="10"/>
                    </a:lnTo>
                    <a:lnTo>
                      <a:pt x="21" y="10"/>
                    </a:lnTo>
                    <a:close/>
                  </a:path>
                </a:pathLst>
              </a:custGeom>
              <a:solidFill>
                <a:srgbClr val="FF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Freeform 77"/>
              <p:cNvSpPr>
                <a:spLocks/>
              </p:cNvSpPr>
              <p:nvPr/>
            </p:nvSpPr>
            <p:spPr bwMode="auto">
              <a:xfrm>
                <a:off x="5342" y="3046"/>
                <a:ext cx="14" cy="13"/>
              </a:xfrm>
              <a:custGeom>
                <a:avLst/>
                <a:gdLst>
                  <a:gd name="T0" fmla="*/ 22 w 94"/>
                  <a:gd name="T1" fmla="*/ 2 h 96"/>
                  <a:gd name="T2" fmla="*/ 31 w 94"/>
                  <a:gd name="T3" fmla="*/ 27 h 96"/>
                  <a:gd name="T4" fmla="*/ 45 w 94"/>
                  <a:gd name="T5" fmla="*/ 36 h 96"/>
                  <a:gd name="T6" fmla="*/ 63 w 94"/>
                  <a:gd name="T7" fmla="*/ 38 h 96"/>
                  <a:gd name="T8" fmla="*/ 63 w 94"/>
                  <a:gd name="T9" fmla="*/ 16 h 96"/>
                  <a:gd name="T10" fmla="*/ 79 w 94"/>
                  <a:gd name="T11" fmla="*/ 0 h 96"/>
                  <a:gd name="T12" fmla="*/ 90 w 94"/>
                  <a:gd name="T13" fmla="*/ 18 h 96"/>
                  <a:gd name="T14" fmla="*/ 94 w 94"/>
                  <a:gd name="T15" fmla="*/ 37 h 96"/>
                  <a:gd name="T16" fmla="*/ 90 w 94"/>
                  <a:gd name="T17" fmla="*/ 63 h 96"/>
                  <a:gd name="T18" fmla="*/ 64 w 94"/>
                  <a:gd name="T19" fmla="*/ 95 h 96"/>
                  <a:gd name="T20" fmla="*/ 28 w 94"/>
                  <a:gd name="T21" fmla="*/ 96 h 96"/>
                  <a:gd name="T22" fmla="*/ 6 w 94"/>
                  <a:gd name="T23" fmla="*/ 89 h 96"/>
                  <a:gd name="T24" fmla="*/ 0 w 94"/>
                  <a:gd name="T25" fmla="*/ 69 h 96"/>
                  <a:gd name="T26" fmla="*/ 12 w 94"/>
                  <a:gd name="T27" fmla="*/ 41 h 96"/>
                  <a:gd name="T28" fmla="*/ 14 w 94"/>
                  <a:gd name="T29" fmla="*/ 25 h 96"/>
                  <a:gd name="T30" fmla="*/ 22 w 94"/>
                  <a:gd name="T31" fmla="*/ 2 h 96"/>
                  <a:gd name="T32" fmla="*/ 22 w 94"/>
                  <a:gd name="T3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96">
                    <a:moveTo>
                      <a:pt x="22" y="2"/>
                    </a:moveTo>
                    <a:lnTo>
                      <a:pt x="31" y="27"/>
                    </a:lnTo>
                    <a:lnTo>
                      <a:pt x="45" y="36"/>
                    </a:lnTo>
                    <a:lnTo>
                      <a:pt x="63" y="38"/>
                    </a:lnTo>
                    <a:lnTo>
                      <a:pt x="63" y="16"/>
                    </a:lnTo>
                    <a:lnTo>
                      <a:pt x="79" y="0"/>
                    </a:lnTo>
                    <a:lnTo>
                      <a:pt x="90" y="18"/>
                    </a:lnTo>
                    <a:lnTo>
                      <a:pt x="94" y="37"/>
                    </a:lnTo>
                    <a:lnTo>
                      <a:pt x="90" y="63"/>
                    </a:lnTo>
                    <a:lnTo>
                      <a:pt x="64" y="95"/>
                    </a:lnTo>
                    <a:lnTo>
                      <a:pt x="28" y="96"/>
                    </a:lnTo>
                    <a:lnTo>
                      <a:pt x="6" y="89"/>
                    </a:lnTo>
                    <a:lnTo>
                      <a:pt x="0" y="69"/>
                    </a:lnTo>
                    <a:lnTo>
                      <a:pt x="12" y="41"/>
                    </a:lnTo>
                    <a:lnTo>
                      <a:pt x="14" y="25"/>
                    </a:lnTo>
                    <a:lnTo>
                      <a:pt x="22" y="2"/>
                    </a:lnTo>
                    <a:lnTo>
                      <a:pt x="22" y="2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 78"/>
              <p:cNvSpPr>
                <a:spLocks/>
              </p:cNvSpPr>
              <p:nvPr/>
            </p:nvSpPr>
            <p:spPr bwMode="auto">
              <a:xfrm>
                <a:off x="5297" y="3090"/>
                <a:ext cx="18" cy="19"/>
              </a:xfrm>
              <a:custGeom>
                <a:avLst/>
                <a:gdLst>
                  <a:gd name="T0" fmla="*/ 60 w 127"/>
                  <a:gd name="T1" fmla="*/ 0 h 133"/>
                  <a:gd name="T2" fmla="*/ 23 w 127"/>
                  <a:gd name="T3" fmla="*/ 15 h 133"/>
                  <a:gd name="T4" fmla="*/ 0 w 127"/>
                  <a:gd name="T5" fmla="*/ 58 h 133"/>
                  <a:gd name="T6" fmla="*/ 7 w 127"/>
                  <a:gd name="T7" fmla="*/ 116 h 133"/>
                  <a:gd name="T8" fmla="*/ 33 w 127"/>
                  <a:gd name="T9" fmla="*/ 133 h 133"/>
                  <a:gd name="T10" fmla="*/ 71 w 127"/>
                  <a:gd name="T11" fmla="*/ 132 h 133"/>
                  <a:gd name="T12" fmla="*/ 79 w 127"/>
                  <a:gd name="T13" fmla="*/ 131 h 133"/>
                  <a:gd name="T14" fmla="*/ 88 w 127"/>
                  <a:gd name="T15" fmla="*/ 119 h 133"/>
                  <a:gd name="T16" fmla="*/ 116 w 127"/>
                  <a:gd name="T17" fmla="*/ 126 h 133"/>
                  <a:gd name="T18" fmla="*/ 127 w 127"/>
                  <a:gd name="T19" fmla="*/ 119 h 133"/>
                  <a:gd name="T20" fmla="*/ 125 w 127"/>
                  <a:gd name="T21" fmla="*/ 108 h 133"/>
                  <a:gd name="T22" fmla="*/ 110 w 127"/>
                  <a:gd name="T23" fmla="*/ 87 h 133"/>
                  <a:gd name="T24" fmla="*/ 98 w 127"/>
                  <a:gd name="T25" fmla="*/ 40 h 133"/>
                  <a:gd name="T26" fmla="*/ 60 w 127"/>
                  <a:gd name="T27" fmla="*/ 0 h 133"/>
                  <a:gd name="T28" fmla="*/ 60 w 127"/>
                  <a:gd name="T2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" h="133">
                    <a:moveTo>
                      <a:pt x="60" y="0"/>
                    </a:moveTo>
                    <a:lnTo>
                      <a:pt x="23" y="15"/>
                    </a:lnTo>
                    <a:lnTo>
                      <a:pt x="0" y="58"/>
                    </a:lnTo>
                    <a:lnTo>
                      <a:pt x="7" y="116"/>
                    </a:lnTo>
                    <a:lnTo>
                      <a:pt x="33" y="133"/>
                    </a:lnTo>
                    <a:lnTo>
                      <a:pt x="71" y="132"/>
                    </a:lnTo>
                    <a:lnTo>
                      <a:pt x="79" y="131"/>
                    </a:lnTo>
                    <a:lnTo>
                      <a:pt x="88" y="119"/>
                    </a:lnTo>
                    <a:lnTo>
                      <a:pt x="116" y="126"/>
                    </a:lnTo>
                    <a:lnTo>
                      <a:pt x="127" y="119"/>
                    </a:lnTo>
                    <a:lnTo>
                      <a:pt x="125" y="108"/>
                    </a:lnTo>
                    <a:lnTo>
                      <a:pt x="110" y="87"/>
                    </a:lnTo>
                    <a:lnTo>
                      <a:pt x="98" y="40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Freeform 79"/>
              <p:cNvSpPr>
                <a:spLocks/>
              </p:cNvSpPr>
              <p:nvPr/>
            </p:nvSpPr>
            <p:spPr bwMode="auto">
              <a:xfrm>
                <a:off x="5303" y="2965"/>
                <a:ext cx="30" cy="42"/>
              </a:xfrm>
              <a:custGeom>
                <a:avLst/>
                <a:gdLst>
                  <a:gd name="T0" fmla="*/ 52 w 209"/>
                  <a:gd name="T1" fmla="*/ 271 h 291"/>
                  <a:gd name="T2" fmla="*/ 104 w 209"/>
                  <a:gd name="T3" fmla="*/ 291 h 291"/>
                  <a:gd name="T4" fmla="*/ 122 w 209"/>
                  <a:gd name="T5" fmla="*/ 282 h 291"/>
                  <a:gd name="T6" fmla="*/ 130 w 209"/>
                  <a:gd name="T7" fmla="*/ 286 h 291"/>
                  <a:gd name="T8" fmla="*/ 150 w 209"/>
                  <a:gd name="T9" fmla="*/ 275 h 291"/>
                  <a:gd name="T10" fmla="*/ 168 w 209"/>
                  <a:gd name="T11" fmla="*/ 258 h 291"/>
                  <a:gd name="T12" fmla="*/ 171 w 209"/>
                  <a:gd name="T13" fmla="*/ 221 h 291"/>
                  <a:gd name="T14" fmla="*/ 198 w 209"/>
                  <a:gd name="T15" fmla="*/ 197 h 291"/>
                  <a:gd name="T16" fmla="*/ 209 w 209"/>
                  <a:gd name="T17" fmla="*/ 74 h 291"/>
                  <a:gd name="T18" fmla="*/ 145 w 209"/>
                  <a:gd name="T19" fmla="*/ 0 h 291"/>
                  <a:gd name="T20" fmla="*/ 0 w 209"/>
                  <a:gd name="T21" fmla="*/ 79 h 291"/>
                  <a:gd name="T22" fmla="*/ 52 w 209"/>
                  <a:gd name="T23" fmla="*/ 271 h 291"/>
                  <a:gd name="T24" fmla="*/ 52 w 209"/>
                  <a:gd name="T25" fmla="*/ 27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9" h="291">
                    <a:moveTo>
                      <a:pt x="52" y="271"/>
                    </a:moveTo>
                    <a:lnTo>
                      <a:pt x="104" y="291"/>
                    </a:lnTo>
                    <a:lnTo>
                      <a:pt x="122" y="282"/>
                    </a:lnTo>
                    <a:lnTo>
                      <a:pt x="130" y="286"/>
                    </a:lnTo>
                    <a:lnTo>
                      <a:pt x="150" y="275"/>
                    </a:lnTo>
                    <a:lnTo>
                      <a:pt x="168" y="258"/>
                    </a:lnTo>
                    <a:lnTo>
                      <a:pt x="171" y="221"/>
                    </a:lnTo>
                    <a:lnTo>
                      <a:pt x="198" y="197"/>
                    </a:lnTo>
                    <a:lnTo>
                      <a:pt x="209" y="74"/>
                    </a:lnTo>
                    <a:lnTo>
                      <a:pt x="145" y="0"/>
                    </a:lnTo>
                    <a:lnTo>
                      <a:pt x="0" y="79"/>
                    </a:lnTo>
                    <a:lnTo>
                      <a:pt x="52" y="271"/>
                    </a:lnTo>
                    <a:lnTo>
                      <a:pt x="52" y="271"/>
                    </a:lnTo>
                    <a:close/>
                  </a:path>
                </a:pathLst>
              </a:custGeom>
              <a:solidFill>
                <a:srgbClr val="FFC7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 80"/>
              <p:cNvSpPr>
                <a:spLocks/>
              </p:cNvSpPr>
              <p:nvPr/>
            </p:nvSpPr>
            <p:spPr bwMode="auto">
              <a:xfrm>
                <a:off x="5323" y="2979"/>
                <a:ext cx="4" cy="2"/>
              </a:xfrm>
              <a:custGeom>
                <a:avLst/>
                <a:gdLst>
                  <a:gd name="T0" fmla="*/ 2 w 28"/>
                  <a:gd name="T1" fmla="*/ 11 h 14"/>
                  <a:gd name="T2" fmla="*/ 6 w 28"/>
                  <a:gd name="T3" fmla="*/ 9 h 14"/>
                  <a:gd name="T4" fmla="*/ 10 w 28"/>
                  <a:gd name="T5" fmla="*/ 12 h 14"/>
                  <a:gd name="T6" fmla="*/ 16 w 28"/>
                  <a:gd name="T7" fmla="*/ 14 h 14"/>
                  <a:gd name="T8" fmla="*/ 25 w 28"/>
                  <a:gd name="T9" fmla="*/ 8 h 14"/>
                  <a:gd name="T10" fmla="*/ 28 w 28"/>
                  <a:gd name="T11" fmla="*/ 0 h 14"/>
                  <a:gd name="T12" fmla="*/ 8 w 28"/>
                  <a:gd name="T13" fmla="*/ 1 h 14"/>
                  <a:gd name="T14" fmla="*/ 0 w 28"/>
                  <a:gd name="T15" fmla="*/ 8 h 14"/>
                  <a:gd name="T16" fmla="*/ 2 w 28"/>
                  <a:gd name="T17" fmla="*/ 11 h 14"/>
                  <a:gd name="T18" fmla="*/ 2 w 28"/>
                  <a:gd name="T1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14">
                    <a:moveTo>
                      <a:pt x="2" y="11"/>
                    </a:moveTo>
                    <a:lnTo>
                      <a:pt x="6" y="9"/>
                    </a:lnTo>
                    <a:lnTo>
                      <a:pt x="10" y="12"/>
                    </a:lnTo>
                    <a:lnTo>
                      <a:pt x="16" y="14"/>
                    </a:lnTo>
                    <a:lnTo>
                      <a:pt x="25" y="8"/>
                    </a:lnTo>
                    <a:lnTo>
                      <a:pt x="28" y="0"/>
                    </a:lnTo>
                    <a:lnTo>
                      <a:pt x="8" y="1"/>
                    </a:lnTo>
                    <a:lnTo>
                      <a:pt x="0" y="8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Freeform 81"/>
              <p:cNvSpPr>
                <a:spLocks/>
              </p:cNvSpPr>
              <p:nvPr/>
            </p:nvSpPr>
            <p:spPr bwMode="auto">
              <a:xfrm>
                <a:off x="5314" y="2980"/>
                <a:ext cx="5" cy="2"/>
              </a:xfrm>
              <a:custGeom>
                <a:avLst/>
                <a:gdLst>
                  <a:gd name="T0" fmla="*/ 0 w 34"/>
                  <a:gd name="T1" fmla="*/ 12 h 16"/>
                  <a:gd name="T2" fmla="*/ 17 w 34"/>
                  <a:gd name="T3" fmla="*/ 16 h 16"/>
                  <a:gd name="T4" fmla="*/ 30 w 34"/>
                  <a:gd name="T5" fmla="*/ 8 h 16"/>
                  <a:gd name="T6" fmla="*/ 34 w 34"/>
                  <a:gd name="T7" fmla="*/ 8 h 16"/>
                  <a:gd name="T8" fmla="*/ 29 w 34"/>
                  <a:gd name="T9" fmla="*/ 0 h 16"/>
                  <a:gd name="T10" fmla="*/ 20 w 34"/>
                  <a:gd name="T11" fmla="*/ 0 h 16"/>
                  <a:gd name="T12" fmla="*/ 1 w 34"/>
                  <a:gd name="T13" fmla="*/ 6 h 16"/>
                  <a:gd name="T14" fmla="*/ 0 w 34"/>
                  <a:gd name="T15" fmla="*/ 12 h 16"/>
                  <a:gd name="T16" fmla="*/ 0 w 34"/>
                  <a:gd name="T17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16">
                    <a:moveTo>
                      <a:pt x="0" y="12"/>
                    </a:moveTo>
                    <a:lnTo>
                      <a:pt x="17" y="16"/>
                    </a:lnTo>
                    <a:lnTo>
                      <a:pt x="30" y="8"/>
                    </a:lnTo>
                    <a:lnTo>
                      <a:pt x="34" y="8"/>
                    </a:lnTo>
                    <a:lnTo>
                      <a:pt x="29" y="0"/>
                    </a:lnTo>
                    <a:lnTo>
                      <a:pt x="20" y="0"/>
                    </a:lnTo>
                    <a:lnTo>
                      <a:pt x="1" y="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 82"/>
              <p:cNvSpPr>
                <a:spLocks/>
              </p:cNvSpPr>
              <p:nvPr/>
            </p:nvSpPr>
            <p:spPr bwMode="auto">
              <a:xfrm>
                <a:off x="5319" y="2989"/>
                <a:ext cx="7" cy="2"/>
              </a:xfrm>
              <a:custGeom>
                <a:avLst/>
                <a:gdLst>
                  <a:gd name="T0" fmla="*/ 0 w 50"/>
                  <a:gd name="T1" fmla="*/ 13 h 16"/>
                  <a:gd name="T2" fmla="*/ 20 w 50"/>
                  <a:gd name="T3" fmla="*/ 16 h 16"/>
                  <a:gd name="T4" fmla="*/ 32 w 50"/>
                  <a:gd name="T5" fmla="*/ 15 h 16"/>
                  <a:gd name="T6" fmla="*/ 44 w 50"/>
                  <a:gd name="T7" fmla="*/ 13 h 16"/>
                  <a:gd name="T8" fmla="*/ 50 w 50"/>
                  <a:gd name="T9" fmla="*/ 8 h 16"/>
                  <a:gd name="T10" fmla="*/ 42 w 50"/>
                  <a:gd name="T11" fmla="*/ 0 h 16"/>
                  <a:gd name="T12" fmla="*/ 16 w 50"/>
                  <a:gd name="T13" fmla="*/ 1 h 16"/>
                  <a:gd name="T14" fmla="*/ 0 w 50"/>
                  <a:gd name="T15" fmla="*/ 13 h 16"/>
                  <a:gd name="T16" fmla="*/ 0 w 50"/>
                  <a:gd name="T17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6">
                    <a:moveTo>
                      <a:pt x="0" y="13"/>
                    </a:moveTo>
                    <a:lnTo>
                      <a:pt x="20" y="16"/>
                    </a:lnTo>
                    <a:lnTo>
                      <a:pt x="32" y="15"/>
                    </a:lnTo>
                    <a:lnTo>
                      <a:pt x="44" y="13"/>
                    </a:lnTo>
                    <a:lnTo>
                      <a:pt x="50" y="8"/>
                    </a:lnTo>
                    <a:lnTo>
                      <a:pt x="42" y="0"/>
                    </a:lnTo>
                    <a:lnTo>
                      <a:pt x="16" y="1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83"/>
              <p:cNvSpPr>
                <a:spLocks/>
              </p:cNvSpPr>
              <p:nvPr/>
            </p:nvSpPr>
            <p:spPr bwMode="auto">
              <a:xfrm>
                <a:off x="5319" y="2991"/>
                <a:ext cx="6" cy="1"/>
              </a:xfrm>
              <a:custGeom>
                <a:avLst/>
                <a:gdLst>
                  <a:gd name="T0" fmla="*/ 0 w 44"/>
                  <a:gd name="T1" fmla="*/ 1 h 10"/>
                  <a:gd name="T2" fmla="*/ 12 w 44"/>
                  <a:gd name="T3" fmla="*/ 9 h 10"/>
                  <a:gd name="T4" fmla="*/ 23 w 44"/>
                  <a:gd name="T5" fmla="*/ 10 h 10"/>
                  <a:gd name="T6" fmla="*/ 37 w 44"/>
                  <a:gd name="T7" fmla="*/ 9 h 10"/>
                  <a:gd name="T8" fmla="*/ 44 w 44"/>
                  <a:gd name="T9" fmla="*/ 0 h 10"/>
                  <a:gd name="T10" fmla="*/ 36 w 44"/>
                  <a:gd name="T11" fmla="*/ 0 h 10"/>
                  <a:gd name="T12" fmla="*/ 24 w 44"/>
                  <a:gd name="T13" fmla="*/ 1 h 10"/>
                  <a:gd name="T14" fmla="*/ 0 w 44"/>
                  <a:gd name="T15" fmla="*/ 1 h 10"/>
                  <a:gd name="T16" fmla="*/ 0 w 44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0">
                    <a:moveTo>
                      <a:pt x="0" y="1"/>
                    </a:moveTo>
                    <a:lnTo>
                      <a:pt x="12" y="9"/>
                    </a:lnTo>
                    <a:lnTo>
                      <a:pt x="23" y="10"/>
                    </a:lnTo>
                    <a:lnTo>
                      <a:pt x="37" y="9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 84"/>
              <p:cNvSpPr>
                <a:spLocks/>
              </p:cNvSpPr>
              <p:nvPr/>
            </p:nvSpPr>
            <p:spPr bwMode="auto">
              <a:xfrm>
                <a:off x="5291" y="2960"/>
                <a:ext cx="51" cy="53"/>
              </a:xfrm>
              <a:custGeom>
                <a:avLst/>
                <a:gdLst>
                  <a:gd name="T0" fmla="*/ 235 w 354"/>
                  <a:gd name="T1" fmla="*/ 4 h 372"/>
                  <a:gd name="T2" fmla="*/ 162 w 354"/>
                  <a:gd name="T3" fmla="*/ 0 h 372"/>
                  <a:gd name="T4" fmla="*/ 106 w 354"/>
                  <a:gd name="T5" fmla="*/ 25 h 372"/>
                  <a:gd name="T6" fmla="*/ 74 w 354"/>
                  <a:gd name="T7" fmla="*/ 67 h 372"/>
                  <a:gd name="T8" fmla="*/ 57 w 354"/>
                  <a:gd name="T9" fmla="*/ 132 h 372"/>
                  <a:gd name="T10" fmla="*/ 49 w 354"/>
                  <a:gd name="T11" fmla="*/ 186 h 372"/>
                  <a:gd name="T12" fmla="*/ 58 w 354"/>
                  <a:gd name="T13" fmla="*/ 277 h 372"/>
                  <a:gd name="T14" fmla="*/ 53 w 354"/>
                  <a:gd name="T15" fmla="*/ 310 h 372"/>
                  <a:gd name="T16" fmla="*/ 31 w 354"/>
                  <a:gd name="T17" fmla="*/ 345 h 372"/>
                  <a:gd name="T18" fmla="*/ 0 w 354"/>
                  <a:gd name="T19" fmla="*/ 372 h 372"/>
                  <a:gd name="T20" fmla="*/ 70 w 354"/>
                  <a:gd name="T21" fmla="*/ 345 h 372"/>
                  <a:gd name="T22" fmla="*/ 77 w 354"/>
                  <a:gd name="T23" fmla="*/ 354 h 372"/>
                  <a:gd name="T24" fmla="*/ 93 w 354"/>
                  <a:gd name="T25" fmla="*/ 328 h 372"/>
                  <a:gd name="T26" fmla="*/ 122 w 354"/>
                  <a:gd name="T27" fmla="*/ 314 h 372"/>
                  <a:gd name="T28" fmla="*/ 137 w 354"/>
                  <a:gd name="T29" fmla="*/ 277 h 372"/>
                  <a:gd name="T30" fmla="*/ 130 w 354"/>
                  <a:gd name="T31" fmla="*/ 225 h 372"/>
                  <a:gd name="T32" fmla="*/ 109 w 354"/>
                  <a:gd name="T33" fmla="*/ 204 h 372"/>
                  <a:gd name="T34" fmla="*/ 109 w 354"/>
                  <a:gd name="T35" fmla="*/ 181 h 372"/>
                  <a:gd name="T36" fmla="*/ 125 w 354"/>
                  <a:gd name="T37" fmla="*/ 138 h 372"/>
                  <a:gd name="T38" fmla="*/ 127 w 354"/>
                  <a:gd name="T39" fmla="*/ 123 h 372"/>
                  <a:gd name="T40" fmla="*/ 174 w 354"/>
                  <a:gd name="T41" fmla="*/ 106 h 372"/>
                  <a:gd name="T42" fmla="*/ 196 w 354"/>
                  <a:gd name="T43" fmla="*/ 94 h 372"/>
                  <a:gd name="T44" fmla="*/ 225 w 354"/>
                  <a:gd name="T45" fmla="*/ 91 h 372"/>
                  <a:gd name="T46" fmla="*/ 241 w 354"/>
                  <a:gd name="T47" fmla="*/ 67 h 372"/>
                  <a:gd name="T48" fmla="*/ 267 w 354"/>
                  <a:gd name="T49" fmla="*/ 119 h 372"/>
                  <a:gd name="T50" fmla="*/ 281 w 354"/>
                  <a:gd name="T51" fmla="*/ 183 h 372"/>
                  <a:gd name="T52" fmla="*/ 267 w 354"/>
                  <a:gd name="T53" fmla="*/ 244 h 372"/>
                  <a:gd name="T54" fmla="*/ 252 w 354"/>
                  <a:gd name="T55" fmla="*/ 260 h 372"/>
                  <a:gd name="T56" fmla="*/ 252 w 354"/>
                  <a:gd name="T57" fmla="*/ 291 h 372"/>
                  <a:gd name="T58" fmla="*/ 276 w 354"/>
                  <a:gd name="T59" fmla="*/ 299 h 372"/>
                  <a:gd name="T60" fmla="*/ 354 w 354"/>
                  <a:gd name="T61" fmla="*/ 320 h 372"/>
                  <a:gd name="T62" fmla="*/ 328 w 354"/>
                  <a:gd name="T63" fmla="*/ 279 h 372"/>
                  <a:gd name="T64" fmla="*/ 314 w 354"/>
                  <a:gd name="T65" fmla="*/ 218 h 372"/>
                  <a:gd name="T66" fmla="*/ 320 w 354"/>
                  <a:gd name="T67" fmla="*/ 154 h 372"/>
                  <a:gd name="T68" fmla="*/ 302 w 354"/>
                  <a:gd name="T69" fmla="*/ 79 h 372"/>
                  <a:gd name="T70" fmla="*/ 268 w 354"/>
                  <a:gd name="T71" fmla="*/ 31 h 372"/>
                  <a:gd name="T72" fmla="*/ 235 w 354"/>
                  <a:gd name="T73" fmla="*/ 4 h 372"/>
                  <a:gd name="T74" fmla="*/ 235 w 354"/>
                  <a:gd name="T75" fmla="*/ 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4" h="372">
                    <a:moveTo>
                      <a:pt x="235" y="4"/>
                    </a:moveTo>
                    <a:lnTo>
                      <a:pt x="162" y="0"/>
                    </a:lnTo>
                    <a:lnTo>
                      <a:pt x="106" y="25"/>
                    </a:lnTo>
                    <a:lnTo>
                      <a:pt x="74" y="67"/>
                    </a:lnTo>
                    <a:lnTo>
                      <a:pt x="57" y="132"/>
                    </a:lnTo>
                    <a:lnTo>
                      <a:pt x="49" y="186"/>
                    </a:lnTo>
                    <a:lnTo>
                      <a:pt x="58" y="277"/>
                    </a:lnTo>
                    <a:lnTo>
                      <a:pt x="53" y="310"/>
                    </a:lnTo>
                    <a:lnTo>
                      <a:pt x="31" y="345"/>
                    </a:lnTo>
                    <a:lnTo>
                      <a:pt x="0" y="372"/>
                    </a:lnTo>
                    <a:lnTo>
                      <a:pt x="70" y="345"/>
                    </a:lnTo>
                    <a:lnTo>
                      <a:pt x="77" y="354"/>
                    </a:lnTo>
                    <a:lnTo>
                      <a:pt x="93" y="328"/>
                    </a:lnTo>
                    <a:lnTo>
                      <a:pt x="122" y="314"/>
                    </a:lnTo>
                    <a:lnTo>
                      <a:pt x="137" y="277"/>
                    </a:lnTo>
                    <a:lnTo>
                      <a:pt x="130" y="225"/>
                    </a:lnTo>
                    <a:lnTo>
                      <a:pt x="109" y="204"/>
                    </a:lnTo>
                    <a:lnTo>
                      <a:pt x="109" y="181"/>
                    </a:lnTo>
                    <a:lnTo>
                      <a:pt x="125" y="138"/>
                    </a:lnTo>
                    <a:lnTo>
                      <a:pt x="127" y="123"/>
                    </a:lnTo>
                    <a:lnTo>
                      <a:pt x="174" y="106"/>
                    </a:lnTo>
                    <a:lnTo>
                      <a:pt x="196" y="94"/>
                    </a:lnTo>
                    <a:lnTo>
                      <a:pt x="225" y="91"/>
                    </a:lnTo>
                    <a:lnTo>
                      <a:pt x="241" y="67"/>
                    </a:lnTo>
                    <a:lnTo>
                      <a:pt x="267" y="119"/>
                    </a:lnTo>
                    <a:lnTo>
                      <a:pt x="281" y="183"/>
                    </a:lnTo>
                    <a:lnTo>
                      <a:pt x="267" y="244"/>
                    </a:lnTo>
                    <a:lnTo>
                      <a:pt x="252" y="260"/>
                    </a:lnTo>
                    <a:lnTo>
                      <a:pt x="252" y="291"/>
                    </a:lnTo>
                    <a:lnTo>
                      <a:pt x="276" y="299"/>
                    </a:lnTo>
                    <a:lnTo>
                      <a:pt x="354" y="320"/>
                    </a:lnTo>
                    <a:lnTo>
                      <a:pt x="328" y="279"/>
                    </a:lnTo>
                    <a:lnTo>
                      <a:pt x="314" y="218"/>
                    </a:lnTo>
                    <a:lnTo>
                      <a:pt x="320" y="154"/>
                    </a:lnTo>
                    <a:lnTo>
                      <a:pt x="302" y="79"/>
                    </a:lnTo>
                    <a:lnTo>
                      <a:pt x="268" y="31"/>
                    </a:lnTo>
                    <a:lnTo>
                      <a:pt x="235" y="4"/>
                    </a:lnTo>
                    <a:lnTo>
                      <a:pt x="235" y="4"/>
                    </a:lnTo>
                    <a:close/>
                  </a:path>
                </a:pathLst>
              </a:custGeom>
              <a:solidFill>
                <a:srgbClr val="CC5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 85"/>
              <p:cNvSpPr>
                <a:spLocks/>
              </p:cNvSpPr>
              <p:nvPr/>
            </p:nvSpPr>
            <p:spPr bwMode="auto">
              <a:xfrm>
                <a:off x="5304" y="2962"/>
                <a:ext cx="20" cy="13"/>
              </a:xfrm>
              <a:custGeom>
                <a:avLst/>
                <a:gdLst>
                  <a:gd name="T0" fmla="*/ 144 w 144"/>
                  <a:gd name="T1" fmla="*/ 14 h 88"/>
                  <a:gd name="T2" fmla="*/ 140 w 144"/>
                  <a:gd name="T3" fmla="*/ 33 h 88"/>
                  <a:gd name="T4" fmla="*/ 128 w 144"/>
                  <a:gd name="T5" fmla="*/ 15 h 88"/>
                  <a:gd name="T6" fmla="*/ 113 w 144"/>
                  <a:gd name="T7" fmla="*/ 29 h 88"/>
                  <a:gd name="T8" fmla="*/ 86 w 144"/>
                  <a:gd name="T9" fmla="*/ 43 h 88"/>
                  <a:gd name="T10" fmla="*/ 54 w 144"/>
                  <a:gd name="T11" fmla="*/ 40 h 88"/>
                  <a:gd name="T12" fmla="*/ 45 w 144"/>
                  <a:gd name="T13" fmla="*/ 54 h 88"/>
                  <a:gd name="T14" fmla="*/ 17 w 144"/>
                  <a:gd name="T15" fmla="*/ 88 h 88"/>
                  <a:gd name="T16" fmla="*/ 18 w 144"/>
                  <a:gd name="T17" fmla="*/ 60 h 88"/>
                  <a:gd name="T18" fmla="*/ 0 w 144"/>
                  <a:gd name="T19" fmla="*/ 63 h 88"/>
                  <a:gd name="T20" fmla="*/ 30 w 144"/>
                  <a:gd name="T21" fmla="*/ 47 h 88"/>
                  <a:gd name="T22" fmla="*/ 47 w 144"/>
                  <a:gd name="T23" fmla="*/ 35 h 88"/>
                  <a:gd name="T24" fmla="*/ 66 w 144"/>
                  <a:gd name="T25" fmla="*/ 21 h 88"/>
                  <a:gd name="T26" fmla="*/ 99 w 144"/>
                  <a:gd name="T27" fmla="*/ 19 h 88"/>
                  <a:gd name="T28" fmla="*/ 126 w 144"/>
                  <a:gd name="T29" fmla="*/ 0 h 88"/>
                  <a:gd name="T30" fmla="*/ 144 w 144"/>
                  <a:gd name="T31" fmla="*/ 14 h 88"/>
                  <a:gd name="T32" fmla="*/ 144 w 144"/>
                  <a:gd name="T33" fmla="*/ 1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88">
                    <a:moveTo>
                      <a:pt x="144" y="14"/>
                    </a:moveTo>
                    <a:lnTo>
                      <a:pt x="140" y="33"/>
                    </a:lnTo>
                    <a:lnTo>
                      <a:pt x="128" y="15"/>
                    </a:lnTo>
                    <a:lnTo>
                      <a:pt x="113" y="29"/>
                    </a:lnTo>
                    <a:lnTo>
                      <a:pt x="86" y="43"/>
                    </a:lnTo>
                    <a:lnTo>
                      <a:pt x="54" y="40"/>
                    </a:lnTo>
                    <a:lnTo>
                      <a:pt x="45" y="54"/>
                    </a:lnTo>
                    <a:lnTo>
                      <a:pt x="17" y="88"/>
                    </a:lnTo>
                    <a:lnTo>
                      <a:pt x="18" y="60"/>
                    </a:lnTo>
                    <a:lnTo>
                      <a:pt x="0" y="63"/>
                    </a:lnTo>
                    <a:lnTo>
                      <a:pt x="30" y="47"/>
                    </a:lnTo>
                    <a:lnTo>
                      <a:pt x="47" y="35"/>
                    </a:lnTo>
                    <a:lnTo>
                      <a:pt x="66" y="21"/>
                    </a:lnTo>
                    <a:lnTo>
                      <a:pt x="99" y="19"/>
                    </a:lnTo>
                    <a:lnTo>
                      <a:pt x="126" y="0"/>
                    </a:lnTo>
                    <a:lnTo>
                      <a:pt x="144" y="14"/>
                    </a:lnTo>
                    <a:lnTo>
                      <a:pt x="144" y="14"/>
                    </a:lnTo>
                    <a:close/>
                  </a:path>
                </a:pathLst>
              </a:custGeom>
              <a:solidFill>
                <a:srgbClr val="D67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86"/>
              <p:cNvSpPr>
                <a:spLocks/>
              </p:cNvSpPr>
              <p:nvPr/>
            </p:nvSpPr>
            <p:spPr bwMode="auto">
              <a:xfrm>
                <a:off x="5328" y="2968"/>
                <a:ext cx="8" cy="18"/>
              </a:xfrm>
              <a:custGeom>
                <a:avLst/>
                <a:gdLst>
                  <a:gd name="T0" fmla="*/ 0 w 61"/>
                  <a:gd name="T1" fmla="*/ 0 h 130"/>
                  <a:gd name="T2" fmla="*/ 30 w 61"/>
                  <a:gd name="T3" fmla="*/ 23 h 130"/>
                  <a:gd name="T4" fmla="*/ 61 w 61"/>
                  <a:gd name="T5" fmla="*/ 88 h 130"/>
                  <a:gd name="T6" fmla="*/ 54 w 61"/>
                  <a:gd name="T7" fmla="*/ 130 h 130"/>
                  <a:gd name="T8" fmla="*/ 30 w 61"/>
                  <a:gd name="T9" fmla="*/ 90 h 130"/>
                  <a:gd name="T10" fmla="*/ 52 w 61"/>
                  <a:gd name="T11" fmla="*/ 99 h 130"/>
                  <a:gd name="T12" fmla="*/ 28 w 61"/>
                  <a:gd name="T13" fmla="*/ 50 h 130"/>
                  <a:gd name="T14" fmla="*/ 0 w 61"/>
                  <a:gd name="T15" fmla="*/ 0 h 130"/>
                  <a:gd name="T16" fmla="*/ 0 w 61"/>
                  <a:gd name="T1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30">
                    <a:moveTo>
                      <a:pt x="0" y="0"/>
                    </a:moveTo>
                    <a:lnTo>
                      <a:pt x="30" y="23"/>
                    </a:lnTo>
                    <a:lnTo>
                      <a:pt x="61" y="88"/>
                    </a:lnTo>
                    <a:lnTo>
                      <a:pt x="54" y="130"/>
                    </a:lnTo>
                    <a:lnTo>
                      <a:pt x="30" y="90"/>
                    </a:lnTo>
                    <a:lnTo>
                      <a:pt x="52" y="99"/>
                    </a:lnTo>
                    <a:lnTo>
                      <a:pt x="28" y="5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7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 87"/>
              <p:cNvSpPr>
                <a:spLocks/>
              </p:cNvSpPr>
              <p:nvPr/>
            </p:nvSpPr>
            <p:spPr bwMode="auto">
              <a:xfrm>
                <a:off x="5333" y="2993"/>
                <a:ext cx="5" cy="12"/>
              </a:xfrm>
              <a:custGeom>
                <a:avLst/>
                <a:gdLst>
                  <a:gd name="T0" fmla="*/ 6 w 33"/>
                  <a:gd name="T1" fmla="*/ 0 h 81"/>
                  <a:gd name="T2" fmla="*/ 13 w 33"/>
                  <a:gd name="T3" fmla="*/ 29 h 81"/>
                  <a:gd name="T4" fmla="*/ 33 w 33"/>
                  <a:gd name="T5" fmla="*/ 81 h 81"/>
                  <a:gd name="T6" fmla="*/ 7 w 33"/>
                  <a:gd name="T7" fmla="*/ 64 h 81"/>
                  <a:gd name="T8" fmla="*/ 0 w 33"/>
                  <a:gd name="T9" fmla="*/ 33 h 81"/>
                  <a:gd name="T10" fmla="*/ 6 w 33"/>
                  <a:gd name="T11" fmla="*/ 0 h 81"/>
                  <a:gd name="T12" fmla="*/ 6 w 33"/>
                  <a:gd name="T13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1">
                    <a:moveTo>
                      <a:pt x="6" y="0"/>
                    </a:moveTo>
                    <a:lnTo>
                      <a:pt x="13" y="29"/>
                    </a:lnTo>
                    <a:lnTo>
                      <a:pt x="33" y="81"/>
                    </a:lnTo>
                    <a:lnTo>
                      <a:pt x="7" y="64"/>
                    </a:lnTo>
                    <a:lnTo>
                      <a:pt x="0" y="33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D67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88"/>
              <p:cNvSpPr>
                <a:spLocks/>
              </p:cNvSpPr>
              <p:nvPr/>
            </p:nvSpPr>
            <p:spPr bwMode="auto">
              <a:xfrm>
                <a:off x="5301" y="2986"/>
                <a:ext cx="7" cy="19"/>
              </a:xfrm>
              <a:custGeom>
                <a:avLst/>
                <a:gdLst>
                  <a:gd name="T0" fmla="*/ 0 w 51"/>
                  <a:gd name="T1" fmla="*/ 0 h 133"/>
                  <a:gd name="T2" fmla="*/ 20 w 51"/>
                  <a:gd name="T3" fmla="*/ 86 h 133"/>
                  <a:gd name="T4" fmla="*/ 9 w 51"/>
                  <a:gd name="T5" fmla="*/ 133 h 133"/>
                  <a:gd name="T6" fmla="*/ 41 w 51"/>
                  <a:gd name="T7" fmla="*/ 125 h 133"/>
                  <a:gd name="T8" fmla="*/ 51 w 51"/>
                  <a:gd name="T9" fmla="*/ 111 h 133"/>
                  <a:gd name="T10" fmla="*/ 36 w 51"/>
                  <a:gd name="T11" fmla="*/ 120 h 133"/>
                  <a:gd name="T12" fmla="*/ 32 w 51"/>
                  <a:gd name="T13" fmla="*/ 74 h 133"/>
                  <a:gd name="T14" fmla="*/ 0 w 51"/>
                  <a:gd name="T15" fmla="*/ 0 h 133"/>
                  <a:gd name="T16" fmla="*/ 0 w 51"/>
                  <a:gd name="T1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133">
                    <a:moveTo>
                      <a:pt x="0" y="0"/>
                    </a:moveTo>
                    <a:lnTo>
                      <a:pt x="20" y="86"/>
                    </a:lnTo>
                    <a:lnTo>
                      <a:pt x="9" y="133"/>
                    </a:lnTo>
                    <a:lnTo>
                      <a:pt x="41" y="125"/>
                    </a:lnTo>
                    <a:lnTo>
                      <a:pt x="51" y="111"/>
                    </a:lnTo>
                    <a:lnTo>
                      <a:pt x="36" y="120"/>
                    </a:lnTo>
                    <a:lnTo>
                      <a:pt x="32" y="7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7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89"/>
              <p:cNvSpPr>
                <a:spLocks/>
              </p:cNvSpPr>
              <p:nvPr/>
            </p:nvSpPr>
            <p:spPr bwMode="auto">
              <a:xfrm>
                <a:off x="5322" y="2991"/>
                <a:ext cx="3" cy="1"/>
              </a:xfrm>
              <a:custGeom>
                <a:avLst/>
                <a:gdLst>
                  <a:gd name="T0" fmla="*/ 3 w 16"/>
                  <a:gd name="T1" fmla="*/ 4 h 4"/>
                  <a:gd name="T2" fmla="*/ 16 w 16"/>
                  <a:gd name="T3" fmla="*/ 0 h 4"/>
                  <a:gd name="T4" fmla="*/ 14 w 16"/>
                  <a:gd name="T5" fmla="*/ 0 h 4"/>
                  <a:gd name="T6" fmla="*/ 0 w 16"/>
                  <a:gd name="T7" fmla="*/ 2 h 4"/>
                  <a:gd name="T8" fmla="*/ 3 w 16"/>
                  <a:gd name="T9" fmla="*/ 4 h 4"/>
                  <a:gd name="T10" fmla="*/ 3 w 1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4">
                    <a:moveTo>
                      <a:pt x="3" y="4"/>
                    </a:moveTo>
                    <a:lnTo>
                      <a:pt x="16" y="0"/>
                    </a:lnTo>
                    <a:lnTo>
                      <a:pt x="1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3" y="4"/>
                    </a:lnTo>
                    <a:close/>
                  </a:path>
                </a:pathLst>
              </a:custGeom>
              <a:solidFill>
                <a:srgbClr val="F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90"/>
              <p:cNvSpPr>
                <a:spLocks/>
              </p:cNvSpPr>
              <p:nvPr/>
            </p:nvSpPr>
            <p:spPr bwMode="auto">
              <a:xfrm>
                <a:off x="5315" y="2980"/>
                <a:ext cx="2" cy="2"/>
              </a:xfrm>
              <a:custGeom>
                <a:avLst/>
                <a:gdLst>
                  <a:gd name="T0" fmla="*/ 0 w 12"/>
                  <a:gd name="T1" fmla="*/ 6 h 15"/>
                  <a:gd name="T2" fmla="*/ 4 w 12"/>
                  <a:gd name="T3" fmla="*/ 15 h 15"/>
                  <a:gd name="T4" fmla="*/ 11 w 12"/>
                  <a:gd name="T5" fmla="*/ 15 h 15"/>
                  <a:gd name="T6" fmla="*/ 12 w 12"/>
                  <a:gd name="T7" fmla="*/ 0 h 15"/>
                  <a:gd name="T8" fmla="*/ 0 w 12"/>
                  <a:gd name="T9" fmla="*/ 6 h 15"/>
                  <a:gd name="T10" fmla="*/ 0 w 12"/>
                  <a:gd name="T11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0" y="6"/>
                    </a:moveTo>
                    <a:lnTo>
                      <a:pt x="4" y="15"/>
                    </a:lnTo>
                    <a:lnTo>
                      <a:pt x="11" y="15"/>
                    </a:lnTo>
                    <a:lnTo>
                      <a:pt x="12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6C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91"/>
              <p:cNvSpPr>
                <a:spLocks/>
              </p:cNvSpPr>
              <p:nvPr/>
            </p:nvSpPr>
            <p:spPr bwMode="auto">
              <a:xfrm>
                <a:off x="5325" y="2979"/>
                <a:ext cx="2" cy="2"/>
              </a:xfrm>
              <a:custGeom>
                <a:avLst/>
                <a:gdLst>
                  <a:gd name="T0" fmla="*/ 0 w 12"/>
                  <a:gd name="T1" fmla="*/ 1 h 11"/>
                  <a:gd name="T2" fmla="*/ 3 w 12"/>
                  <a:gd name="T3" fmla="*/ 11 h 11"/>
                  <a:gd name="T4" fmla="*/ 10 w 12"/>
                  <a:gd name="T5" fmla="*/ 10 h 11"/>
                  <a:gd name="T6" fmla="*/ 12 w 12"/>
                  <a:gd name="T7" fmla="*/ 0 h 11"/>
                  <a:gd name="T8" fmla="*/ 0 w 12"/>
                  <a:gd name="T9" fmla="*/ 1 h 11"/>
                  <a:gd name="T10" fmla="*/ 0 w 12"/>
                  <a:gd name="T1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1">
                    <a:moveTo>
                      <a:pt x="0" y="1"/>
                    </a:moveTo>
                    <a:lnTo>
                      <a:pt x="3" y="11"/>
                    </a:lnTo>
                    <a:lnTo>
                      <a:pt x="10" y="10"/>
                    </a:lnTo>
                    <a:lnTo>
                      <a:pt x="1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CC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92"/>
              <p:cNvSpPr>
                <a:spLocks/>
              </p:cNvSpPr>
              <p:nvPr/>
            </p:nvSpPr>
            <p:spPr bwMode="auto">
              <a:xfrm>
                <a:off x="5307" y="2969"/>
                <a:ext cx="21" cy="37"/>
              </a:xfrm>
              <a:custGeom>
                <a:avLst/>
                <a:gdLst>
                  <a:gd name="T0" fmla="*/ 150 w 150"/>
                  <a:gd name="T1" fmla="*/ 39 h 261"/>
                  <a:gd name="T2" fmla="*/ 134 w 150"/>
                  <a:gd name="T3" fmla="*/ 26 h 261"/>
                  <a:gd name="T4" fmla="*/ 112 w 150"/>
                  <a:gd name="T5" fmla="*/ 44 h 261"/>
                  <a:gd name="T6" fmla="*/ 69 w 150"/>
                  <a:gd name="T7" fmla="*/ 50 h 261"/>
                  <a:gd name="T8" fmla="*/ 48 w 150"/>
                  <a:gd name="T9" fmla="*/ 51 h 261"/>
                  <a:gd name="T10" fmla="*/ 39 w 150"/>
                  <a:gd name="T11" fmla="*/ 66 h 261"/>
                  <a:gd name="T12" fmla="*/ 57 w 150"/>
                  <a:gd name="T13" fmla="*/ 63 h 261"/>
                  <a:gd name="T14" fmla="*/ 60 w 150"/>
                  <a:gd name="T15" fmla="*/ 72 h 261"/>
                  <a:gd name="T16" fmla="*/ 72 w 150"/>
                  <a:gd name="T17" fmla="*/ 70 h 261"/>
                  <a:gd name="T18" fmla="*/ 72 w 150"/>
                  <a:gd name="T19" fmla="*/ 62 h 261"/>
                  <a:gd name="T20" fmla="*/ 83 w 150"/>
                  <a:gd name="T21" fmla="*/ 57 h 261"/>
                  <a:gd name="T22" fmla="*/ 93 w 150"/>
                  <a:gd name="T23" fmla="*/ 76 h 261"/>
                  <a:gd name="T24" fmla="*/ 92 w 150"/>
                  <a:gd name="T25" fmla="*/ 82 h 261"/>
                  <a:gd name="T26" fmla="*/ 73 w 150"/>
                  <a:gd name="T27" fmla="*/ 91 h 261"/>
                  <a:gd name="T28" fmla="*/ 76 w 150"/>
                  <a:gd name="T29" fmla="*/ 82 h 261"/>
                  <a:gd name="T30" fmla="*/ 83 w 150"/>
                  <a:gd name="T31" fmla="*/ 81 h 261"/>
                  <a:gd name="T32" fmla="*/ 77 w 150"/>
                  <a:gd name="T33" fmla="*/ 74 h 261"/>
                  <a:gd name="T34" fmla="*/ 45 w 150"/>
                  <a:gd name="T35" fmla="*/ 81 h 261"/>
                  <a:gd name="T36" fmla="*/ 34 w 150"/>
                  <a:gd name="T37" fmla="*/ 74 h 261"/>
                  <a:gd name="T38" fmla="*/ 29 w 150"/>
                  <a:gd name="T39" fmla="*/ 73 h 261"/>
                  <a:gd name="T40" fmla="*/ 12 w 150"/>
                  <a:gd name="T41" fmla="*/ 95 h 261"/>
                  <a:gd name="T42" fmla="*/ 30 w 150"/>
                  <a:gd name="T43" fmla="*/ 112 h 261"/>
                  <a:gd name="T44" fmla="*/ 50 w 150"/>
                  <a:gd name="T45" fmla="*/ 177 h 261"/>
                  <a:gd name="T46" fmla="*/ 94 w 150"/>
                  <a:gd name="T47" fmla="*/ 202 h 261"/>
                  <a:gd name="T48" fmla="*/ 100 w 150"/>
                  <a:gd name="T49" fmla="*/ 224 h 261"/>
                  <a:gd name="T50" fmla="*/ 69 w 150"/>
                  <a:gd name="T51" fmla="*/ 219 h 261"/>
                  <a:gd name="T52" fmla="*/ 79 w 150"/>
                  <a:gd name="T53" fmla="*/ 261 h 261"/>
                  <a:gd name="T54" fmla="*/ 71 w 150"/>
                  <a:gd name="T55" fmla="*/ 261 h 261"/>
                  <a:gd name="T56" fmla="*/ 40 w 150"/>
                  <a:gd name="T57" fmla="*/ 244 h 261"/>
                  <a:gd name="T58" fmla="*/ 56 w 150"/>
                  <a:gd name="T59" fmla="*/ 239 h 261"/>
                  <a:gd name="T60" fmla="*/ 46 w 150"/>
                  <a:gd name="T61" fmla="*/ 197 h 261"/>
                  <a:gd name="T62" fmla="*/ 30 w 150"/>
                  <a:gd name="T63" fmla="*/ 240 h 261"/>
                  <a:gd name="T64" fmla="*/ 29 w 150"/>
                  <a:gd name="T65" fmla="*/ 178 h 261"/>
                  <a:gd name="T66" fmla="*/ 1 w 150"/>
                  <a:gd name="T67" fmla="*/ 137 h 261"/>
                  <a:gd name="T68" fmla="*/ 0 w 150"/>
                  <a:gd name="T69" fmla="*/ 115 h 261"/>
                  <a:gd name="T70" fmla="*/ 17 w 150"/>
                  <a:gd name="T71" fmla="*/ 59 h 261"/>
                  <a:gd name="T72" fmla="*/ 57 w 150"/>
                  <a:gd name="T73" fmla="*/ 42 h 261"/>
                  <a:gd name="T74" fmla="*/ 90 w 150"/>
                  <a:gd name="T75" fmla="*/ 26 h 261"/>
                  <a:gd name="T76" fmla="*/ 122 w 150"/>
                  <a:gd name="T77" fmla="*/ 21 h 261"/>
                  <a:gd name="T78" fmla="*/ 130 w 150"/>
                  <a:gd name="T79" fmla="*/ 0 h 261"/>
                  <a:gd name="T80" fmla="*/ 150 w 150"/>
                  <a:gd name="T81" fmla="*/ 39 h 261"/>
                  <a:gd name="T82" fmla="*/ 150 w 150"/>
                  <a:gd name="T83" fmla="*/ 39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0" h="261">
                    <a:moveTo>
                      <a:pt x="150" y="39"/>
                    </a:moveTo>
                    <a:lnTo>
                      <a:pt x="134" y="26"/>
                    </a:lnTo>
                    <a:lnTo>
                      <a:pt x="112" y="44"/>
                    </a:lnTo>
                    <a:lnTo>
                      <a:pt x="69" y="50"/>
                    </a:lnTo>
                    <a:lnTo>
                      <a:pt x="48" y="51"/>
                    </a:lnTo>
                    <a:lnTo>
                      <a:pt x="39" y="66"/>
                    </a:lnTo>
                    <a:lnTo>
                      <a:pt x="57" y="63"/>
                    </a:lnTo>
                    <a:lnTo>
                      <a:pt x="60" y="72"/>
                    </a:lnTo>
                    <a:lnTo>
                      <a:pt x="72" y="70"/>
                    </a:lnTo>
                    <a:lnTo>
                      <a:pt x="72" y="62"/>
                    </a:lnTo>
                    <a:lnTo>
                      <a:pt x="83" y="57"/>
                    </a:lnTo>
                    <a:lnTo>
                      <a:pt x="93" y="76"/>
                    </a:lnTo>
                    <a:lnTo>
                      <a:pt x="92" y="82"/>
                    </a:lnTo>
                    <a:lnTo>
                      <a:pt x="73" y="91"/>
                    </a:lnTo>
                    <a:lnTo>
                      <a:pt x="76" y="82"/>
                    </a:lnTo>
                    <a:lnTo>
                      <a:pt x="83" y="81"/>
                    </a:lnTo>
                    <a:lnTo>
                      <a:pt x="77" y="74"/>
                    </a:lnTo>
                    <a:lnTo>
                      <a:pt x="45" y="81"/>
                    </a:lnTo>
                    <a:lnTo>
                      <a:pt x="34" y="74"/>
                    </a:lnTo>
                    <a:lnTo>
                      <a:pt x="29" y="73"/>
                    </a:lnTo>
                    <a:lnTo>
                      <a:pt x="12" y="95"/>
                    </a:lnTo>
                    <a:lnTo>
                      <a:pt x="30" y="112"/>
                    </a:lnTo>
                    <a:lnTo>
                      <a:pt x="50" y="177"/>
                    </a:lnTo>
                    <a:lnTo>
                      <a:pt x="94" y="202"/>
                    </a:lnTo>
                    <a:lnTo>
                      <a:pt x="100" y="224"/>
                    </a:lnTo>
                    <a:lnTo>
                      <a:pt x="69" y="219"/>
                    </a:lnTo>
                    <a:lnTo>
                      <a:pt x="79" y="261"/>
                    </a:lnTo>
                    <a:lnTo>
                      <a:pt x="71" y="261"/>
                    </a:lnTo>
                    <a:lnTo>
                      <a:pt x="40" y="244"/>
                    </a:lnTo>
                    <a:lnTo>
                      <a:pt x="56" y="239"/>
                    </a:lnTo>
                    <a:lnTo>
                      <a:pt x="46" y="197"/>
                    </a:lnTo>
                    <a:lnTo>
                      <a:pt x="30" y="240"/>
                    </a:lnTo>
                    <a:lnTo>
                      <a:pt x="29" y="178"/>
                    </a:lnTo>
                    <a:lnTo>
                      <a:pt x="1" y="137"/>
                    </a:lnTo>
                    <a:lnTo>
                      <a:pt x="0" y="115"/>
                    </a:lnTo>
                    <a:lnTo>
                      <a:pt x="17" y="59"/>
                    </a:lnTo>
                    <a:lnTo>
                      <a:pt x="57" y="42"/>
                    </a:lnTo>
                    <a:lnTo>
                      <a:pt x="90" y="26"/>
                    </a:lnTo>
                    <a:lnTo>
                      <a:pt x="122" y="21"/>
                    </a:lnTo>
                    <a:lnTo>
                      <a:pt x="130" y="0"/>
                    </a:lnTo>
                    <a:lnTo>
                      <a:pt x="150" y="39"/>
                    </a:lnTo>
                    <a:lnTo>
                      <a:pt x="150" y="39"/>
                    </a:lnTo>
                    <a:close/>
                  </a:path>
                </a:pathLst>
              </a:custGeom>
              <a:solidFill>
                <a:srgbClr val="E89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93"/>
              <p:cNvSpPr>
                <a:spLocks/>
              </p:cNvSpPr>
              <p:nvPr/>
            </p:nvSpPr>
            <p:spPr bwMode="auto">
              <a:xfrm>
                <a:off x="5322" y="2975"/>
                <a:ext cx="5" cy="6"/>
              </a:xfrm>
              <a:custGeom>
                <a:avLst/>
                <a:gdLst>
                  <a:gd name="T0" fmla="*/ 4 w 32"/>
                  <a:gd name="T1" fmla="*/ 3 h 41"/>
                  <a:gd name="T2" fmla="*/ 0 w 32"/>
                  <a:gd name="T3" fmla="*/ 25 h 41"/>
                  <a:gd name="T4" fmla="*/ 3 w 32"/>
                  <a:gd name="T5" fmla="*/ 36 h 41"/>
                  <a:gd name="T6" fmla="*/ 24 w 32"/>
                  <a:gd name="T7" fmla="*/ 41 h 41"/>
                  <a:gd name="T8" fmla="*/ 18 w 32"/>
                  <a:gd name="T9" fmla="*/ 36 h 41"/>
                  <a:gd name="T10" fmla="*/ 14 w 32"/>
                  <a:gd name="T11" fmla="*/ 33 h 41"/>
                  <a:gd name="T12" fmla="*/ 9 w 32"/>
                  <a:gd name="T13" fmla="*/ 33 h 41"/>
                  <a:gd name="T14" fmla="*/ 9 w 32"/>
                  <a:gd name="T15" fmla="*/ 30 h 41"/>
                  <a:gd name="T16" fmla="*/ 15 w 32"/>
                  <a:gd name="T17" fmla="*/ 25 h 41"/>
                  <a:gd name="T18" fmla="*/ 18 w 32"/>
                  <a:gd name="T19" fmla="*/ 15 h 41"/>
                  <a:gd name="T20" fmla="*/ 32 w 32"/>
                  <a:gd name="T21" fmla="*/ 16 h 41"/>
                  <a:gd name="T22" fmla="*/ 28 w 32"/>
                  <a:gd name="T23" fmla="*/ 9 h 41"/>
                  <a:gd name="T24" fmla="*/ 16 w 32"/>
                  <a:gd name="T25" fmla="*/ 9 h 41"/>
                  <a:gd name="T26" fmla="*/ 13 w 32"/>
                  <a:gd name="T27" fmla="*/ 0 h 41"/>
                  <a:gd name="T28" fmla="*/ 4 w 32"/>
                  <a:gd name="T29" fmla="*/ 3 h 41"/>
                  <a:gd name="T30" fmla="*/ 4 w 32"/>
                  <a:gd name="T31" fmla="*/ 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41">
                    <a:moveTo>
                      <a:pt x="4" y="3"/>
                    </a:moveTo>
                    <a:lnTo>
                      <a:pt x="0" y="25"/>
                    </a:lnTo>
                    <a:lnTo>
                      <a:pt x="3" y="36"/>
                    </a:lnTo>
                    <a:lnTo>
                      <a:pt x="24" y="41"/>
                    </a:lnTo>
                    <a:lnTo>
                      <a:pt x="18" y="36"/>
                    </a:lnTo>
                    <a:lnTo>
                      <a:pt x="14" y="33"/>
                    </a:lnTo>
                    <a:lnTo>
                      <a:pt x="9" y="33"/>
                    </a:lnTo>
                    <a:lnTo>
                      <a:pt x="9" y="30"/>
                    </a:lnTo>
                    <a:lnTo>
                      <a:pt x="15" y="25"/>
                    </a:lnTo>
                    <a:lnTo>
                      <a:pt x="18" y="15"/>
                    </a:lnTo>
                    <a:lnTo>
                      <a:pt x="32" y="16"/>
                    </a:lnTo>
                    <a:lnTo>
                      <a:pt x="28" y="9"/>
                    </a:lnTo>
                    <a:lnTo>
                      <a:pt x="16" y="9"/>
                    </a:lnTo>
                    <a:lnTo>
                      <a:pt x="13" y="0"/>
                    </a:lnTo>
                    <a:lnTo>
                      <a:pt x="4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E89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94"/>
              <p:cNvSpPr>
                <a:spLocks/>
              </p:cNvSpPr>
              <p:nvPr/>
            </p:nvSpPr>
            <p:spPr bwMode="auto">
              <a:xfrm>
                <a:off x="5327" y="2975"/>
                <a:ext cx="2" cy="3"/>
              </a:xfrm>
              <a:custGeom>
                <a:avLst/>
                <a:gdLst>
                  <a:gd name="T0" fmla="*/ 5 w 13"/>
                  <a:gd name="T1" fmla="*/ 0 h 25"/>
                  <a:gd name="T2" fmla="*/ 0 w 13"/>
                  <a:gd name="T3" fmla="*/ 19 h 25"/>
                  <a:gd name="T4" fmla="*/ 10 w 13"/>
                  <a:gd name="T5" fmla="*/ 25 h 25"/>
                  <a:gd name="T6" fmla="*/ 13 w 13"/>
                  <a:gd name="T7" fmla="*/ 14 h 25"/>
                  <a:gd name="T8" fmla="*/ 11 w 13"/>
                  <a:gd name="T9" fmla="*/ 4 h 25"/>
                  <a:gd name="T10" fmla="*/ 5 w 13"/>
                  <a:gd name="T11" fmla="*/ 0 h 25"/>
                  <a:gd name="T12" fmla="*/ 5 w 13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5">
                    <a:moveTo>
                      <a:pt x="5" y="0"/>
                    </a:moveTo>
                    <a:lnTo>
                      <a:pt x="0" y="19"/>
                    </a:lnTo>
                    <a:lnTo>
                      <a:pt x="10" y="25"/>
                    </a:lnTo>
                    <a:lnTo>
                      <a:pt x="13" y="14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E89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95"/>
              <p:cNvSpPr>
                <a:spLocks/>
              </p:cNvSpPr>
              <p:nvPr/>
            </p:nvSpPr>
            <p:spPr bwMode="auto">
              <a:xfrm>
                <a:off x="5319" y="2983"/>
                <a:ext cx="5" cy="3"/>
              </a:xfrm>
              <a:custGeom>
                <a:avLst/>
                <a:gdLst>
                  <a:gd name="T0" fmla="*/ 9 w 36"/>
                  <a:gd name="T1" fmla="*/ 0 h 21"/>
                  <a:gd name="T2" fmla="*/ 0 w 36"/>
                  <a:gd name="T3" fmla="*/ 15 h 21"/>
                  <a:gd name="T4" fmla="*/ 0 w 36"/>
                  <a:gd name="T5" fmla="*/ 21 h 21"/>
                  <a:gd name="T6" fmla="*/ 7 w 36"/>
                  <a:gd name="T7" fmla="*/ 12 h 21"/>
                  <a:gd name="T8" fmla="*/ 14 w 36"/>
                  <a:gd name="T9" fmla="*/ 20 h 21"/>
                  <a:gd name="T10" fmla="*/ 25 w 36"/>
                  <a:gd name="T11" fmla="*/ 19 h 21"/>
                  <a:gd name="T12" fmla="*/ 36 w 36"/>
                  <a:gd name="T13" fmla="*/ 14 h 21"/>
                  <a:gd name="T14" fmla="*/ 16 w 36"/>
                  <a:gd name="T15" fmla="*/ 12 h 21"/>
                  <a:gd name="T16" fmla="*/ 9 w 36"/>
                  <a:gd name="T17" fmla="*/ 0 h 21"/>
                  <a:gd name="T18" fmla="*/ 9 w 36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1">
                    <a:moveTo>
                      <a:pt x="9" y="0"/>
                    </a:moveTo>
                    <a:lnTo>
                      <a:pt x="0" y="15"/>
                    </a:lnTo>
                    <a:lnTo>
                      <a:pt x="0" y="21"/>
                    </a:lnTo>
                    <a:lnTo>
                      <a:pt x="7" y="12"/>
                    </a:lnTo>
                    <a:lnTo>
                      <a:pt x="14" y="20"/>
                    </a:lnTo>
                    <a:lnTo>
                      <a:pt x="25" y="19"/>
                    </a:lnTo>
                    <a:lnTo>
                      <a:pt x="36" y="14"/>
                    </a:lnTo>
                    <a:lnTo>
                      <a:pt x="16" y="12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89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96"/>
              <p:cNvSpPr>
                <a:spLocks/>
              </p:cNvSpPr>
              <p:nvPr/>
            </p:nvSpPr>
            <p:spPr bwMode="auto">
              <a:xfrm>
                <a:off x="5320" y="2992"/>
                <a:ext cx="5" cy="2"/>
              </a:xfrm>
              <a:custGeom>
                <a:avLst/>
                <a:gdLst>
                  <a:gd name="T0" fmla="*/ 29 w 29"/>
                  <a:gd name="T1" fmla="*/ 3 h 11"/>
                  <a:gd name="T2" fmla="*/ 0 w 29"/>
                  <a:gd name="T3" fmla="*/ 11 h 11"/>
                  <a:gd name="T4" fmla="*/ 0 w 29"/>
                  <a:gd name="T5" fmla="*/ 0 h 11"/>
                  <a:gd name="T6" fmla="*/ 15 w 29"/>
                  <a:gd name="T7" fmla="*/ 1 h 11"/>
                  <a:gd name="T8" fmla="*/ 27 w 29"/>
                  <a:gd name="T9" fmla="*/ 0 h 11"/>
                  <a:gd name="T10" fmla="*/ 29 w 29"/>
                  <a:gd name="T11" fmla="*/ 3 h 11"/>
                  <a:gd name="T12" fmla="*/ 29 w 29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1">
                    <a:moveTo>
                      <a:pt x="29" y="3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15" y="1"/>
                    </a:lnTo>
                    <a:lnTo>
                      <a:pt x="27" y="0"/>
                    </a:lnTo>
                    <a:lnTo>
                      <a:pt x="29" y="3"/>
                    </a:lnTo>
                    <a:lnTo>
                      <a:pt x="29" y="3"/>
                    </a:lnTo>
                    <a:close/>
                  </a:path>
                </a:pathLst>
              </a:custGeom>
              <a:solidFill>
                <a:srgbClr val="E89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97"/>
              <p:cNvSpPr>
                <a:spLocks/>
              </p:cNvSpPr>
              <p:nvPr/>
            </p:nvSpPr>
            <p:spPr bwMode="auto">
              <a:xfrm>
                <a:off x="5157" y="3038"/>
                <a:ext cx="18" cy="19"/>
              </a:xfrm>
              <a:custGeom>
                <a:avLst/>
                <a:gdLst>
                  <a:gd name="T0" fmla="*/ 0 w 126"/>
                  <a:gd name="T1" fmla="*/ 0 h 137"/>
                  <a:gd name="T2" fmla="*/ 37 w 126"/>
                  <a:gd name="T3" fmla="*/ 26 h 137"/>
                  <a:gd name="T4" fmla="*/ 81 w 126"/>
                  <a:gd name="T5" fmla="*/ 43 h 137"/>
                  <a:gd name="T6" fmla="*/ 68 w 126"/>
                  <a:gd name="T7" fmla="*/ 100 h 137"/>
                  <a:gd name="T8" fmla="*/ 90 w 126"/>
                  <a:gd name="T9" fmla="*/ 104 h 137"/>
                  <a:gd name="T10" fmla="*/ 47 w 126"/>
                  <a:gd name="T11" fmla="*/ 137 h 137"/>
                  <a:gd name="T12" fmla="*/ 111 w 126"/>
                  <a:gd name="T13" fmla="*/ 125 h 137"/>
                  <a:gd name="T14" fmla="*/ 104 w 126"/>
                  <a:gd name="T15" fmla="*/ 91 h 137"/>
                  <a:gd name="T16" fmla="*/ 126 w 126"/>
                  <a:gd name="T17" fmla="*/ 55 h 137"/>
                  <a:gd name="T18" fmla="*/ 47 w 126"/>
                  <a:gd name="T19" fmla="*/ 7 h 137"/>
                  <a:gd name="T20" fmla="*/ 0 w 126"/>
                  <a:gd name="T21" fmla="*/ 0 h 137"/>
                  <a:gd name="T22" fmla="*/ 0 w 126"/>
                  <a:gd name="T2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6" h="137">
                    <a:moveTo>
                      <a:pt x="0" y="0"/>
                    </a:moveTo>
                    <a:lnTo>
                      <a:pt x="37" y="26"/>
                    </a:lnTo>
                    <a:lnTo>
                      <a:pt x="81" y="43"/>
                    </a:lnTo>
                    <a:lnTo>
                      <a:pt x="68" y="100"/>
                    </a:lnTo>
                    <a:lnTo>
                      <a:pt x="90" y="104"/>
                    </a:lnTo>
                    <a:lnTo>
                      <a:pt x="47" y="137"/>
                    </a:lnTo>
                    <a:lnTo>
                      <a:pt x="111" y="125"/>
                    </a:lnTo>
                    <a:lnTo>
                      <a:pt x="104" y="91"/>
                    </a:lnTo>
                    <a:lnTo>
                      <a:pt x="126" y="55"/>
                    </a:lnTo>
                    <a:lnTo>
                      <a:pt x="47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57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98"/>
              <p:cNvSpPr>
                <a:spLocks/>
              </p:cNvSpPr>
              <p:nvPr/>
            </p:nvSpPr>
            <p:spPr bwMode="auto">
              <a:xfrm>
                <a:off x="5221" y="3011"/>
                <a:ext cx="31" cy="16"/>
              </a:xfrm>
              <a:custGeom>
                <a:avLst/>
                <a:gdLst>
                  <a:gd name="T0" fmla="*/ 0 w 214"/>
                  <a:gd name="T1" fmla="*/ 20 h 114"/>
                  <a:gd name="T2" fmla="*/ 41 w 214"/>
                  <a:gd name="T3" fmla="*/ 62 h 114"/>
                  <a:gd name="T4" fmla="*/ 92 w 214"/>
                  <a:gd name="T5" fmla="*/ 82 h 114"/>
                  <a:gd name="T6" fmla="*/ 61 w 214"/>
                  <a:gd name="T7" fmla="*/ 114 h 114"/>
                  <a:gd name="T8" fmla="*/ 117 w 214"/>
                  <a:gd name="T9" fmla="*/ 114 h 114"/>
                  <a:gd name="T10" fmla="*/ 108 w 214"/>
                  <a:gd name="T11" fmla="*/ 71 h 114"/>
                  <a:gd name="T12" fmla="*/ 176 w 214"/>
                  <a:gd name="T13" fmla="*/ 68 h 114"/>
                  <a:gd name="T14" fmla="*/ 182 w 214"/>
                  <a:gd name="T15" fmla="*/ 85 h 114"/>
                  <a:gd name="T16" fmla="*/ 214 w 214"/>
                  <a:gd name="T17" fmla="*/ 85 h 114"/>
                  <a:gd name="T18" fmla="*/ 173 w 214"/>
                  <a:gd name="T19" fmla="*/ 44 h 114"/>
                  <a:gd name="T20" fmla="*/ 31 w 214"/>
                  <a:gd name="T21" fmla="*/ 0 h 114"/>
                  <a:gd name="T22" fmla="*/ 0 w 214"/>
                  <a:gd name="T23" fmla="*/ 20 h 114"/>
                  <a:gd name="T24" fmla="*/ 0 w 214"/>
                  <a:gd name="T25" fmla="*/ 2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14">
                    <a:moveTo>
                      <a:pt x="0" y="20"/>
                    </a:moveTo>
                    <a:lnTo>
                      <a:pt x="41" y="62"/>
                    </a:lnTo>
                    <a:lnTo>
                      <a:pt x="92" y="82"/>
                    </a:lnTo>
                    <a:lnTo>
                      <a:pt x="61" y="114"/>
                    </a:lnTo>
                    <a:lnTo>
                      <a:pt x="117" y="114"/>
                    </a:lnTo>
                    <a:lnTo>
                      <a:pt x="108" y="71"/>
                    </a:lnTo>
                    <a:lnTo>
                      <a:pt x="176" y="68"/>
                    </a:lnTo>
                    <a:lnTo>
                      <a:pt x="182" y="85"/>
                    </a:lnTo>
                    <a:lnTo>
                      <a:pt x="214" y="85"/>
                    </a:lnTo>
                    <a:lnTo>
                      <a:pt x="173" y="44"/>
                    </a:lnTo>
                    <a:lnTo>
                      <a:pt x="31" y="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A3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99"/>
              <p:cNvSpPr>
                <a:spLocks/>
              </p:cNvSpPr>
              <p:nvPr/>
            </p:nvSpPr>
            <p:spPr bwMode="auto">
              <a:xfrm>
                <a:off x="5182" y="3028"/>
                <a:ext cx="34" cy="15"/>
              </a:xfrm>
              <a:custGeom>
                <a:avLst/>
                <a:gdLst>
                  <a:gd name="T0" fmla="*/ 14 w 242"/>
                  <a:gd name="T1" fmla="*/ 106 h 106"/>
                  <a:gd name="T2" fmla="*/ 108 w 242"/>
                  <a:gd name="T3" fmla="*/ 78 h 106"/>
                  <a:gd name="T4" fmla="*/ 47 w 242"/>
                  <a:gd name="T5" fmla="*/ 52 h 106"/>
                  <a:gd name="T6" fmla="*/ 67 w 242"/>
                  <a:gd name="T7" fmla="*/ 28 h 106"/>
                  <a:gd name="T8" fmla="*/ 116 w 242"/>
                  <a:gd name="T9" fmla="*/ 33 h 106"/>
                  <a:gd name="T10" fmla="*/ 160 w 242"/>
                  <a:gd name="T11" fmla="*/ 25 h 106"/>
                  <a:gd name="T12" fmla="*/ 148 w 242"/>
                  <a:gd name="T13" fmla="*/ 47 h 106"/>
                  <a:gd name="T14" fmla="*/ 242 w 242"/>
                  <a:gd name="T15" fmla="*/ 48 h 106"/>
                  <a:gd name="T16" fmla="*/ 226 w 242"/>
                  <a:gd name="T17" fmla="*/ 27 h 106"/>
                  <a:gd name="T18" fmla="*/ 172 w 242"/>
                  <a:gd name="T19" fmla="*/ 18 h 106"/>
                  <a:gd name="T20" fmla="*/ 111 w 242"/>
                  <a:gd name="T21" fmla="*/ 0 h 106"/>
                  <a:gd name="T22" fmla="*/ 30 w 242"/>
                  <a:gd name="T23" fmla="*/ 14 h 106"/>
                  <a:gd name="T24" fmla="*/ 0 w 242"/>
                  <a:gd name="T25" fmla="*/ 50 h 106"/>
                  <a:gd name="T26" fmla="*/ 14 w 242"/>
                  <a:gd name="T27" fmla="*/ 106 h 106"/>
                  <a:gd name="T28" fmla="*/ 14 w 242"/>
                  <a:gd name="T2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106">
                    <a:moveTo>
                      <a:pt x="14" y="106"/>
                    </a:moveTo>
                    <a:lnTo>
                      <a:pt x="108" y="78"/>
                    </a:lnTo>
                    <a:lnTo>
                      <a:pt x="47" y="52"/>
                    </a:lnTo>
                    <a:lnTo>
                      <a:pt x="67" y="28"/>
                    </a:lnTo>
                    <a:lnTo>
                      <a:pt x="116" y="33"/>
                    </a:lnTo>
                    <a:lnTo>
                      <a:pt x="160" y="25"/>
                    </a:lnTo>
                    <a:lnTo>
                      <a:pt x="148" y="47"/>
                    </a:lnTo>
                    <a:lnTo>
                      <a:pt x="242" y="48"/>
                    </a:lnTo>
                    <a:lnTo>
                      <a:pt x="226" y="27"/>
                    </a:lnTo>
                    <a:lnTo>
                      <a:pt x="172" y="18"/>
                    </a:lnTo>
                    <a:lnTo>
                      <a:pt x="111" y="0"/>
                    </a:lnTo>
                    <a:lnTo>
                      <a:pt x="30" y="14"/>
                    </a:lnTo>
                    <a:lnTo>
                      <a:pt x="0" y="50"/>
                    </a:lnTo>
                    <a:lnTo>
                      <a:pt x="14" y="106"/>
                    </a:lnTo>
                    <a:lnTo>
                      <a:pt x="14" y="106"/>
                    </a:lnTo>
                    <a:close/>
                  </a:path>
                </a:pathLst>
              </a:custGeom>
              <a:solidFill>
                <a:srgbClr val="FF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00"/>
              <p:cNvSpPr>
                <a:spLocks/>
              </p:cNvSpPr>
              <p:nvPr/>
            </p:nvSpPr>
            <p:spPr bwMode="auto">
              <a:xfrm>
                <a:off x="5188" y="3043"/>
                <a:ext cx="8" cy="4"/>
              </a:xfrm>
              <a:custGeom>
                <a:avLst/>
                <a:gdLst>
                  <a:gd name="T0" fmla="*/ 0 w 52"/>
                  <a:gd name="T1" fmla="*/ 7 h 30"/>
                  <a:gd name="T2" fmla="*/ 52 w 52"/>
                  <a:gd name="T3" fmla="*/ 0 h 30"/>
                  <a:gd name="T4" fmla="*/ 21 w 52"/>
                  <a:gd name="T5" fmla="*/ 30 h 30"/>
                  <a:gd name="T6" fmla="*/ 0 w 52"/>
                  <a:gd name="T7" fmla="*/ 7 h 30"/>
                  <a:gd name="T8" fmla="*/ 0 w 52"/>
                  <a:gd name="T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0" y="7"/>
                    </a:moveTo>
                    <a:lnTo>
                      <a:pt x="52" y="0"/>
                    </a:lnTo>
                    <a:lnTo>
                      <a:pt x="21" y="3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101"/>
              <p:cNvSpPr>
                <a:spLocks/>
              </p:cNvSpPr>
              <p:nvPr/>
            </p:nvSpPr>
            <p:spPr bwMode="auto">
              <a:xfrm>
                <a:off x="5400" y="3025"/>
                <a:ext cx="23" cy="11"/>
              </a:xfrm>
              <a:custGeom>
                <a:avLst/>
                <a:gdLst>
                  <a:gd name="T0" fmla="*/ 5 w 162"/>
                  <a:gd name="T1" fmla="*/ 47 h 76"/>
                  <a:gd name="T2" fmla="*/ 35 w 162"/>
                  <a:gd name="T3" fmla="*/ 66 h 76"/>
                  <a:gd name="T4" fmla="*/ 67 w 162"/>
                  <a:gd name="T5" fmla="*/ 76 h 76"/>
                  <a:gd name="T6" fmla="*/ 51 w 162"/>
                  <a:gd name="T7" fmla="*/ 54 h 76"/>
                  <a:gd name="T8" fmla="*/ 98 w 162"/>
                  <a:gd name="T9" fmla="*/ 57 h 76"/>
                  <a:gd name="T10" fmla="*/ 77 w 162"/>
                  <a:gd name="T11" fmla="*/ 38 h 76"/>
                  <a:gd name="T12" fmla="*/ 162 w 162"/>
                  <a:gd name="T13" fmla="*/ 12 h 76"/>
                  <a:gd name="T14" fmla="*/ 129 w 162"/>
                  <a:gd name="T15" fmla="*/ 0 h 76"/>
                  <a:gd name="T16" fmla="*/ 54 w 162"/>
                  <a:gd name="T17" fmla="*/ 14 h 76"/>
                  <a:gd name="T18" fmla="*/ 0 w 162"/>
                  <a:gd name="T19" fmla="*/ 36 h 76"/>
                  <a:gd name="T20" fmla="*/ 5 w 162"/>
                  <a:gd name="T21" fmla="*/ 47 h 76"/>
                  <a:gd name="T22" fmla="*/ 5 w 162"/>
                  <a:gd name="T23" fmla="*/ 4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76">
                    <a:moveTo>
                      <a:pt x="5" y="47"/>
                    </a:moveTo>
                    <a:lnTo>
                      <a:pt x="35" y="66"/>
                    </a:lnTo>
                    <a:lnTo>
                      <a:pt x="67" y="76"/>
                    </a:lnTo>
                    <a:lnTo>
                      <a:pt x="51" y="54"/>
                    </a:lnTo>
                    <a:lnTo>
                      <a:pt x="98" y="57"/>
                    </a:lnTo>
                    <a:lnTo>
                      <a:pt x="77" y="38"/>
                    </a:lnTo>
                    <a:lnTo>
                      <a:pt x="162" y="12"/>
                    </a:lnTo>
                    <a:lnTo>
                      <a:pt x="129" y="0"/>
                    </a:lnTo>
                    <a:lnTo>
                      <a:pt x="54" y="14"/>
                    </a:lnTo>
                    <a:lnTo>
                      <a:pt x="0" y="36"/>
                    </a:lnTo>
                    <a:lnTo>
                      <a:pt x="5" y="47"/>
                    </a:lnTo>
                    <a:lnTo>
                      <a:pt x="5" y="47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102"/>
              <p:cNvSpPr>
                <a:spLocks/>
              </p:cNvSpPr>
              <p:nvPr/>
            </p:nvSpPr>
            <p:spPr bwMode="auto">
              <a:xfrm>
                <a:off x="5408" y="3032"/>
                <a:ext cx="13" cy="12"/>
              </a:xfrm>
              <a:custGeom>
                <a:avLst/>
                <a:gdLst>
                  <a:gd name="T0" fmla="*/ 91 w 91"/>
                  <a:gd name="T1" fmla="*/ 0 h 83"/>
                  <a:gd name="T2" fmla="*/ 0 w 91"/>
                  <a:gd name="T3" fmla="*/ 45 h 83"/>
                  <a:gd name="T4" fmla="*/ 51 w 91"/>
                  <a:gd name="T5" fmla="*/ 83 h 83"/>
                  <a:gd name="T6" fmla="*/ 24 w 91"/>
                  <a:gd name="T7" fmla="*/ 49 h 83"/>
                  <a:gd name="T8" fmla="*/ 53 w 91"/>
                  <a:gd name="T9" fmla="*/ 50 h 83"/>
                  <a:gd name="T10" fmla="*/ 39 w 91"/>
                  <a:gd name="T11" fmla="*/ 39 h 83"/>
                  <a:gd name="T12" fmla="*/ 91 w 91"/>
                  <a:gd name="T13" fmla="*/ 0 h 83"/>
                  <a:gd name="T14" fmla="*/ 91 w 91"/>
                  <a:gd name="T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83">
                    <a:moveTo>
                      <a:pt x="91" y="0"/>
                    </a:moveTo>
                    <a:lnTo>
                      <a:pt x="0" y="45"/>
                    </a:lnTo>
                    <a:lnTo>
                      <a:pt x="51" y="83"/>
                    </a:lnTo>
                    <a:lnTo>
                      <a:pt x="24" y="49"/>
                    </a:lnTo>
                    <a:lnTo>
                      <a:pt x="53" y="50"/>
                    </a:lnTo>
                    <a:lnTo>
                      <a:pt x="39" y="39"/>
                    </a:lnTo>
                    <a:lnTo>
                      <a:pt x="91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03"/>
              <p:cNvSpPr>
                <a:spLocks/>
              </p:cNvSpPr>
              <p:nvPr/>
            </p:nvSpPr>
            <p:spPr bwMode="auto">
              <a:xfrm>
                <a:off x="5453" y="3049"/>
                <a:ext cx="47" cy="14"/>
              </a:xfrm>
              <a:custGeom>
                <a:avLst/>
                <a:gdLst>
                  <a:gd name="T0" fmla="*/ 0 w 328"/>
                  <a:gd name="T1" fmla="*/ 94 h 94"/>
                  <a:gd name="T2" fmla="*/ 134 w 328"/>
                  <a:gd name="T3" fmla="*/ 78 h 94"/>
                  <a:gd name="T4" fmla="*/ 220 w 328"/>
                  <a:gd name="T5" fmla="*/ 47 h 94"/>
                  <a:gd name="T6" fmla="*/ 328 w 328"/>
                  <a:gd name="T7" fmla="*/ 94 h 94"/>
                  <a:gd name="T8" fmla="*/ 280 w 328"/>
                  <a:gd name="T9" fmla="*/ 0 h 94"/>
                  <a:gd name="T10" fmla="*/ 186 w 328"/>
                  <a:gd name="T11" fmla="*/ 12 h 94"/>
                  <a:gd name="T12" fmla="*/ 156 w 328"/>
                  <a:gd name="T13" fmla="*/ 42 h 94"/>
                  <a:gd name="T14" fmla="*/ 67 w 328"/>
                  <a:gd name="T15" fmla="*/ 55 h 94"/>
                  <a:gd name="T16" fmla="*/ 0 w 328"/>
                  <a:gd name="T17" fmla="*/ 94 h 94"/>
                  <a:gd name="T18" fmla="*/ 0 w 328"/>
                  <a:gd name="T1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8" h="94">
                    <a:moveTo>
                      <a:pt x="0" y="94"/>
                    </a:moveTo>
                    <a:lnTo>
                      <a:pt x="134" y="78"/>
                    </a:lnTo>
                    <a:lnTo>
                      <a:pt x="220" y="47"/>
                    </a:lnTo>
                    <a:lnTo>
                      <a:pt x="328" y="94"/>
                    </a:lnTo>
                    <a:lnTo>
                      <a:pt x="280" y="0"/>
                    </a:lnTo>
                    <a:lnTo>
                      <a:pt x="186" y="12"/>
                    </a:lnTo>
                    <a:lnTo>
                      <a:pt x="156" y="42"/>
                    </a:lnTo>
                    <a:lnTo>
                      <a:pt x="67" y="55"/>
                    </a:lnTo>
                    <a:lnTo>
                      <a:pt x="0" y="94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rgbClr val="8F3D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04"/>
              <p:cNvSpPr>
                <a:spLocks/>
              </p:cNvSpPr>
              <p:nvPr/>
            </p:nvSpPr>
            <p:spPr bwMode="auto">
              <a:xfrm>
                <a:off x="5232" y="3134"/>
                <a:ext cx="11" cy="10"/>
              </a:xfrm>
              <a:custGeom>
                <a:avLst/>
                <a:gdLst>
                  <a:gd name="T0" fmla="*/ 0 w 77"/>
                  <a:gd name="T1" fmla="*/ 16 h 75"/>
                  <a:gd name="T2" fmla="*/ 54 w 77"/>
                  <a:gd name="T3" fmla="*/ 75 h 75"/>
                  <a:gd name="T4" fmla="*/ 77 w 77"/>
                  <a:gd name="T5" fmla="*/ 62 h 75"/>
                  <a:gd name="T6" fmla="*/ 14 w 77"/>
                  <a:gd name="T7" fmla="*/ 0 h 75"/>
                  <a:gd name="T8" fmla="*/ 0 w 77"/>
                  <a:gd name="T9" fmla="*/ 5 h 75"/>
                  <a:gd name="T10" fmla="*/ 0 w 77"/>
                  <a:gd name="T11" fmla="*/ 16 h 75"/>
                  <a:gd name="T12" fmla="*/ 0 w 77"/>
                  <a:gd name="T13" fmla="*/ 1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75">
                    <a:moveTo>
                      <a:pt x="0" y="16"/>
                    </a:moveTo>
                    <a:lnTo>
                      <a:pt x="54" y="75"/>
                    </a:lnTo>
                    <a:lnTo>
                      <a:pt x="77" y="62"/>
                    </a:lnTo>
                    <a:lnTo>
                      <a:pt x="14" y="0"/>
                    </a:lnTo>
                    <a:lnTo>
                      <a:pt x="0" y="5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05"/>
              <p:cNvSpPr>
                <a:spLocks/>
              </p:cNvSpPr>
              <p:nvPr/>
            </p:nvSpPr>
            <p:spPr bwMode="auto">
              <a:xfrm>
                <a:off x="5253" y="3152"/>
                <a:ext cx="4" cy="4"/>
              </a:xfrm>
              <a:custGeom>
                <a:avLst/>
                <a:gdLst>
                  <a:gd name="T0" fmla="*/ 4 w 28"/>
                  <a:gd name="T1" fmla="*/ 0 h 29"/>
                  <a:gd name="T2" fmla="*/ 0 w 28"/>
                  <a:gd name="T3" fmla="*/ 15 h 29"/>
                  <a:gd name="T4" fmla="*/ 28 w 28"/>
                  <a:gd name="T5" fmla="*/ 29 h 29"/>
                  <a:gd name="T6" fmla="*/ 4 w 28"/>
                  <a:gd name="T7" fmla="*/ 0 h 29"/>
                  <a:gd name="T8" fmla="*/ 4 w 2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4" y="0"/>
                    </a:moveTo>
                    <a:lnTo>
                      <a:pt x="0" y="15"/>
                    </a:lnTo>
                    <a:lnTo>
                      <a:pt x="28" y="2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Freeform 106"/>
              <p:cNvSpPr>
                <a:spLocks/>
              </p:cNvSpPr>
              <p:nvPr/>
            </p:nvSpPr>
            <p:spPr bwMode="auto">
              <a:xfrm>
                <a:off x="5421" y="3113"/>
                <a:ext cx="104" cy="69"/>
              </a:xfrm>
              <a:custGeom>
                <a:avLst/>
                <a:gdLst>
                  <a:gd name="T0" fmla="*/ 0 w 727"/>
                  <a:gd name="T1" fmla="*/ 278 h 480"/>
                  <a:gd name="T2" fmla="*/ 209 w 727"/>
                  <a:gd name="T3" fmla="*/ 340 h 480"/>
                  <a:gd name="T4" fmla="*/ 218 w 727"/>
                  <a:gd name="T5" fmla="*/ 284 h 480"/>
                  <a:gd name="T6" fmla="*/ 280 w 727"/>
                  <a:gd name="T7" fmla="*/ 371 h 480"/>
                  <a:gd name="T8" fmla="*/ 304 w 727"/>
                  <a:gd name="T9" fmla="*/ 291 h 480"/>
                  <a:gd name="T10" fmla="*/ 346 w 727"/>
                  <a:gd name="T11" fmla="*/ 389 h 480"/>
                  <a:gd name="T12" fmla="*/ 506 w 727"/>
                  <a:gd name="T13" fmla="*/ 179 h 480"/>
                  <a:gd name="T14" fmla="*/ 456 w 727"/>
                  <a:gd name="T15" fmla="*/ 135 h 480"/>
                  <a:gd name="T16" fmla="*/ 616 w 727"/>
                  <a:gd name="T17" fmla="*/ 119 h 480"/>
                  <a:gd name="T18" fmla="*/ 629 w 727"/>
                  <a:gd name="T19" fmla="*/ 0 h 480"/>
                  <a:gd name="T20" fmla="*/ 711 w 727"/>
                  <a:gd name="T21" fmla="*/ 160 h 480"/>
                  <a:gd name="T22" fmla="*/ 711 w 727"/>
                  <a:gd name="T23" fmla="*/ 417 h 480"/>
                  <a:gd name="T24" fmla="*/ 727 w 727"/>
                  <a:gd name="T25" fmla="*/ 480 h 480"/>
                  <a:gd name="T26" fmla="*/ 462 w 727"/>
                  <a:gd name="T27" fmla="*/ 387 h 480"/>
                  <a:gd name="T28" fmla="*/ 324 w 727"/>
                  <a:gd name="T29" fmla="*/ 448 h 480"/>
                  <a:gd name="T30" fmla="*/ 169 w 727"/>
                  <a:gd name="T31" fmla="*/ 418 h 480"/>
                  <a:gd name="T32" fmla="*/ 6 w 727"/>
                  <a:gd name="T33" fmla="*/ 359 h 480"/>
                  <a:gd name="T34" fmla="*/ 0 w 727"/>
                  <a:gd name="T35" fmla="*/ 278 h 480"/>
                  <a:gd name="T36" fmla="*/ 0 w 727"/>
                  <a:gd name="T37" fmla="*/ 278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7" h="480">
                    <a:moveTo>
                      <a:pt x="0" y="278"/>
                    </a:moveTo>
                    <a:lnTo>
                      <a:pt x="209" y="340"/>
                    </a:lnTo>
                    <a:lnTo>
                      <a:pt x="218" y="284"/>
                    </a:lnTo>
                    <a:lnTo>
                      <a:pt x="280" y="371"/>
                    </a:lnTo>
                    <a:lnTo>
                      <a:pt x="304" y="291"/>
                    </a:lnTo>
                    <a:lnTo>
                      <a:pt x="346" y="389"/>
                    </a:lnTo>
                    <a:lnTo>
                      <a:pt x="506" y="179"/>
                    </a:lnTo>
                    <a:lnTo>
                      <a:pt x="456" y="135"/>
                    </a:lnTo>
                    <a:lnTo>
                      <a:pt x="616" y="119"/>
                    </a:lnTo>
                    <a:lnTo>
                      <a:pt x="629" y="0"/>
                    </a:lnTo>
                    <a:lnTo>
                      <a:pt x="711" y="160"/>
                    </a:lnTo>
                    <a:lnTo>
                      <a:pt x="711" y="417"/>
                    </a:lnTo>
                    <a:lnTo>
                      <a:pt x="727" y="480"/>
                    </a:lnTo>
                    <a:lnTo>
                      <a:pt x="462" y="387"/>
                    </a:lnTo>
                    <a:lnTo>
                      <a:pt x="324" y="448"/>
                    </a:lnTo>
                    <a:lnTo>
                      <a:pt x="169" y="418"/>
                    </a:lnTo>
                    <a:lnTo>
                      <a:pt x="6" y="359"/>
                    </a:lnTo>
                    <a:lnTo>
                      <a:pt x="0" y="278"/>
                    </a:lnTo>
                    <a:lnTo>
                      <a:pt x="0" y="278"/>
                    </a:lnTo>
                    <a:close/>
                  </a:path>
                </a:pathLst>
              </a:custGeom>
              <a:solidFill>
                <a:srgbClr val="99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107"/>
              <p:cNvSpPr>
                <a:spLocks/>
              </p:cNvSpPr>
              <p:nvPr/>
            </p:nvSpPr>
            <p:spPr bwMode="auto">
              <a:xfrm>
                <a:off x="5479" y="3108"/>
                <a:ext cx="18" cy="20"/>
              </a:xfrm>
              <a:custGeom>
                <a:avLst/>
                <a:gdLst>
                  <a:gd name="T0" fmla="*/ 13 w 121"/>
                  <a:gd name="T1" fmla="*/ 127 h 144"/>
                  <a:gd name="T2" fmla="*/ 121 w 121"/>
                  <a:gd name="T3" fmla="*/ 29 h 144"/>
                  <a:gd name="T4" fmla="*/ 90 w 121"/>
                  <a:gd name="T5" fmla="*/ 34 h 144"/>
                  <a:gd name="T6" fmla="*/ 86 w 121"/>
                  <a:gd name="T7" fmla="*/ 0 h 144"/>
                  <a:gd name="T8" fmla="*/ 41 w 121"/>
                  <a:gd name="T9" fmla="*/ 20 h 144"/>
                  <a:gd name="T10" fmla="*/ 25 w 121"/>
                  <a:gd name="T11" fmla="*/ 1 h 144"/>
                  <a:gd name="T12" fmla="*/ 17 w 121"/>
                  <a:gd name="T13" fmla="*/ 50 h 144"/>
                  <a:gd name="T14" fmla="*/ 0 w 121"/>
                  <a:gd name="T15" fmla="*/ 144 h 144"/>
                  <a:gd name="T16" fmla="*/ 13 w 121"/>
                  <a:gd name="T17" fmla="*/ 127 h 144"/>
                  <a:gd name="T18" fmla="*/ 13 w 121"/>
                  <a:gd name="T19" fmla="*/ 12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144">
                    <a:moveTo>
                      <a:pt x="13" y="127"/>
                    </a:moveTo>
                    <a:lnTo>
                      <a:pt x="121" y="29"/>
                    </a:lnTo>
                    <a:lnTo>
                      <a:pt x="90" y="34"/>
                    </a:lnTo>
                    <a:lnTo>
                      <a:pt x="86" y="0"/>
                    </a:lnTo>
                    <a:lnTo>
                      <a:pt x="41" y="20"/>
                    </a:lnTo>
                    <a:lnTo>
                      <a:pt x="25" y="1"/>
                    </a:lnTo>
                    <a:lnTo>
                      <a:pt x="17" y="50"/>
                    </a:lnTo>
                    <a:lnTo>
                      <a:pt x="0" y="144"/>
                    </a:lnTo>
                    <a:lnTo>
                      <a:pt x="13" y="127"/>
                    </a:lnTo>
                    <a:lnTo>
                      <a:pt x="13" y="127"/>
                    </a:lnTo>
                    <a:close/>
                  </a:path>
                </a:pathLst>
              </a:custGeom>
              <a:solidFill>
                <a:srgbClr val="99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108"/>
              <p:cNvSpPr>
                <a:spLocks/>
              </p:cNvSpPr>
              <p:nvPr/>
            </p:nvSpPr>
            <p:spPr bwMode="auto">
              <a:xfrm>
                <a:off x="5455" y="3143"/>
                <a:ext cx="17" cy="7"/>
              </a:xfrm>
              <a:custGeom>
                <a:avLst/>
                <a:gdLst>
                  <a:gd name="T0" fmla="*/ 0 w 118"/>
                  <a:gd name="T1" fmla="*/ 12 h 45"/>
                  <a:gd name="T2" fmla="*/ 118 w 118"/>
                  <a:gd name="T3" fmla="*/ 0 h 45"/>
                  <a:gd name="T4" fmla="*/ 108 w 118"/>
                  <a:gd name="T5" fmla="*/ 16 h 45"/>
                  <a:gd name="T6" fmla="*/ 21 w 118"/>
                  <a:gd name="T7" fmla="*/ 26 h 45"/>
                  <a:gd name="T8" fmla="*/ 8 w 118"/>
                  <a:gd name="T9" fmla="*/ 45 h 45"/>
                  <a:gd name="T10" fmla="*/ 0 w 118"/>
                  <a:gd name="T11" fmla="*/ 45 h 45"/>
                  <a:gd name="T12" fmla="*/ 0 w 118"/>
                  <a:gd name="T13" fmla="*/ 12 h 45"/>
                  <a:gd name="T14" fmla="*/ 0 w 118"/>
                  <a:gd name="T15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45">
                    <a:moveTo>
                      <a:pt x="0" y="12"/>
                    </a:moveTo>
                    <a:lnTo>
                      <a:pt x="118" y="0"/>
                    </a:lnTo>
                    <a:lnTo>
                      <a:pt x="108" y="16"/>
                    </a:lnTo>
                    <a:lnTo>
                      <a:pt x="21" y="26"/>
                    </a:lnTo>
                    <a:lnTo>
                      <a:pt x="8" y="45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9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109"/>
              <p:cNvSpPr>
                <a:spLocks/>
              </p:cNvSpPr>
              <p:nvPr/>
            </p:nvSpPr>
            <p:spPr bwMode="auto">
              <a:xfrm>
                <a:off x="5356" y="3094"/>
                <a:ext cx="7" cy="17"/>
              </a:xfrm>
              <a:custGeom>
                <a:avLst/>
                <a:gdLst>
                  <a:gd name="T0" fmla="*/ 49 w 49"/>
                  <a:gd name="T1" fmla="*/ 0 h 117"/>
                  <a:gd name="T2" fmla="*/ 12 w 49"/>
                  <a:gd name="T3" fmla="*/ 117 h 117"/>
                  <a:gd name="T4" fmla="*/ 0 w 49"/>
                  <a:gd name="T5" fmla="*/ 117 h 117"/>
                  <a:gd name="T6" fmla="*/ 40 w 49"/>
                  <a:gd name="T7" fmla="*/ 0 h 117"/>
                  <a:gd name="T8" fmla="*/ 49 w 49"/>
                  <a:gd name="T9" fmla="*/ 0 h 117"/>
                  <a:gd name="T10" fmla="*/ 49 w 49"/>
                  <a:gd name="T1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17">
                    <a:moveTo>
                      <a:pt x="49" y="0"/>
                    </a:moveTo>
                    <a:lnTo>
                      <a:pt x="12" y="117"/>
                    </a:lnTo>
                    <a:lnTo>
                      <a:pt x="0" y="117"/>
                    </a:lnTo>
                    <a:lnTo>
                      <a:pt x="40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E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110"/>
              <p:cNvSpPr>
                <a:spLocks/>
              </p:cNvSpPr>
              <p:nvPr/>
            </p:nvSpPr>
            <p:spPr bwMode="auto">
              <a:xfrm>
                <a:off x="5346" y="3111"/>
                <a:ext cx="7" cy="8"/>
              </a:xfrm>
              <a:custGeom>
                <a:avLst/>
                <a:gdLst>
                  <a:gd name="T0" fmla="*/ 20 w 51"/>
                  <a:gd name="T1" fmla="*/ 1 h 54"/>
                  <a:gd name="T2" fmla="*/ 3 w 51"/>
                  <a:gd name="T3" fmla="*/ 9 h 54"/>
                  <a:gd name="T4" fmla="*/ 0 w 51"/>
                  <a:gd name="T5" fmla="*/ 30 h 54"/>
                  <a:gd name="T6" fmla="*/ 3 w 51"/>
                  <a:gd name="T7" fmla="*/ 45 h 54"/>
                  <a:gd name="T8" fmla="*/ 18 w 51"/>
                  <a:gd name="T9" fmla="*/ 54 h 54"/>
                  <a:gd name="T10" fmla="*/ 37 w 51"/>
                  <a:gd name="T11" fmla="*/ 51 h 54"/>
                  <a:gd name="T12" fmla="*/ 49 w 51"/>
                  <a:gd name="T13" fmla="*/ 40 h 54"/>
                  <a:gd name="T14" fmla="*/ 51 w 51"/>
                  <a:gd name="T15" fmla="*/ 23 h 54"/>
                  <a:gd name="T16" fmla="*/ 49 w 51"/>
                  <a:gd name="T17" fmla="*/ 14 h 54"/>
                  <a:gd name="T18" fmla="*/ 39 w 51"/>
                  <a:gd name="T19" fmla="*/ 0 h 54"/>
                  <a:gd name="T20" fmla="*/ 20 w 51"/>
                  <a:gd name="T21" fmla="*/ 1 h 54"/>
                  <a:gd name="T22" fmla="*/ 20 w 51"/>
                  <a:gd name="T23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" h="54">
                    <a:moveTo>
                      <a:pt x="20" y="1"/>
                    </a:moveTo>
                    <a:lnTo>
                      <a:pt x="3" y="9"/>
                    </a:lnTo>
                    <a:lnTo>
                      <a:pt x="0" y="30"/>
                    </a:lnTo>
                    <a:lnTo>
                      <a:pt x="3" y="45"/>
                    </a:lnTo>
                    <a:lnTo>
                      <a:pt x="18" y="54"/>
                    </a:lnTo>
                    <a:lnTo>
                      <a:pt x="37" y="51"/>
                    </a:lnTo>
                    <a:lnTo>
                      <a:pt x="49" y="40"/>
                    </a:lnTo>
                    <a:lnTo>
                      <a:pt x="51" y="23"/>
                    </a:lnTo>
                    <a:lnTo>
                      <a:pt x="49" y="14"/>
                    </a:lnTo>
                    <a:lnTo>
                      <a:pt x="39" y="0"/>
                    </a:lnTo>
                    <a:lnTo>
                      <a:pt x="20" y="1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FCC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11"/>
              <p:cNvSpPr>
                <a:spLocks/>
              </p:cNvSpPr>
              <p:nvPr/>
            </p:nvSpPr>
            <p:spPr bwMode="auto">
              <a:xfrm>
                <a:off x="5347" y="3113"/>
                <a:ext cx="5" cy="5"/>
              </a:xfrm>
              <a:custGeom>
                <a:avLst/>
                <a:gdLst>
                  <a:gd name="T0" fmla="*/ 15 w 35"/>
                  <a:gd name="T1" fmla="*/ 0 h 36"/>
                  <a:gd name="T2" fmla="*/ 0 w 35"/>
                  <a:gd name="T3" fmla="*/ 11 h 36"/>
                  <a:gd name="T4" fmla="*/ 2 w 35"/>
                  <a:gd name="T5" fmla="*/ 24 h 36"/>
                  <a:gd name="T6" fmla="*/ 7 w 35"/>
                  <a:gd name="T7" fmla="*/ 36 h 36"/>
                  <a:gd name="T8" fmla="*/ 21 w 35"/>
                  <a:gd name="T9" fmla="*/ 36 h 36"/>
                  <a:gd name="T10" fmla="*/ 33 w 35"/>
                  <a:gd name="T11" fmla="*/ 29 h 36"/>
                  <a:gd name="T12" fmla="*/ 35 w 35"/>
                  <a:gd name="T13" fmla="*/ 16 h 36"/>
                  <a:gd name="T14" fmla="*/ 29 w 35"/>
                  <a:gd name="T15" fmla="*/ 5 h 36"/>
                  <a:gd name="T16" fmla="*/ 15 w 35"/>
                  <a:gd name="T17" fmla="*/ 0 h 36"/>
                  <a:gd name="T18" fmla="*/ 15 w 35"/>
                  <a:gd name="T19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6">
                    <a:moveTo>
                      <a:pt x="15" y="0"/>
                    </a:moveTo>
                    <a:lnTo>
                      <a:pt x="0" y="11"/>
                    </a:lnTo>
                    <a:lnTo>
                      <a:pt x="2" y="24"/>
                    </a:lnTo>
                    <a:lnTo>
                      <a:pt x="7" y="36"/>
                    </a:lnTo>
                    <a:lnTo>
                      <a:pt x="21" y="36"/>
                    </a:lnTo>
                    <a:lnTo>
                      <a:pt x="33" y="29"/>
                    </a:lnTo>
                    <a:lnTo>
                      <a:pt x="35" y="16"/>
                    </a:lnTo>
                    <a:lnTo>
                      <a:pt x="29" y="5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0F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12"/>
              <p:cNvSpPr>
                <a:spLocks/>
              </p:cNvSpPr>
              <p:nvPr/>
            </p:nvSpPr>
            <p:spPr bwMode="auto">
              <a:xfrm>
                <a:off x="5395" y="3130"/>
                <a:ext cx="8" cy="12"/>
              </a:xfrm>
              <a:custGeom>
                <a:avLst/>
                <a:gdLst>
                  <a:gd name="T0" fmla="*/ 42 w 58"/>
                  <a:gd name="T1" fmla="*/ 81 h 81"/>
                  <a:gd name="T2" fmla="*/ 58 w 58"/>
                  <a:gd name="T3" fmla="*/ 0 h 81"/>
                  <a:gd name="T4" fmla="*/ 31 w 58"/>
                  <a:gd name="T5" fmla="*/ 0 h 81"/>
                  <a:gd name="T6" fmla="*/ 3 w 58"/>
                  <a:gd name="T7" fmla="*/ 35 h 81"/>
                  <a:gd name="T8" fmla="*/ 0 w 58"/>
                  <a:gd name="T9" fmla="*/ 81 h 81"/>
                  <a:gd name="T10" fmla="*/ 42 w 58"/>
                  <a:gd name="T11" fmla="*/ 81 h 81"/>
                  <a:gd name="T12" fmla="*/ 42 w 58"/>
                  <a:gd name="T13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81">
                    <a:moveTo>
                      <a:pt x="42" y="81"/>
                    </a:moveTo>
                    <a:lnTo>
                      <a:pt x="58" y="0"/>
                    </a:lnTo>
                    <a:lnTo>
                      <a:pt x="31" y="0"/>
                    </a:lnTo>
                    <a:lnTo>
                      <a:pt x="3" y="35"/>
                    </a:lnTo>
                    <a:lnTo>
                      <a:pt x="0" y="81"/>
                    </a:lnTo>
                    <a:lnTo>
                      <a:pt x="42" y="81"/>
                    </a:lnTo>
                    <a:lnTo>
                      <a:pt x="42" y="81"/>
                    </a:lnTo>
                    <a:close/>
                  </a:path>
                </a:pathLst>
              </a:custGeom>
              <a:solidFill>
                <a:srgbClr val="FF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113"/>
              <p:cNvSpPr>
                <a:spLocks/>
              </p:cNvSpPr>
              <p:nvPr/>
            </p:nvSpPr>
            <p:spPr bwMode="auto">
              <a:xfrm>
                <a:off x="5376" y="3152"/>
                <a:ext cx="45" cy="13"/>
              </a:xfrm>
              <a:custGeom>
                <a:avLst/>
                <a:gdLst>
                  <a:gd name="T0" fmla="*/ 224 w 314"/>
                  <a:gd name="T1" fmla="*/ 0 h 92"/>
                  <a:gd name="T2" fmla="*/ 0 w 314"/>
                  <a:gd name="T3" fmla="*/ 26 h 92"/>
                  <a:gd name="T4" fmla="*/ 219 w 314"/>
                  <a:gd name="T5" fmla="*/ 92 h 92"/>
                  <a:gd name="T6" fmla="*/ 314 w 314"/>
                  <a:gd name="T7" fmla="*/ 76 h 92"/>
                  <a:gd name="T8" fmla="*/ 312 w 314"/>
                  <a:gd name="T9" fmla="*/ 64 h 92"/>
                  <a:gd name="T10" fmla="*/ 246 w 314"/>
                  <a:gd name="T11" fmla="*/ 49 h 92"/>
                  <a:gd name="T12" fmla="*/ 290 w 314"/>
                  <a:gd name="T13" fmla="*/ 70 h 92"/>
                  <a:gd name="T14" fmla="*/ 217 w 314"/>
                  <a:gd name="T15" fmla="*/ 83 h 92"/>
                  <a:gd name="T16" fmla="*/ 42 w 314"/>
                  <a:gd name="T17" fmla="*/ 31 h 92"/>
                  <a:gd name="T18" fmla="*/ 224 w 314"/>
                  <a:gd name="T19" fmla="*/ 0 h 92"/>
                  <a:gd name="T20" fmla="*/ 224 w 314"/>
                  <a:gd name="T2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4" h="92">
                    <a:moveTo>
                      <a:pt x="224" y="0"/>
                    </a:moveTo>
                    <a:lnTo>
                      <a:pt x="0" y="26"/>
                    </a:lnTo>
                    <a:lnTo>
                      <a:pt x="219" y="92"/>
                    </a:lnTo>
                    <a:lnTo>
                      <a:pt x="314" y="76"/>
                    </a:lnTo>
                    <a:lnTo>
                      <a:pt x="312" y="64"/>
                    </a:lnTo>
                    <a:lnTo>
                      <a:pt x="246" y="49"/>
                    </a:lnTo>
                    <a:lnTo>
                      <a:pt x="290" y="70"/>
                    </a:lnTo>
                    <a:lnTo>
                      <a:pt x="217" y="83"/>
                    </a:lnTo>
                    <a:lnTo>
                      <a:pt x="42" y="31"/>
                    </a:lnTo>
                    <a:lnTo>
                      <a:pt x="224" y="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114"/>
              <p:cNvSpPr>
                <a:spLocks/>
              </p:cNvSpPr>
              <p:nvPr/>
            </p:nvSpPr>
            <p:spPr bwMode="auto">
              <a:xfrm>
                <a:off x="5312" y="2976"/>
                <a:ext cx="6" cy="2"/>
              </a:xfrm>
              <a:custGeom>
                <a:avLst/>
                <a:gdLst>
                  <a:gd name="T0" fmla="*/ 0 w 47"/>
                  <a:gd name="T1" fmla="*/ 16 h 16"/>
                  <a:gd name="T2" fmla="*/ 13 w 47"/>
                  <a:gd name="T3" fmla="*/ 2 h 16"/>
                  <a:gd name="T4" fmla="*/ 40 w 47"/>
                  <a:gd name="T5" fmla="*/ 0 h 16"/>
                  <a:gd name="T6" fmla="*/ 47 w 47"/>
                  <a:gd name="T7" fmla="*/ 4 h 16"/>
                  <a:gd name="T8" fmla="*/ 40 w 47"/>
                  <a:gd name="T9" fmla="*/ 6 h 16"/>
                  <a:gd name="T10" fmla="*/ 31 w 47"/>
                  <a:gd name="T11" fmla="*/ 3 h 16"/>
                  <a:gd name="T12" fmla="*/ 15 w 47"/>
                  <a:gd name="T13" fmla="*/ 5 h 16"/>
                  <a:gd name="T14" fmla="*/ 0 w 47"/>
                  <a:gd name="T15" fmla="*/ 16 h 16"/>
                  <a:gd name="T16" fmla="*/ 0 w 47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16">
                    <a:moveTo>
                      <a:pt x="0" y="16"/>
                    </a:moveTo>
                    <a:lnTo>
                      <a:pt x="13" y="2"/>
                    </a:lnTo>
                    <a:lnTo>
                      <a:pt x="40" y="0"/>
                    </a:lnTo>
                    <a:lnTo>
                      <a:pt x="47" y="4"/>
                    </a:lnTo>
                    <a:lnTo>
                      <a:pt x="40" y="6"/>
                    </a:lnTo>
                    <a:lnTo>
                      <a:pt x="31" y="3"/>
                    </a:lnTo>
                    <a:lnTo>
                      <a:pt x="15" y="5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115"/>
              <p:cNvSpPr>
                <a:spLocks/>
              </p:cNvSpPr>
              <p:nvPr/>
            </p:nvSpPr>
            <p:spPr bwMode="auto">
              <a:xfrm>
                <a:off x="5323" y="2974"/>
                <a:ext cx="6" cy="2"/>
              </a:xfrm>
              <a:custGeom>
                <a:avLst/>
                <a:gdLst>
                  <a:gd name="T0" fmla="*/ 0 w 38"/>
                  <a:gd name="T1" fmla="*/ 15 h 15"/>
                  <a:gd name="T2" fmla="*/ 3 w 38"/>
                  <a:gd name="T3" fmla="*/ 8 h 15"/>
                  <a:gd name="T4" fmla="*/ 25 w 38"/>
                  <a:gd name="T5" fmla="*/ 0 h 15"/>
                  <a:gd name="T6" fmla="*/ 38 w 38"/>
                  <a:gd name="T7" fmla="*/ 12 h 15"/>
                  <a:gd name="T8" fmla="*/ 28 w 38"/>
                  <a:gd name="T9" fmla="*/ 5 h 15"/>
                  <a:gd name="T10" fmla="*/ 21 w 38"/>
                  <a:gd name="T11" fmla="*/ 5 h 15"/>
                  <a:gd name="T12" fmla="*/ 13 w 38"/>
                  <a:gd name="T13" fmla="*/ 8 h 15"/>
                  <a:gd name="T14" fmla="*/ 9 w 38"/>
                  <a:gd name="T15" fmla="*/ 14 h 15"/>
                  <a:gd name="T16" fmla="*/ 0 w 38"/>
                  <a:gd name="T17" fmla="*/ 15 h 15"/>
                  <a:gd name="T18" fmla="*/ 0 w 38"/>
                  <a:gd name="T1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5">
                    <a:moveTo>
                      <a:pt x="0" y="15"/>
                    </a:moveTo>
                    <a:lnTo>
                      <a:pt x="3" y="8"/>
                    </a:lnTo>
                    <a:lnTo>
                      <a:pt x="25" y="0"/>
                    </a:lnTo>
                    <a:lnTo>
                      <a:pt x="38" y="12"/>
                    </a:lnTo>
                    <a:lnTo>
                      <a:pt x="28" y="5"/>
                    </a:lnTo>
                    <a:lnTo>
                      <a:pt x="21" y="5"/>
                    </a:lnTo>
                    <a:lnTo>
                      <a:pt x="13" y="8"/>
                    </a:lnTo>
                    <a:lnTo>
                      <a:pt x="9" y="14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116"/>
              <p:cNvSpPr>
                <a:spLocks/>
              </p:cNvSpPr>
              <p:nvPr/>
            </p:nvSpPr>
            <p:spPr bwMode="auto">
              <a:xfrm>
                <a:off x="5302" y="2966"/>
                <a:ext cx="24" cy="41"/>
              </a:xfrm>
              <a:custGeom>
                <a:avLst/>
                <a:gdLst>
                  <a:gd name="T0" fmla="*/ 167 w 167"/>
                  <a:gd name="T1" fmla="*/ 15 h 287"/>
                  <a:gd name="T2" fmla="*/ 166 w 167"/>
                  <a:gd name="T3" fmla="*/ 29 h 287"/>
                  <a:gd name="T4" fmla="*/ 161 w 167"/>
                  <a:gd name="T5" fmla="*/ 49 h 287"/>
                  <a:gd name="T6" fmla="*/ 154 w 167"/>
                  <a:gd name="T7" fmla="*/ 64 h 287"/>
                  <a:gd name="T8" fmla="*/ 146 w 167"/>
                  <a:gd name="T9" fmla="*/ 73 h 287"/>
                  <a:gd name="T10" fmla="*/ 147 w 167"/>
                  <a:gd name="T11" fmla="*/ 54 h 287"/>
                  <a:gd name="T12" fmla="*/ 139 w 167"/>
                  <a:gd name="T13" fmla="*/ 65 h 287"/>
                  <a:gd name="T14" fmla="*/ 129 w 167"/>
                  <a:gd name="T15" fmla="*/ 73 h 287"/>
                  <a:gd name="T16" fmla="*/ 132 w 167"/>
                  <a:gd name="T17" fmla="*/ 58 h 287"/>
                  <a:gd name="T18" fmla="*/ 123 w 167"/>
                  <a:gd name="T19" fmla="*/ 67 h 287"/>
                  <a:gd name="T20" fmla="*/ 114 w 167"/>
                  <a:gd name="T21" fmla="*/ 74 h 287"/>
                  <a:gd name="T22" fmla="*/ 116 w 167"/>
                  <a:gd name="T23" fmla="*/ 59 h 287"/>
                  <a:gd name="T24" fmla="*/ 106 w 167"/>
                  <a:gd name="T25" fmla="*/ 67 h 287"/>
                  <a:gd name="T26" fmla="*/ 92 w 167"/>
                  <a:gd name="T27" fmla="*/ 74 h 287"/>
                  <a:gd name="T28" fmla="*/ 73 w 167"/>
                  <a:gd name="T29" fmla="*/ 78 h 287"/>
                  <a:gd name="T30" fmla="*/ 55 w 167"/>
                  <a:gd name="T31" fmla="*/ 93 h 287"/>
                  <a:gd name="T32" fmla="*/ 48 w 167"/>
                  <a:gd name="T33" fmla="*/ 118 h 287"/>
                  <a:gd name="T34" fmla="*/ 41 w 167"/>
                  <a:gd name="T35" fmla="*/ 139 h 287"/>
                  <a:gd name="T36" fmla="*/ 36 w 167"/>
                  <a:gd name="T37" fmla="*/ 150 h 287"/>
                  <a:gd name="T38" fmla="*/ 36 w 167"/>
                  <a:gd name="T39" fmla="*/ 162 h 287"/>
                  <a:gd name="T40" fmla="*/ 48 w 167"/>
                  <a:gd name="T41" fmla="*/ 162 h 287"/>
                  <a:gd name="T42" fmla="*/ 47 w 167"/>
                  <a:gd name="T43" fmla="*/ 141 h 287"/>
                  <a:gd name="T44" fmla="*/ 58 w 167"/>
                  <a:gd name="T45" fmla="*/ 179 h 287"/>
                  <a:gd name="T46" fmla="*/ 69 w 167"/>
                  <a:gd name="T47" fmla="*/ 203 h 287"/>
                  <a:gd name="T48" fmla="*/ 73 w 167"/>
                  <a:gd name="T49" fmla="*/ 218 h 287"/>
                  <a:gd name="T50" fmla="*/ 73 w 167"/>
                  <a:gd name="T51" fmla="*/ 231 h 287"/>
                  <a:gd name="T52" fmla="*/ 66 w 167"/>
                  <a:gd name="T53" fmla="*/ 260 h 287"/>
                  <a:gd name="T54" fmla="*/ 48 w 167"/>
                  <a:gd name="T55" fmla="*/ 277 h 287"/>
                  <a:gd name="T56" fmla="*/ 19 w 167"/>
                  <a:gd name="T57" fmla="*/ 287 h 287"/>
                  <a:gd name="T58" fmla="*/ 38 w 167"/>
                  <a:gd name="T59" fmla="*/ 276 h 287"/>
                  <a:gd name="T60" fmla="*/ 56 w 167"/>
                  <a:gd name="T61" fmla="*/ 248 h 287"/>
                  <a:gd name="T62" fmla="*/ 58 w 167"/>
                  <a:gd name="T63" fmla="*/ 234 h 287"/>
                  <a:gd name="T64" fmla="*/ 51 w 167"/>
                  <a:gd name="T65" fmla="*/ 211 h 287"/>
                  <a:gd name="T66" fmla="*/ 14 w 167"/>
                  <a:gd name="T67" fmla="*/ 181 h 287"/>
                  <a:gd name="T68" fmla="*/ 0 w 167"/>
                  <a:gd name="T69" fmla="*/ 141 h 287"/>
                  <a:gd name="T70" fmla="*/ 18 w 167"/>
                  <a:gd name="T71" fmla="*/ 171 h 287"/>
                  <a:gd name="T72" fmla="*/ 50 w 167"/>
                  <a:gd name="T73" fmla="*/ 193 h 287"/>
                  <a:gd name="T74" fmla="*/ 30 w 167"/>
                  <a:gd name="T75" fmla="*/ 163 h 287"/>
                  <a:gd name="T76" fmla="*/ 30 w 167"/>
                  <a:gd name="T77" fmla="*/ 139 h 287"/>
                  <a:gd name="T78" fmla="*/ 42 w 167"/>
                  <a:gd name="T79" fmla="*/ 111 h 287"/>
                  <a:gd name="T80" fmla="*/ 48 w 167"/>
                  <a:gd name="T81" fmla="*/ 87 h 287"/>
                  <a:gd name="T82" fmla="*/ 29 w 167"/>
                  <a:gd name="T83" fmla="*/ 84 h 287"/>
                  <a:gd name="T84" fmla="*/ 48 w 167"/>
                  <a:gd name="T85" fmla="*/ 82 h 287"/>
                  <a:gd name="T86" fmla="*/ 68 w 167"/>
                  <a:gd name="T87" fmla="*/ 73 h 287"/>
                  <a:gd name="T88" fmla="*/ 79 w 167"/>
                  <a:gd name="T89" fmla="*/ 64 h 287"/>
                  <a:gd name="T90" fmla="*/ 92 w 167"/>
                  <a:gd name="T91" fmla="*/ 49 h 287"/>
                  <a:gd name="T92" fmla="*/ 88 w 167"/>
                  <a:gd name="T93" fmla="*/ 66 h 287"/>
                  <a:gd name="T94" fmla="*/ 106 w 167"/>
                  <a:gd name="T95" fmla="*/ 58 h 287"/>
                  <a:gd name="T96" fmla="*/ 122 w 167"/>
                  <a:gd name="T97" fmla="*/ 44 h 287"/>
                  <a:gd name="T98" fmla="*/ 138 w 167"/>
                  <a:gd name="T99" fmla="*/ 21 h 287"/>
                  <a:gd name="T100" fmla="*/ 131 w 167"/>
                  <a:gd name="T101" fmla="*/ 49 h 287"/>
                  <a:gd name="T102" fmla="*/ 145 w 167"/>
                  <a:gd name="T103" fmla="*/ 35 h 287"/>
                  <a:gd name="T104" fmla="*/ 145 w 167"/>
                  <a:gd name="T105" fmla="*/ 46 h 287"/>
                  <a:gd name="T106" fmla="*/ 157 w 167"/>
                  <a:gd name="T107" fmla="*/ 30 h 287"/>
                  <a:gd name="T108" fmla="*/ 166 w 167"/>
                  <a:gd name="T109" fmla="*/ 0 h 287"/>
                  <a:gd name="T110" fmla="*/ 167 w 167"/>
                  <a:gd name="T111" fmla="*/ 15 h 287"/>
                  <a:gd name="T112" fmla="*/ 167 w 167"/>
                  <a:gd name="T113" fmla="*/ 15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7" h="287">
                    <a:moveTo>
                      <a:pt x="167" y="15"/>
                    </a:moveTo>
                    <a:lnTo>
                      <a:pt x="166" y="29"/>
                    </a:lnTo>
                    <a:lnTo>
                      <a:pt x="161" y="49"/>
                    </a:lnTo>
                    <a:lnTo>
                      <a:pt x="154" y="64"/>
                    </a:lnTo>
                    <a:lnTo>
                      <a:pt x="146" y="73"/>
                    </a:lnTo>
                    <a:lnTo>
                      <a:pt x="147" y="54"/>
                    </a:lnTo>
                    <a:lnTo>
                      <a:pt x="139" y="65"/>
                    </a:lnTo>
                    <a:lnTo>
                      <a:pt x="129" y="73"/>
                    </a:lnTo>
                    <a:lnTo>
                      <a:pt x="132" y="58"/>
                    </a:lnTo>
                    <a:lnTo>
                      <a:pt x="123" y="67"/>
                    </a:lnTo>
                    <a:lnTo>
                      <a:pt x="114" y="74"/>
                    </a:lnTo>
                    <a:lnTo>
                      <a:pt x="116" y="59"/>
                    </a:lnTo>
                    <a:lnTo>
                      <a:pt x="106" y="67"/>
                    </a:lnTo>
                    <a:lnTo>
                      <a:pt x="92" y="74"/>
                    </a:lnTo>
                    <a:lnTo>
                      <a:pt x="73" y="78"/>
                    </a:lnTo>
                    <a:lnTo>
                      <a:pt x="55" y="93"/>
                    </a:lnTo>
                    <a:lnTo>
                      <a:pt x="48" y="118"/>
                    </a:lnTo>
                    <a:lnTo>
                      <a:pt x="41" y="139"/>
                    </a:lnTo>
                    <a:lnTo>
                      <a:pt x="36" y="150"/>
                    </a:lnTo>
                    <a:lnTo>
                      <a:pt x="36" y="162"/>
                    </a:lnTo>
                    <a:lnTo>
                      <a:pt x="48" y="162"/>
                    </a:lnTo>
                    <a:lnTo>
                      <a:pt x="47" y="141"/>
                    </a:lnTo>
                    <a:lnTo>
                      <a:pt x="58" y="179"/>
                    </a:lnTo>
                    <a:lnTo>
                      <a:pt x="69" y="203"/>
                    </a:lnTo>
                    <a:lnTo>
                      <a:pt x="73" y="218"/>
                    </a:lnTo>
                    <a:lnTo>
                      <a:pt x="73" y="231"/>
                    </a:lnTo>
                    <a:lnTo>
                      <a:pt x="66" y="260"/>
                    </a:lnTo>
                    <a:lnTo>
                      <a:pt x="48" y="277"/>
                    </a:lnTo>
                    <a:lnTo>
                      <a:pt x="19" y="287"/>
                    </a:lnTo>
                    <a:lnTo>
                      <a:pt x="38" y="276"/>
                    </a:lnTo>
                    <a:lnTo>
                      <a:pt x="56" y="248"/>
                    </a:lnTo>
                    <a:lnTo>
                      <a:pt x="58" y="234"/>
                    </a:lnTo>
                    <a:lnTo>
                      <a:pt x="51" y="211"/>
                    </a:lnTo>
                    <a:lnTo>
                      <a:pt x="14" y="181"/>
                    </a:lnTo>
                    <a:lnTo>
                      <a:pt x="0" y="141"/>
                    </a:lnTo>
                    <a:lnTo>
                      <a:pt x="18" y="171"/>
                    </a:lnTo>
                    <a:lnTo>
                      <a:pt x="50" y="193"/>
                    </a:lnTo>
                    <a:lnTo>
                      <a:pt x="30" y="163"/>
                    </a:lnTo>
                    <a:lnTo>
                      <a:pt x="30" y="139"/>
                    </a:lnTo>
                    <a:lnTo>
                      <a:pt x="42" y="111"/>
                    </a:lnTo>
                    <a:lnTo>
                      <a:pt x="48" y="87"/>
                    </a:lnTo>
                    <a:lnTo>
                      <a:pt x="29" y="84"/>
                    </a:lnTo>
                    <a:lnTo>
                      <a:pt x="48" y="82"/>
                    </a:lnTo>
                    <a:lnTo>
                      <a:pt x="68" y="73"/>
                    </a:lnTo>
                    <a:lnTo>
                      <a:pt x="79" y="64"/>
                    </a:lnTo>
                    <a:lnTo>
                      <a:pt x="92" y="49"/>
                    </a:lnTo>
                    <a:lnTo>
                      <a:pt x="88" y="66"/>
                    </a:lnTo>
                    <a:lnTo>
                      <a:pt x="106" y="58"/>
                    </a:lnTo>
                    <a:lnTo>
                      <a:pt x="122" y="44"/>
                    </a:lnTo>
                    <a:lnTo>
                      <a:pt x="138" y="21"/>
                    </a:lnTo>
                    <a:lnTo>
                      <a:pt x="131" y="49"/>
                    </a:lnTo>
                    <a:lnTo>
                      <a:pt x="145" y="35"/>
                    </a:lnTo>
                    <a:lnTo>
                      <a:pt x="145" y="46"/>
                    </a:lnTo>
                    <a:lnTo>
                      <a:pt x="157" y="30"/>
                    </a:lnTo>
                    <a:lnTo>
                      <a:pt x="166" y="0"/>
                    </a:lnTo>
                    <a:lnTo>
                      <a:pt x="167" y="15"/>
                    </a:lnTo>
                    <a:lnTo>
                      <a:pt x="16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117"/>
              <p:cNvSpPr>
                <a:spLocks/>
              </p:cNvSpPr>
              <p:nvPr/>
            </p:nvSpPr>
            <p:spPr bwMode="auto">
              <a:xfrm>
                <a:off x="5307" y="2994"/>
                <a:ext cx="2" cy="8"/>
              </a:xfrm>
              <a:custGeom>
                <a:avLst/>
                <a:gdLst>
                  <a:gd name="T0" fmla="*/ 4 w 19"/>
                  <a:gd name="T1" fmla="*/ 0 h 58"/>
                  <a:gd name="T2" fmla="*/ 6 w 19"/>
                  <a:gd name="T3" fmla="*/ 24 h 58"/>
                  <a:gd name="T4" fmla="*/ 0 w 19"/>
                  <a:gd name="T5" fmla="*/ 58 h 58"/>
                  <a:gd name="T6" fmla="*/ 13 w 19"/>
                  <a:gd name="T7" fmla="*/ 33 h 58"/>
                  <a:gd name="T8" fmla="*/ 19 w 19"/>
                  <a:gd name="T9" fmla="*/ 9 h 58"/>
                  <a:gd name="T10" fmla="*/ 4 w 19"/>
                  <a:gd name="T11" fmla="*/ 0 h 58"/>
                  <a:gd name="T12" fmla="*/ 4 w 19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8">
                    <a:moveTo>
                      <a:pt x="4" y="0"/>
                    </a:moveTo>
                    <a:lnTo>
                      <a:pt x="6" y="24"/>
                    </a:lnTo>
                    <a:lnTo>
                      <a:pt x="0" y="58"/>
                    </a:lnTo>
                    <a:lnTo>
                      <a:pt x="13" y="33"/>
                    </a:lnTo>
                    <a:lnTo>
                      <a:pt x="19" y="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118"/>
              <p:cNvSpPr>
                <a:spLocks/>
              </p:cNvSpPr>
              <p:nvPr/>
            </p:nvSpPr>
            <p:spPr bwMode="auto">
              <a:xfrm>
                <a:off x="5325" y="2969"/>
                <a:ext cx="8" cy="11"/>
              </a:xfrm>
              <a:custGeom>
                <a:avLst/>
                <a:gdLst>
                  <a:gd name="T0" fmla="*/ 0 w 52"/>
                  <a:gd name="T1" fmla="*/ 0 h 78"/>
                  <a:gd name="T2" fmla="*/ 5 w 52"/>
                  <a:gd name="T3" fmla="*/ 16 h 78"/>
                  <a:gd name="T4" fmla="*/ 15 w 52"/>
                  <a:gd name="T5" fmla="*/ 35 h 78"/>
                  <a:gd name="T6" fmla="*/ 31 w 52"/>
                  <a:gd name="T7" fmla="*/ 55 h 78"/>
                  <a:gd name="T8" fmla="*/ 52 w 52"/>
                  <a:gd name="T9" fmla="*/ 78 h 78"/>
                  <a:gd name="T10" fmla="*/ 24 w 52"/>
                  <a:gd name="T11" fmla="*/ 33 h 78"/>
                  <a:gd name="T12" fmla="*/ 0 w 52"/>
                  <a:gd name="T13" fmla="*/ 0 h 78"/>
                  <a:gd name="T14" fmla="*/ 0 w 52"/>
                  <a:gd name="T1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78">
                    <a:moveTo>
                      <a:pt x="0" y="0"/>
                    </a:moveTo>
                    <a:lnTo>
                      <a:pt x="5" y="16"/>
                    </a:lnTo>
                    <a:lnTo>
                      <a:pt x="15" y="35"/>
                    </a:lnTo>
                    <a:lnTo>
                      <a:pt x="31" y="55"/>
                    </a:lnTo>
                    <a:lnTo>
                      <a:pt x="52" y="78"/>
                    </a:lnTo>
                    <a:lnTo>
                      <a:pt x="24" y="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119"/>
              <p:cNvSpPr>
                <a:spLocks/>
              </p:cNvSpPr>
              <p:nvPr/>
            </p:nvSpPr>
            <p:spPr bwMode="auto">
              <a:xfrm>
                <a:off x="5324" y="2975"/>
                <a:ext cx="11" cy="30"/>
              </a:xfrm>
              <a:custGeom>
                <a:avLst/>
                <a:gdLst>
                  <a:gd name="T0" fmla="*/ 33 w 76"/>
                  <a:gd name="T1" fmla="*/ 0 h 206"/>
                  <a:gd name="T2" fmla="*/ 39 w 76"/>
                  <a:gd name="T3" fmla="*/ 26 h 206"/>
                  <a:gd name="T4" fmla="*/ 48 w 76"/>
                  <a:gd name="T5" fmla="*/ 64 h 206"/>
                  <a:gd name="T6" fmla="*/ 38 w 76"/>
                  <a:gd name="T7" fmla="*/ 126 h 206"/>
                  <a:gd name="T8" fmla="*/ 13 w 76"/>
                  <a:gd name="T9" fmla="*/ 158 h 206"/>
                  <a:gd name="T10" fmla="*/ 20 w 76"/>
                  <a:gd name="T11" fmla="*/ 154 h 206"/>
                  <a:gd name="T12" fmla="*/ 19 w 76"/>
                  <a:gd name="T13" fmla="*/ 181 h 206"/>
                  <a:gd name="T14" fmla="*/ 0 w 76"/>
                  <a:gd name="T15" fmla="*/ 206 h 206"/>
                  <a:gd name="T16" fmla="*/ 25 w 76"/>
                  <a:gd name="T17" fmla="*/ 190 h 206"/>
                  <a:gd name="T18" fmla="*/ 26 w 76"/>
                  <a:gd name="T19" fmla="*/ 155 h 206"/>
                  <a:gd name="T20" fmla="*/ 34 w 76"/>
                  <a:gd name="T21" fmla="*/ 182 h 206"/>
                  <a:gd name="T22" fmla="*/ 37 w 76"/>
                  <a:gd name="T23" fmla="*/ 151 h 206"/>
                  <a:gd name="T24" fmla="*/ 46 w 76"/>
                  <a:gd name="T25" fmla="*/ 170 h 206"/>
                  <a:gd name="T26" fmla="*/ 48 w 76"/>
                  <a:gd name="T27" fmla="*/ 188 h 206"/>
                  <a:gd name="T28" fmla="*/ 64 w 76"/>
                  <a:gd name="T29" fmla="*/ 197 h 206"/>
                  <a:gd name="T30" fmla="*/ 52 w 76"/>
                  <a:gd name="T31" fmla="*/ 155 h 206"/>
                  <a:gd name="T32" fmla="*/ 60 w 76"/>
                  <a:gd name="T33" fmla="*/ 116 h 206"/>
                  <a:gd name="T34" fmla="*/ 60 w 76"/>
                  <a:gd name="T35" fmla="*/ 91 h 206"/>
                  <a:gd name="T36" fmla="*/ 76 w 76"/>
                  <a:gd name="T37" fmla="*/ 111 h 206"/>
                  <a:gd name="T38" fmla="*/ 72 w 76"/>
                  <a:gd name="T39" fmla="*/ 76 h 206"/>
                  <a:gd name="T40" fmla="*/ 46 w 76"/>
                  <a:gd name="T41" fmla="*/ 30 h 206"/>
                  <a:gd name="T42" fmla="*/ 33 w 76"/>
                  <a:gd name="T43" fmla="*/ 0 h 206"/>
                  <a:gd name="T44" fmla="*/ 33 w 76"/>
                  <a:gd name="T45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206">
                    <a:moveTo>
                      <a:pt x="33" y="0"/>
                    </a:moveTo>
                    <a:lnTo>
                      <a:pt x="39" y="26"/>
                    </a:lnTo>
                    <a:lnTo>
                      <a:pt x="48" y="64"/>
                    </a:lnTo>
                    <a:lnTo>
                      <a:pt x="38" y="126"/>
                    </a:lnTo>
                    <a:lnTo>
                      <a:pt x="13" y="158"/>
                    </a:lnTo>
                    <a:lnTo>
                      <a:pt x="20" y="154"/>
                    </a:lnTo>
                    <a:lnTo>
                      <a:pt x="19" y="181"/>
                    </a:lnTo>
                    <a:lnTo>
                      <a:pt x="0" y="206"/>
                    </a:lnTo>
                    <a:lnTo>
                      <a:pt x="25" y="190"/>
                    </a:lnTo>
                    <a:lnTo>
                      <a:pt x="26" y="155"/>
                    </a:lnTo>
                    <a:lnTo>
                      <a:pt x="34" y="182"/>
                    </a:lnTo>
                    <a:lnTo>
                      <a:pt x="37" y="151"/>
                    </a:lnTo>
                    <a:lnTo>
                      <a:pt x="46" y="170"/>
                    </a:lnTo>
                    <a:lnTo>
                      <a:pt x="48" y="188"/>
                    </a:lnTo>
                    <a:lnTo>
                      <a:pt x="64" y="197"/>
                    </a:lnTo>
                    <a:lnTo>
                      <a:pt x="52" y="155"/>
                    </a:lnTo>
                    <a:lnTo>
                      <a:pt x="60" y="116"/>
                    </a:lnTo>
                    <a:lnTo>
                      <a:pt x="60" y="91"/>
                    </a:lnTo>
                    <a:lnTo>
                      <a:pt x="76" y="111"/>
                    </a:lnTo>
                    <a:lnTo>
                      <a:pt x="72" y="76"/>
                    </a:lnTo>
                    <a:lnTo>
                      <a:pt x="46" y="30"/>
                    </a:lnTo>
                    <a:lnTo>
                      <a:pt x="33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 120"/>
              <p:cNvSpPr>
                <a:spLocks/>
              </p:cNvSpPr>
              <p:nvPr/>
            </p:nvSpPr>
            <p:spPr bwMode="auto">
              <a:xfrm>
                <a:off x="5309" y="2983"/>
                <a:ext cx="3" cy="6"/>
              </a:xfrm>
              <a:custGeom>
                <a:avLst/>
                <a:gdLst>
                  <a:gd name="T0" fmla="*/ 0 w 24"/>
                  <a:gd name="T1" fmla="*/ 0 h 44"/>
                  <a:gd name="T2" fmla="*/ 15 w 24"/>
                  <a:gd name="T3" fmla="*/ 15 h 44"/>
                  <a:gd name="T4" fmla="*/ 24 w 24"/>
                  <a:gd name="T5" fmla="*/ 44 h 44"/>
                  <a:gd name="T6" fmla="*/ 8 w 24"/>
                  <a:gd name="T7" fmla="*/ 24 h 44"/>
                  <a:gd name="T8" fmla="*/ 0 w 24"/>
                  <a:gd name="T9" fmla="*/ 0 h 44"/>
                  <a:gd name="T10" fmla="*/ 0 w 24"/>
                  <a:gd name="T11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4">
                    <a:moveTo>
                      <a:pt x="0" y="0"/>
                    </a:moveTo>
                    <a:lnTo>
                      <a:pt x="15" y="15"/>
                    </a:lnTo>
                    <a:lnTo>
                      <a:pt x="24" y="44"/>
                    </a:lnTo>
                    <a:lnTo>
                      <a:pt x="8" y="2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121"/>
              <p:cNvSpPr>
                <a:spLocks/>
              </p:cNvSpPr>
              <p:nvPr/>
            </p:nvSpPr>
            <p:spPr bwMode="auto">
              <a:xfrm>
                <a:off x="5310" y="2993"/>
                <a:ext cx="16" cy="8"/>
              </a:xfrm>
              <a:custGeom>
                <a:avLst/>
                <a:gdLst>
                  <a:gd name="T0" fmla="*/ 8 w 107"/>
                  <a:gd name="T1" fmla="*/ 5 h 58"/>
                  <a:gd name="T2" fmla="*/ 34 w 107"/>
                  <a:gd name="T3" fmla="*/ 26 h 58"/>
                  <a:gd name="T4" fmla="*/ 72 w 107"/>
                  <a:gd name="T5" fmla="*/ 36 h 58"/>
                  <a:gd name="T6" fmla="*/ 107 w 107"/>
                  <a:gd name="T7" fmla="*/ 36 h 58"/>
                  <a:gd name="T8" fmla="*/ 75 w 107"/>
                  <a:gd name="T9" fmla="*/ 58 h 58"/>
                  <a:gd name="T10" fmla="*/ 55 w 107"/>
                  <a:gd name="T11" fmla="*/ 39 h 58"/>
                  <a:gd name="T12" fmla="*/ 24 w 107"/>
                  <a:gd name="T13" fmla="*/ 29 h 58"/>
                  <a:gd name="T14" fmla="*/ 0 w 107"/>
                  <a:gd name="T15" fmla="*/ 0 h 58"/>
                  <a:gd name="T16" fmla="*/ 8 w 107"/>
                  <a:gd name="T17" fmla="*/ 5 h 58"/>
                  <a:gd name="T18" fmla="*/ 8 w 107"/>
                  <a:gd name="T19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58">
                    <a:moveTo>
                      <a:pt x="8" y="5"/>
                    </a:moveTo>
                    <a:lnTo>
                      <a:pt x="34" y="26"/>
                    </a:lnTo>
                    <a:lnTo>
                      <a:pt x="72" y="36"/>
                    </a:lnTo>
                    <a:lnTo>
                      <a:pt x="107" y="36"/>
                    </a:lnTo>
                    <a:lnTo>
                      <a:pt x="75" y="58"/>
                    </a:lnTo>
                    <a:lnTo>
                      <a:pt x="55" y="39"/>
                    </a:lnTo>
                    <a:lnTo>
                      <a:pt x="24" y="29"/>
                    </a:lnTo>
                    <a:lnTo>
                      <a:pt x="0" y="0"/>
                    </a:lnTo>
                    <a:lnTo>
                      <a:pt x="8" y="5"/>
                    </a:lnTo>
                    <a:lnTo>
                      <a:pt x="8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122"/>
              <p:cNvSpPr>
                <a:spLocks/>
              </p:cNvSpPr>
              <p:nvPr/>
            </p:nvSpPr>
            <p:spPr bwMode="auto">
              <a:xfrm>
                <a:off x="5314" y="2998"/>
                <a:ext cx="4" cy="8"/>
              </a:xfrm>
              <a:custGeom>
                <a:avLst/>
                <a:gdLst>
                  <a:gd name="T0" fmla="*/ 0 w 28"/>
                  <a:gd name="T1" fmla="*/ 0 h 60"/>
                  <a:gd name="T2" fmla="*/ 28 w 28"/>
                  <a:gd name="T3" fmla="*/ 60 h 60"/>
                  <a:gd name="T4" fmla="*/ 20 w 28"/>
                  <a:gd name="T5" fmla="*/ 19 h 60"/>
                  <a:gd name="T6" fmla="*/ 0 w 28"/>
                  <a:gd name="T7" fmla="*/ 0 h 60"/>
                  <a:gd name="T8" fmla="*/ 0 w 28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0">
                    <a:moveTo>
                      <a:pt x="0" y="0"/>
                    </a:moveTo>
                    <a:lnTo>
                      <a:pt x="28" y="60"/>
                    </a:lnTo>
                    <a:lnTo>
                      <a:pt x="20" y="1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123"/>
              <p:cNvSpPr>
                <a:spLocks/>
              </p:cNvSpPr>
              <p:nvPr/>
            </p:nvSpPr>
            <p:spPr bwMode="auto">
              <a:xfrm>
                <a:off x="5286" y="2959"/>
                <a:ext cx="56" cy="57"/>
              </a:xfrm>
              <a:custGeom>
                <a:avLst/>
                <a:gdLst>
                  <a:gd name="T0" fmla="*/ 344 w 396"/>
                  <a:gd name="T1" fmla="*/ 85 h 395"/>
                  <a:gd name="T2" fmla="*/ 308 w 396"/>
                  <a:gd name="T3" fmla="*/ 34 h 395"/>
                  <a:gd name="T4" fmla="*/ 272 w 396"/>
                  <a:gd name="T5" fmla="*/ 6 h 395"/>
                  <a:gd name="T6" fmla="*/ 200 w 396"/>
                  <a:gd name="T7" fmla="*/ 0 h 395"/>
                  <a:gd name="T8" fmla="*/ 146 w 396"/>
                  <a:gd name="T9" fmla="*/ 24 h 395"/>
                  <a:gd name="T10" fmla="*/ 112 w 396"/>
                  <a:gd name="T11" fmla="*/ 64 h 395"/>
                  <a:gd name="T12" fmla="*/ 95 w 396"/>
                  <a:gd name="T13" fmla="*/ 121 h 395"/>
                  <a:gd name="T14" fmla="*/ 83 w 396"/>
                  <a:gd name="T15" fmla="*/ 178 h 395"/>
                  <a:gd name="T16" fmla="*/ 90 w 396"/>
                  <a:gd name="T17" fmla="*/ 243 h 395"/>
                  <a:gd name="T18" fmla="*/ 90 w 396"/>
                  <a:gd name="T19" fmla="*/ 308 h 395"/>
                  <a:gd name="T20" fmla="*/ 70 w 396"/>
                  <a:gd name="T21" fmla="*/ 347 h 395"/>
                  <a:gd name="T22" fmla="*/ 26 w 396"/>
                  <a:gd name="T23" fmla="*/ 362 h 395"/>
                  <a:gd name="T24" fmla="*/ 0 w 396"/>
                  <a:gd name="T25" fmla="*/ 395 h 395"/>
                  <a:gd name="T26" fmla="*/ 43 w 396"/>
                  <a:gd name="T27" fmla="*/ 379 h 395"/>
                  <a:gd name="T28" fmla="*/ 89 w 396"/>
                  <a:gd name="T29" fmla="*/ 373 h 395"/>
                  <a:gd name="T30" fmla="*/ 106 w 396"/>
                  <a:gd name="T31" fmla="*/ 355 h 395"/>
                  <a:gd name="T32" fmla="*/ 111 w 396"/>
                  <a:gd name="T33" fmla="*/ 374 h 395"/>
                  <a:gd name="T34" fmla="*/ 126 w 396"/>
                  <a:gd name="T35" fmla="*/ 349 h 395"/>
                  <a:gd name="T36" fmla="*/ 131 w 396"/>
                  <a:gd name="T37" fmla="*/ 331 h 395"/>
                  <a:gd name="T38" fmla="*/ 116 w 396"/>
                  <a:gd name="T39" fmla="*/ 348 h 395"/>
                  <a:gd name="T40" fmla="*/ 118 w 396"/>
                  <a:gd name="T41" fmla="*/ 328 h 395"/>
                  <a:gd name="T42" fmla="*/ 102 w 396"/>
                  <a:gd name="T43" fmla="*/ 346 h 395"/>
                  <a:gd name="T44" fmla="*/ 59 w 396"/>
                  <a:gd name="T45" fmla="*/ 362 h 395"/>
                  <a:gd name="T46" fmla="*/ 90 w 396"/>
                  <a:gd name="T47" fmla="*/ 338 h 395"/>
                  <a:gd name="T48" fmla="*/ 102 w 396"/>
                  <a:gd name="T49" fmla="*/ 297 h 395"/>
                  <a:gd name="T50" fmla="*/ 102 w 396"/>
                  <a:gd name="T51" fmla="*/ 273 h 395"/>
                  <a:gd name="T52" fmla="*/ 113 w 396"/>
                  <a:gd name="T53" fmla="*/ 305 h 395"/>
                  <a:gd name="T54" fmla="*/ 114 w 396"/>
                  <a:gd name="T55" fmla="*/ 266 h 395"/>
                  <a:gd name="T56" fmla="*/ 94 w 396"/>
                  <a:gd name="T57" fmla="*/ 188 h 395"/>
                  <a:gd name="T58" fmla="*/ 100 w 396"/>
                  <a:gd name="T59" fmla="*/ 127 h 395"/>
                  <a:gd name="T60" fmla="*/ 123 w 396"/>
                  <a:gd name="T61" fmla="*/ 64 h 395"/>
                  <a:gd name="T62" fmla="*/ 148 w 396"/>
                  <a:gd name="T63" fmla="*/ 37 h 395"/>
                  <a:gd name="T64" fmla="*/ 187 w 396"/>
                  <a:gd name="T65" fmla="*/ 15 h 395"/>
                  <a:gd name="T66" fmla="*/ 236 w 396"/>
                  <a:gd name="T67" fmla="*/ 13 h 395"/>
                  <a:gd name="T68" fmla="*/ 276 w 396"/>
                  <a:gd name="T69" fmla="*/ 29 h 395"/>
                  <a:gd name="T70" fmla="*/ 275 w 396"/>
                  <a:gd name="T71" fmla="*/ 16 h 395"/>
                  <a:gd name="T72" fmla="*/ 303 w 396"/>
                  <a:gd name="T73" fmla="*/ 36 h 395"/>
                  <a:gd name="T74" fmla="*/ 339 w 396"/>
                  <a:gd name="T75" fmla="*/ 99 h 395"/>
                  <a:gd name="T76" fmla="*/ 355 w 396"/>
                  <a:gd name="T77" fmla="*/ 162 h 395"/>
                  <a:gd name="T78" fmla="*/ 349 w 396"/>
                  <a:gd name="T79" fmla="*/ 232 h 395"/>
                  <a:gd name="T80" fmla="*/ 356 w 396"/>
                  <a:gd name="T81" fmla="*/ 286 h 395"/>
                  <a:gd name="T82" fmla="*/ 378 w 396"/>
                  <a:gd name="T83" fmla="*/ 317 h 395"/>
                  <a:gd name="T84" fmla="*/ 396 w 396"/>
                  <a:gd name="T85" fmla="*/ 329 h 395"/>
                  <a:gd name="T86" fmla="*/ 372 w 396"/>
                  <a:gd name="T87" fmla="*/ 286 h 395"/>
                  <a:gd name="T88" fmla="*/ 360 w 396"/>
                  <a:gd name="T89" fmla="*/ 228 h 395"/>
                  <a:gd name="T90" fmla="*/ 359 w 396"/>
                  <a:gd name="T91" fmla="*/ 158 h 395"/>
                  <a:gd name="T92" fmla="*/ 344 w 396"/>
                  <a:gd name="T93" fmla="*/ 85 h 395"/>
                  <a:gd name="T94" fmla="*/ 344 w 396"/>
                  <a:gd name="T95" fmla="*/ 8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6" h="395">
                    <a:moveTo>
                      <a:pt x="344" y="85"/>
                    </a:moveTo>
                    <a:lnTo>
                      <a:pt x="308" y="34"/>
                    </a:lnTo>
                    <a:lnTo>
                      <a:pt x="272" y="6"/>
                    </a:lnTo>
                    <a:lnTo>
                      <a:pt x="200" y="0"/>
                    </a:lnTo>
                    <a:lnTo>
                      <a:pt x="146" y="24"/>
                    </a:lnTo>
                    <a:lnTo>
                      <a:pt x="112" y="64"/>
                    </a:lnTo>
                    <a:lnTo>
                      <a:pt x="95" y="121"/>
                    </a:lnTo>
                    <a:lnTo>
                      <a:pt x="83" y="178"/>
                    </a:lnTo>
                    <a:lnTo>
                      <a:pt x="90" y="243"/>
                    </a:lnTo>
                    <a:lnTo>
                      <a:pt x="90" y="308"/>
                    </a:lnTo>
                    <a:lnTo>
                      <a:pt x="70" y="347"/>
                    </a:lnTo>
                    <a:lnTo>
                      <a:pt x="26" y="362"/>
                    </a:lnTo>
                    <a:lnTo>
                      <a:pt x="0" y="395"/>
                    </a:lnTo>
                    <a:lnTo>
                      <a:pt x="43" y="379"/>
                    </a:lnTo>
                    <a:lnTo>
                      <a:pt x="89" y="373"/>
                    </a:lnTo>
                    <a:lnTo>
                      <a:pt x="106" y="355"/>
                    </a:lnTo>
                    <a:lnTo>
                      <a:pt x="111" y="374"/>
                    </a:lnTo>
                    <a:lnTo>
                      <a:pt x="126" y="349"/>
                    </a:lnTo>
                    <a:lnTo>
                      <a:pt x="131" y="331"/>
                    </a:lnTo>
                    <a:lnTo>
                      <a:pt x="116" y="348"/>
                    </a:lnTo>
                    <a:lnTo>
                      <a:pt x="118" y="328"/>
                    </a:lnTo>
                    <a:lnTo>
                      <a:pt x="102" y="346"/>
                    </a:lnTo>
                    <a:lnTo>
                      <a:pt x="59" y="362"/>
                    </a:lnTo>
                    <a:lnTo>
                      <a:pt x="90" y="338"/>
                    </a:lnTo>
                    <a:lnTo>
                      <a:pt x="102" y="297"/>
                    </a:lnTo>
                    <a:lnTo>
                      <a:pt x="102" y="273"/>
                    </a:lnTo>
                    <a:lnTo>
                      <a:pt x="113" y="305"/>
                    </a:lnTo>
                    <a:lnTo>
                      <a:pt x="114" y="266"/>
                    </a:lnTo>
                    <a:lnTo>
                      <a:pt x="94" y="188"/>
                    </a:lnTo>
                    <a:lnTo>
                      <a:pt x="100" y="127"/>
                    </a:lnTo>
                    <a:lnTo>
                      <a:pt x="123" y="64"/>
                    </a:lnTo>
                    <a:lnTo>
                      <a:pt x="148" y="37"/>
                    </a:lnTo>
                    <a:lnTo>
                      <a:pt x="187" y="15"/>
                    </a:lnTo>
                    <a:lnTo>
                      <a:pt x="236" y="13"/>
                    </a:lnTo>
                    <a:lnTo>
                      <a:pt x="276" y="29"/>
                    </a:lnTo>
                    <a:lnTo>
                      <a:pt x="275" y="16"/>
                    </a:lnTo>
                    <a:lnTo>
                      <a:pt x="303" y="36"/>
                    </a:lnTo>
                    <a:lnTo>
                      <a:pt x="339" y="99"/>
                    </a:lnTo>
                    <a:lnTo>
                      <a:pt x="355" y="162"/>
                    </a:lnTo>
                    <a:lnTo>
                      <a:pt x="349" y="232"/>
                    </a:lnTo>
                    <a:lnTo>
                      <a:pt x="356" y="286"/>
                    </a:lnTo>
                    <a:lnTo>
                      <a:pt x="378" y="317"/>
                    </a:lnTo>
                    <a:lnTo>
                      <a:pt x="396" y="329"/>
                    </a:lnTo>
                    <a:lnTo>
                      <a:pt x="372" y="286"/>
                    </a:lnTo>
                    <a:lnTo>
                      <a:pt x="360" y="228"/>
                    </a:lnTo>
                    <a:lnTo>
                      <a:pt x="359" y="158"/>
                    </a:lnTo>
                    <a:lnTo>
                      <a:pt x="344" y="85"/>
                    </a:lnTo>
                    <a:lnTo>
                      <a:pt x="344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124"/>
              <p:cNvSpPr>
                <a:spLocks/>
              </p:cNvSpPr>
              <p:nvPr/>
            </p:nvSpPr>
            <p:spPr bwMode="auto">
              <a:xfrm>
                <a:off x="5312" y="2979"/>
                <a:ext cx="7" cy="3"/>
              </a:xfrm>
              <a:custGeom>
                <a:avLst/>
                <a:gdLst>
                  <a:gd name="T0" fmla="*/ 0 w 54"/>
                  <a:gd name="T1" fmla="*/ 7 h 26"/>
                  <a:gd name="T2" fmla="*/ 8 w 54"/>
                  <a:gd name="T3" fmla="*/ 8 h 26"/>
                  <a:gd name="T4" fmla="*/ 17 w 54"/>
                  <a:gd name="T5" fmla="*/ 0 h 26"/>
                  <a:gd name="T6" fmla="*/ 18 w 54"/>
                  <a:gd name="T7" fmla="*/ 11 h 26"/>
                  <a:gd name="T8" fmla="*/ 42 w 54"/>
                  <a:gd name="T9" fmla="*/ 6 h 26"/>
                  <a:gd name="T10" fmla="*/ 54 w 54"/>
                  <a:gd name="T11" fmla="*/ 11 h 26"/>
                  <a:gd name="T12" fmla="*/ 50 w 54"/>
                  <a:gd name="T13" fmla="*/ 16 h 26"/>
                  <a:gd name="T14" fmla="*/ 42 w 54"/>
                  <a:gd name="T15" fmla="*/ 10 h 26"/>
                  <a:gd name="T16" fmla="*/ 34 w 54"/>
                  <a:gd name="T17" fmla="*/ 14 h 26"/>
                  <a:gd name="T18" fmla="*/ 20 w 54"/>
                  <a:gd name="T19" fmla="*/ 19 h 26"/>
                  <a:gd name="T20" fmla="*/ 37 w 54"/>
                  <a:gd name="T21" fmla="*/ 22 h 26"/>
                  <a:gd name="T22" fmla="*/ 45 w 54"/>
                  <a:gd name="T23" fmla="*/ 16 h 26"/>
                  <a:gd name="T24" fmla="*/ 42 w 54"/>
                  <a:gd name="T25" fmla="*/ 24 h 26"/>
                  <a:gd name="T26" fmla="*/ 37 w 54"/>
                  <a:gd name="T27" fmla="*/ 26 h 26"/>
                  <a:gd name="T28" fmla="*/ 16 w 54"/>
                  <a:gd name="T29" fmla="*/ 24 h 26"/>
                  <a:gd name="T30" fmla="*/ 11 w 54"/>
                  <a:gd name="T31" fmla="*/ 17 h 26"/>
                  <a:gd name="T32" fmla="*/ 2 w 54"/>
                  <a:gd name="T33" fmla="*/ 14 h 26"/>
                  <a:gd name="T34" fmla="*/ 0 w 54"/>
                  <a:gd name="T35" fmla="*/ 7 h 26"/>
                  <a:gd name="T36" fmla="*/ 0 w 54"/>
                  <a:gd name="T37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26">
                    <a:moveTo>
                      <a:pt x="0" y="7"/>
                    </a:moveTo>
                    <a:lnTo>
                      <a:pt x="8" y="8"/>
                    </a:lnTo>
                    <a:lnTo>
                      <a:pt x="17" y="0"/>
                    </a:lnTo>
                    <a:lnTo>
                      <a:pt x="18" y="11"/>
                    </a:lnTo>
                    <a:lnTo>
                      <a:pt x="42" y="6"/>
                    </a:lnTo>
                    <a:lnTo>
                      <a:pt x="54" y="11"/>
                    </a:lnTo>
                    <a:lnTo>
                      <a:pt x="50" y="16"/>
                    </a:lnTo>
                    <a:lnTo>
                      <a:pt x="42" y="10"/>
                    </a:lnTo>
                    <a:lnTo>
                      <a:pt x="34" y="14"/>
                    </a:lnTo>
                    <a:lnTo>
                      <a:pt x="20" y="19"/>
                    </a:lnTo>
                    <a:lnTo>
                      <a:pt x="37" y="22"/>
                    </a:lnTo>
                    <a:lnTo>
                      <a:pt x="45" y="16"/>
                    </a:lnTo>
                    <a:lnTo>
                      <a:pt x="42" y="24"/>
                    </a:lnTo>
                    <a:lnTo>
                      <a:pt x="37" y="26"/>
                    </a:lnTo>
                    <a:lnTo>
                      <a:pt x="16" y="24"/>
                    </a:lnTo>
                    <a:lnTo>
                      <a:pt x="11" y="17"/>
                    </a:lnTo>
                    <a:lnTo>
                      <a:pt x="2" y="14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 125"/>
              <p:cNvSpPr>
                <a:spLocks/>
              </p:cNvSpPr>
              <p:nvPr/>
            </p:nvSpPr>
            <p:spPr bwMode="auto">
              <a:xfrm>
                <a:off x="5324" y="2977"/>
                <a:ext cx="5" cy="3"/>
              </a:xfrm>
              <a:custGeom>
                <a:avLst/>
                <a:gdLst>
                  <a:gd name="T0" fmla="*/ 0 w 38"/>
                  <a:gd name="T1" fmla="*/ 22 h 22"/>
                  <a:gd name="T2" fmla="*/ 6 w 38"/>
                  <a:gd name="T3" fmla="*/ 14 h 22"/>
                  <a:gd name="T4" fmla="*/ 17 w 38"/>
                  <a:gd name="T5" fmla="*/ 14 h 22"/>
                  <a:gd name="T6" fmla="*/ 25 w 38"/>
                  <a:gd name="T7" fmla="*/ 12 h 22"/>
                  <a:gd name="T8" fmla="*/ 20 w 38"/>
                  <a:gd name="T9" fmla="*/ 0 h 22"/>
                  <a:gd name="T10" fmla="*/ 31 w 38"/>
                  <a:gd name="T11" fmla="*/ 6 h 22"/>
                  <a:gd name="T12" fmla="*/ 36 w 38"/>
                  <a:gd name="T13" fmla="*/ 1 h 22"/>
                  <a:gd name="T14" fmla="*/ 38 w 38"/>
                  <a:gd name="T15" fmla="*/ 12 h 22"/>
                  <a:gd name="T16" fmla="*/ 32 w 38"/>
                  <a:gd name="T17" fmla="*/ 22 h 22"/>
                  <a:gd name="T18" fmla="*/ 23 w 38"/>
                  <a:gd name="T19" fmla="*/ 18 h 22"/>
                  <a:gd name="T20" fmla="*/ 15 w 38"/>
                  <a:gd name="T21" fmla="*/ 20 h 22"/>
                  <a:gd name="T22" fmla="*/ 7 w 38"/>
                  <a:gd name="T23" fmla="*/ 18 h 22"/>
                  <a:gd name="T24" fmla="*/ 0 w 38"/>
                  <a:gd name="T25" fmla="*/ 22 h 22"/>
                  <a:gd name="T26" fmla="*/ 0 w 38"/>
                  <a:gd name="T2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" h="22">
                    <a:moveTo>
                      <a:pt x="0" y="22"/>
                    </a:moveTo>
                    <a:lnTo>
                      <a:pt x="6" y="14"/>
                    </a:lnTo>
                    <a:lnTo>
                      <a:pt x="17" y="14"/>
                    </a:lnTo>
                    <a:lnTo>
                      <a:pt x="25" y="12"/>
                    </a:lnTo>
                    <a:lnTo>
                      <a:pt x="20" y="0"/>
                    </a:lnTo>
                    <a:lnTo>
                      <a:pt x="31" y="6"/>
                    </a:lnTo>
                    <a:lnTo>
                      <a:pt x="36" y="1"/>
                    </a:lnTo>
                    <a:lnTo>
                      <a:pt x="38" y="12"/>
                    </a:lnTo>
                    <a:lnTo>
                      <a:pt x="32" y="22"/>
                    </a:lnTo>
                    <a:lnTo>
                      <a:pt x="23" y="18"/>
                    </a:lnTo>
                    <a:lnTo>
                      <a:pt x="15" y="20"/>
                    </a:lnTo>
                    <a:lnTo>
                      <a:pt x="7" y="18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126"/>
              <p:cNvSpPr>
                <a:spLocks/>
              </p:cNvSpPr>
              <p:nvPr/>
            </p:nvSpPr>
            <p:spPr bwMode="auto">
              <a:xfrm>
                <a:off x="5325" y="2980"/>
                <a:ext cx="2" cy="1"/>
              </a:xfrm>
              <a:custGeom>
                <a:avLst/>
                <a:gdLst>
                  <a:gd name="T0" fmla="*/ 15 w 15"/>
                  <a:gd name="T1" fmla="*/ 0 h 8"/>
                  <a:gd name="T2" fmla="*/ 0 w 15"/>
                  <a:gd name="T3" fmla="*/ 3 h 8"/>
                  <a:gd name="T4" fmla="*/ 8 w 15"/>
                  <a:gd name="T5" fmla="*/ 8 h 8"/>
                  <a:gd name="T6" fmla="*/ 14 w 15"/>
                  <a:gd name="T7" fmla="*/ 4 h 8"/>
                  <a:gd name="T8" fmla="*/ 15 w 15"/>
                  <a:gd name="T9" fmla="*/ 0 h 8"/>
                  <a:gd name="T10" fmla="*/ 15 w 1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8">
                    <a:moveTo>
                      <a:pt x="15" y="0"/>
                    </a:moveTo>
                    <a:lnTo>
                      <a:pt x="0" y="3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127"/>
              <p:cNvSpPr>
                <a:spLocks/>
              </p:cNvSpPr>
              <p:nvPr/>
            </p:nvSpPr>
            <p:spPr bwMode="auto">
              <a:xfrm>
                <a:off x="5315" y="2980"/>
                <a:ext cx="2" cy="2"/>
              </a:xfrm>
              <a:custGeom>
                <a:avLst/>
                <a:gdLst>
                  <a:gd name="T0" fmla="*/ 0 w 10"/>
                  <a:gd name="T1" fmla="*/ 2 h 12"/>
                  <a:gd name="T2" fmla="*/ 5 w 10"/>
                  <a:gd name="T3" fmla="*/ 12 h 12"/>
                  <a:gd name="T4" fmla="*/ 5 w 10"/>
                  <a:gd name="T5" fmla="*/ 6 h 12"/>
                  <a:gd name="T6" fmla="*/ 10 w 10"/>
                  <a:gd name="T7" fmla="*/ 6 h 12"/>
                  <a:gd name="T8" fmla="*/ 7 w 10"/>
                  <a:gd name="T9" fmla="*/ 4 h 12"/>
                  <a:gd name="T10" fmla="*/ 8 w 10"/>
                  <a:gd name="T11" fmla="*/ 0 h 12"/>
                  <a:gd name="T12" fmla="*/ 0 w 10"/>
                  <a:gd name="T13" fmla="*/ 2 h 12"/>
                  <a:gd name="T14" fmla="*/ 0 w 10"/>
                  <a:gd name="T1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2">
                    <a:moveTo>
                      <a:pt x="0" y="2"/>
                    </a:moveTo>
                    <a:lnTo>
                      <a:pt x="5" y="12"/>
                    </a:lnTo>
                    <a:lnTo>
                      <a:pt x="5" y="6"/>
                    </a:lnTo>
                    <a:lnTo>
                      <a:pt x="10" y="6"/>
                    </a:lnTo>
                    <a:lnTo>
                      <a:pt x="7" y="4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128"/>
              <p:cNvSpPr>
                <a:spLocks/>
              </p:cNvSpPr>
              <p:nvPr/>
            </p:nvSpPr>
            <p:spPr bwMode="auto">
              <a:xfrm>
                <a:off x="5317" y="2980"/>
                <a:ext cx="1" cy="1"/>
              </a:xfrm>
              <a:custGeom>
                <a:avLst/>
                <a:gdLst>
                  <a:gd name="T0" fmla="*/ 0 w 5"/>
                  <a:gd name="T1" fmla="*/ 1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1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Freeform 129"/>
              <p:cNvSpPr>
                <a:spLocks/>
              </p:cNvSpPr>
              <p:nvPr/>
            </p:nvSpPr>
            <p:spPr bwMode="auto">
              <a:xfrm>
                <a:off x="5325" y="2979"/>
                <a:ext cx="1" cy="2"/>
              </a:xfrm>
              <a:custGeom>
                <a:avLst/>
                <a:gdLst>
                  <a:gd name="T0" fmla="*/ 0 w 4"/>
                  <a:gd name="T1" fmla="*/ 0 h 9"/>
                  <a:gd name="T2" fmla="*/ 4 w 4"/>
                  <a:gd name="T3" fmla="*/ 9 h 9"/>
                  <a:gd name="T4" fmla="*/ 4 w 4"/>
                  <a:gd name="T5" fmla="*/ 1 h 9"/>
                  <a:gd name="T6" fmla="*/ 0 w 4"/>
                  <a:gd name="T7" fmla="*/ 0 h 9"/>
                  <a:gd name="T8" fmla="*/ 0 w 4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lnTo>
                      <a:pt x="4" y="9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Freeform 130"/>
              <p:cNvSpPr>
                <a:spLocks/>
              </p:cNvSpPr>
              <p:nvPr/>
            </p:nvSpPr>
            <p:spPr bwMode="auto">
              <a:xfrm>
                <a:off x="5326" y="2979"/>
                <a:ext cx="1" cy="1"/>
              </a:xfrm>
              <a:custGeom>
                <a:avLst/>
                <a:gdLst>
                  <a:gd name="T0" fmla="*/ 0 w 3"/>
                  <a:gd name="T1" fmla="*/ 1 h 6"/>
                  <a:gd name="T2" fmla="*/ 2 w 3"/>
                  <a:gd name="T3" fmla="*/ 6 h 6"/>
                  <a:gd name="T4" fmla="*/ 3 w 3"/>
                  <a:gd name="T5" fmla="*/ 0 h 6"/>
                  <a:gd name="T6" fmla="*/ 0 w 3"/>
                  <a:gd name="T7" fmla="*/ 1 h 6"/>
                  <a:gd name="T8" fmla="*/ 0 w 3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1"/>
                    </a:moveTo>
                    <a:lnTo>
                      <a:pt x="2" y="6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Freeform 131"/>
              <p:cNvSpPr>
                <a:spLocks/>
              </p:cNvSpPr>
              <p:nvPr/>
            </p:nvSpPr>
            <p:spPr bwMode="auto">
              <a:xfrm>
                <a:off x="5319" y="2979"/>
                <a:ext cx="6" cy="8"/>
              </a:xfrm>
              <a:custGeom>
                <a:avLst/>
                <a:gdLst>
                  <a:gd name="T0" fmla="*/ 38 w 39"/>
                  <a:gd name="T1" fmla="*/ 37 h 56"/>
                  <a:gd name="T2" fmla="*/ 39 w 39"/>
                  <a:gd name="T3" fmla="*/ 44 h 56"/>
                  <a:gd name="T4" fmla="*/ 26 w 39"/>
                  <a:gd name="T5" fmla="*/ 52 h 56"/>
                  <a:gd name="T6" fmla="*/ 17 w 39"/>
                  <a:gd name="T7" fmla="*/ 50 h 56"/>
                  <a:gd name="T8" fmla="*/ 5 w 39"/>
                  <a:gd name="T9" fmla="*/ 56 h 56"/>
                  <a:gd name="T10" fmla="*/ 0 w 39"/>
                  <a:gd name="T11" fmla="*/ 50 h 56"/>
                  <a:gd name="T12" fmla="*/ 4 w 39"/>
                  <a:gd name="T13" fmla="*/ 51 h 56"/>
                  <a:gd name="T14" fmla="*/ 13 w 39"/>
                  <a:gd name="T15" fmla="*/ 46 h 56"/>
                  <a:gd name="T16" fmla="*/ 24 w 39"/>
                  <a:gd name="T17" fmla="*/ 44 h 56"/>
                  <a:gd name="T18" fmla="*/ 34 w 39"/>
                  <a:gd name="T19" fmla="*/ 41 h 56"/>
                  <a:gd name="T20" fmla="*/ 26 w 39"/>
                  <a:gd name="T21" fmla="*/ 23 h 56"/>
                  <a:gd name="T22" fmla="*/ 25 w 39"/>
                  <a:gd name="T23" fmla="*/ 0 h 56"/>
                  <a:gd name="T24" fmla="*/ 29 w 39"/>
                  <a:gd name="T25" fmla="*/ 23 h 56"/>
                  <a:gd name="T26" fmla="*/ 38 w 39"/>
                  <a:gd name="T27" fmla="*/ 37 h 56"/>
                  <a:gd name="T28" fmla="*/ 38 w 39"/>
                  <a:gd name="T29" fmla="*/ 3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56">
                    <a:moveTo>
                      <a:pt x="38" y="37"/>
                    </a:moveTo>
                    <a:lnTo>
                      <a:pt x="39" y="44"/>
                    </a:lnTo>
                    <a:lnTo>
                      <a:pt x="26" y="52"/>
                    </a:lnTo>
                    <a:lnTo>
                      <a:pt x="17" y="50"/>
                    </a:lnTo>
                    <a:lnTo>
                      <a:pt x="5" y="56"/>
                    </a:lnTo>
                    <a:lnTo>
                      <a:pt x="0" y="50"/>
                    </a:lnTo>
                    <a:lnTo>
                      <a:pt x="4" y="51"/>
                    </a:lnTo>
                    <a:lnTo>
                      <a:pt x="13" y="46"/>
                    </a:lnTo>
                    <a:lnTo>
                      <a:pt x="24" y="44"/>
                    </a:lnTo>
                    <a:lnTo>
                      <a:pt x="34" y="41"/>
                    </a:lnTo>
                    <a:lnTo>
                      <a:pt x="26" y="23"/>
                    </a:lnTo>
                    <a:lnTo>
                      <a:pt x="25" y="0"/>
                    </a:lnTo>
                    <a:lnTo>
                      <a:pt x="29" y="23"/>
                    </a:lnTo>
                    <a:lnTo>
                      <a:pt x="38" y="37"/>
                    </a:lnTo>
                    <a:lnTo>
                      <a:pt x="38" y="3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Freeform 132"/>
              <p:cNvSpPr>
                <a:spLocks/>
              </p:cNvSpPr>
              <p:nvPr/>
            </p:nvSpPr>
            <p:spPr bwMode="auto">
              <a:xfrm>
                <a:off x="5324" y="2985"/>
                <a:ext cx="1" cy="1"/>
              </a:xfrm>
              <a:custGeom>
                <a:avLst/>
                <a:gdLst>
                  <a:gd name="T0" fmla="*/ 0 w 8"/>
                  <a:gd name="T1" fmla="*/ 6 h 8"/>
                  <a:gd name="T2" fmla="*/ 8 w 8"/>
                  <a:gd name="T3" fmla="*/ 8 h 8"/>
                  <a:gd name="T4" fmla="*/ 8 w 8"/>
                  <a:gd name="T5" fmla="*/ 6 h 8"/>
                  <a:gd name="T6" fmla="*/ 3 w 8"/>
                  <a:gd name="T7" fmla="*/ 0 h 8"/>
                  <a:gd name="T8" fmla="*/ 0 w 8"/>
                  <a:gd name="T9" fmla="*/ 6 h 8"/>
                  <a:gd name="T10" fmla="*/ 0 w 8"/>
                  <a:gd name="T11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8" y="8"/>
                    </a:lnTo>
                    <a:lnTo>
                      <a:pt x="8" y="6"/>
                    </a:lnTo>
                    <a:lnTo>
                      <a:pt x="3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Freeform 133"/>
              <p:cNvSpPr>
                <a:spLocks/>
              </p:cNvSpPr>
              <p:nvPr/>
            </p:nvSpPr>
            <p:spPr bwMode="auto">
              <a:xfrm>
                <a:off x="5318" y="2988"/>
                <a:ext cx="8" cy="3"/>
              </a:xfrm>
              <a:custGeom>
                <a:avLst/>
                <a:gdLst>
                  <a:gd name="T0" fmla="*/ 0 w 58"/>
                  <a:gd name="T1" fmla="*/ 19 h 19"/>
                  <a:gd name="T2" fmla="*/ 21 w 58"/>
                  <a:gd name="T3" fmla="*/ 4 h 19"/>
                  <a:gd name="T4" fmla="*/ 32 w 58"/>
                  <a:gd name="T5" fmla="*/ 4 h 19"/>
                  <a:gd name="T6" fmla="*/ 44 w 58"/>
                  <a:gd name="T7" fmla="*/ 0 h 19"/>
                  <a:gd name="T8" fmla="*/ 58 w 58"/>
                  <a:gd name="T9" fmla="*/ 9 h 19"/>
                  <a:gd name="T10" fmla="*/ 54 w 58"/>
                  <a:gd name="T11" fmla="*/ 14 h 19"/>
                  <a:gd name="T12" fmla="*/ 44 w 58"/>
                  <a:gd name="T13" fmla="*/ 7 h 19"/>
                  <a:gd name="T14" fmla="*/ 32 w 58"/>
                  <a:gd name="T15" fmla="*/ 10 h 19"/>
                  <a:gd name="T16" fmla="*/ 22 w 58"/>
                  <a:gd name="T17" fmla="*/ 10 h 19"/>
                  <a:gd name="T18" fmla="*/ 9 w 58"/>
                  <a:gd name="T19" fmla="*/ 18 h 19"/>
                  <a:gd name="T20" fmla="*/ 0 w 58"/>
                  <a:gd name="T21" fmla="*/ 19 h 19"/>
                  <a:gd name="T22" fmla="*/ 0 w 58"/>
                  <a:gd name="T2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19">
                    <a:moveTo>
                      <a:pt x="0" y="19"/>
                    </a:moveTo>
                    <a:lnTo>
                      <a:pt x="21" y="4"/>
                    </a:lnTo>
                    <a:lnTo>
                      <a:pt x="32" y="4"/>
                    </a:lnTo>
                    <a:lnTo>
                      <a:pt x="44" y="0"/>
                    </a:lnTo>
                    <a:lnTo>
                      <a:pt x="58" y="9"/>
                    </a:lnTo>
                    <a:lnTo>
                      <a:pt x="54" y="14"/>
                    </a:lnTo>
                    <a:lnTo>
                      <a:pt x="44" y="7"/>
                    </a:lnTo>
                    <a:lnTo>
                      <a:pt x="32" y="10"/>
                    </a:lnTo>
                    <a:lnTo>
                      <a:pt x="22" y="10"/>
                    </a:lnTo>
                    <a:lnTo>
                      <a:pt x="9" y="18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Freeform 134"/>
              <p:cNvSpPr>
                <a:spLocks/>
              </p:cNvSpPr>
              <p:nvPr/>
            </p:nvSpPr>
            <p:spPr bwMode="auto">
              <a:xfrm>
                <a:off x="5318" y="2990"/>
                <a:ext cx="8" cy="2"/>
              </a:xfrm>
              <a:custGeom>
                <a:avLst/>
                <a:gdLst>
                  <a:gd name="T0" fmla="*/ 7 w 54"/>
                  <a:gd name="T1" fmla="*/ 4 h 15"/>
                  <a:gd name="T2" fmla="*/ 29 w 54"/>
                  <a:gd name="T3" fmla="*/ 6 h 15"/>
                  <a:gd name="T4" fmla="*/ 48 w 54"/>
                  <a:gd name="T5" fmla="*/ 4 h 15"/>
                  <a:gd name="T6" fmla="*/ 54 w 54"/>
                  <a:gd name="T7" fmla="*/ 0 h 15"/>
                  <a:gd name="T8" fmla="*/ 50 w 54"/>
                  <a:gd name="T9" fmla="*/ 7 h 15"/>
                  <a:gd name="T10" fmla="*/ 48 w 54"/>
                  <a:gd name="T11" fmla="*/ 6 h 15"/>
                  <a:gd name="T12" fmla="*/ 33 w 54"/>
                  <a:gd name="T13" fmla="*/ 9 h 15"/>
                  <a:gd name="T14" fmla="*/ 23 w 54"/>
                  <a:gd name="T15" fmla="*/ 8 h 15"/>
                  <a:gd name="T16" fmla="*/ 31 w 54"/>
                  <a:gd name="T17" fmla="*/ 15 h 15"/>
                  <a:gd name="T18" fmla="*/ 16 w 54"/>
                  <a:gd name="T19" fmla="*/ 14 h 15"/>
                  <a:gd name="T20" fmla="*/ 8 w 54"/>
                  <a:gd name="T21" fmla="*/ 7 h 15"/>
                  <a:gd name="T22" fmla="*/ 0 w 54"/>
                  <a:gd name="T23" fmla="*/ 4 h 15"/>
                  <a:gd name="T24" fmla="*/ 7 w 54"/>
                  <a:gd name="T25" fmla="*/ 4 h 15"/>
                  <a:gd name="T26" fmla="*/ 7 w 54"/>
                  <a:gd name="T27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5">
                    <a:moveTo>
                      <a:pt x="7" y="4"/>
                    </a:moveTo>
                    <a:lnTo>
                      <a:pt x="29" y="6"/>
                    </a:lnTo>
                    <a:lnTo>
                      <a:pt x="48" y="4"/>
                    </a:lnTo>
                    <a:lnTo>
                      <a:pt x="54" y="0"/>
                    </a:lnTo>
                    <a:lnTo>
                      <a:pt x="50" y="7"/>
                    </a:lnTo>
                    <a:lnTo>
                      <a:pt x="48" y="6"/>
                    </a:lnTo>
                    <a:lnTo>
                      <a:pt x="33" y="9"/>
                    </a:lnTo>
                    <a:lnTo>
                      <a:pt x="23" y="8"/>
                    </a:lnTo>
                    <a:lnTo>
                      <a:pt x="31" y="15"/>
                    </a:lnTo>
                    <a:lnTo>
                      <a:pt x="16" y="14"/>
                    </a:lnTo>
                    <a:lnTo>
                      <a:pt x="8" y="7"/>
                    </a:lnTo>
                    <a:lnTo>
                      <a:pt x="0" y="4"/>
                    </a:lnTo>
                    <a:lnTo>
                      <a:pt x="7" y="4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Freeform 135"/>
              <p:cNvSpPr>
                <a:spLocks/>
              </p:cNvSpPr>
              <p:nvPr/>
            </p:nvSpPr>
            <p:spPr bwMode="auto">
              <a:xfrm>
                <a:off x="5318" y="2977"/>
                <a:ext cx="2" cy="4"/>
              </a:xfrm>
              <a:custGeom>
                <a:avLst/>
                <a:gdLst>
                  <a:gd name="T0" fmla="*/ 0 w 17"/>
                  <a:gd name="T1" fmla="*/ 6 h 24"/>
                  <a:gd name="T2" fmla="*/ 17 w 17"/>
                  <a:gd name="T3" fmla="*/ 24 h 24"/>
                  <a:gd name="T4" fmla="*/ 17 w 17"/>
                  <a:gd name="T5" fmla="*/ 13 h 24"/>
                  <a:gd name="T6" fmla="*/ 7 w 17"/>
                  <a:gd name="T7" fmla="*/ 0 h 24"/>
                  <a:gd name="T8" fmla="*/ 0 w 17"/>
                  <a:gd name="T9" fmla="*/ 6 h 24"/>
                  <a:gd name="T10" fmla="*/ 0 w 17"/>
                  <a:gd name="T11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4">
                    <a:moveTo>
                      <a:pt x="0" y="6"/>
                    </a:moveTo>
                    <a:lnTo>
                      <a:pt x="17" y="24"/>
                    </a:lnTo>
                    <a:lnTo>
                      <a:pt x="17" y="13"/>
                    </a:lnTo>
                    <a:lnTo>
                      <a:pt x="7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Freeform 136"/>
              <p:cNvSpPr>
                <a:spLocks/>
              </p:cNvSpPr>
              <p:nvPr/>
            </p:nvSpPr>
            <p:spPr bwMode="auto">
              <a:xfrm>
                <a:off x="5323" y="2976"/>
                <a:ext cx="1" cy="3"/>
              </a:xfrm>
              <a:custGeom>
                <a:avLst/>
                <a:gdLst>
                  <a:gd name="T0" fmla="*/ 2 w 8"/>
                  <a:gd name="T1" fmla="*/ 0 h 17"/>
                  <a:gd name="T2" fmla="*/ 0 w 8"/>
                  <a:gd name="T3" fmla="*/ 17 h 17"/>
                  <a:gd name="T4" fmla="*/ 8 w 8"/>
                  <a:gd name="T5" fmla="*/ 6 h 17"/>
                  <a:gd name="T6" fmla="*/ 2 w 8"/>
                  <a:gd name="T7" fmla="*/ 0 h 17"/>
                  <a:gd name="T8" fmla="*/ 2 w 8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">
                    <a:moveTo>
                      <a:pt x="2" y="0"/>
                    </a:moveTo>
                    <a:lnTo>
                      <a:pt x="0" y="17"/>
                    </a:lnTo>
                    <a:lnTo>
                      <a:pt x="8" y="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Freeform 137"/>
              <p:cNvSpPr>
                <a:spLocks/>
              </p:cNvSpPr>
              <p:nvPr/>
            </p:nvSpPr>
            <p:spPr bwMode="auto">
              <a:xfrm>
                <a:off x="5306" y="3005"/>
                <a:ext cx="17" cy="57"/>
              </a:xfrm>
              <a:custGeom>
                <a:avLst/>
                <a:gdLst>
                  <a:gd name="T0" fmla="*/ 92 w 123"/>
                  <a:gd name="T1" fmla="*/ 7 h 397"/>
                  <a:gd name="T2" fmla="*/ 82 w 123"/>
                  <a:gd name="T3" fmla="*/ 25 h 397"/>
                  <a:gd name="T4" fmla="*/ 84 w 123"/>
                  <a:gd name="T5" fmla="*/ 43 h 397"/>
                  <a:gd name="T6" fmla="*/ 62 w 123"/>
                  <a:gd name="T7" fmla="*/ 119 h 397"/>
                  <a:gd name="T8" fmla="*/ 51 w 123"/>
                  <a:gd name="T9" fmla="*/ 106 h 397"/>
                  <a:gd name="T10" fmla="*/ 43 w 123"/>
                  <a:gd name="T11" fmla="*/ 110 h 397"/>
                  <a:gd name="T12" fmla="*/ 49 w 123"/>
                  <a:gd name="T13" fmla="*/ 71 h 397"/>
                  <a:gd name="T14" fmla="*/ 70 w 123"/>
                  <a:gd name="T15" fmla="*/ 28 h 397"/>
                  <a:gd name="T16" fmla="*/ 32 w 123"/>
                  <a:gd name="T17" fmla="*/ 23 h 397"/>
                  <a:gd name="T18" fmla="*/ 42 w 123"/>
                  <a:gd name="T19" fmla="*/ 39 h 397"/>
                  <a:gd name="T20" fmla="*/ 18 w 123"/>
                  <a:gd name="T21" fmla="*/ 55 h 397"/>
                  <a:gd name="T22" fmla="*/ 23 w 123"/>
                  <a:gd name="T23" fmla="*/ 0 h 397"/>
                  <a:gd name="T24" fmla="*/ 15 w 123"/>
                  <a:gd name="T25" fmla="*/ 20 h 397"/>
                  <a:gd name="T26" fmla="*/ 0 w 123"/>
                  <a:gd name="T27" fmla="*/ 30 h 397"/>
                  <a:gd name="T28" fmla="*/ 13 w 123"/>
                  <a:gd name="T29" fmla="*/ 71 h 397"/>
                  <a:gd name="T30" fmla="*/ 43 w 123"/>
                  <a:gd name="T31" fmla="*/ 53 h 397"/>
                  <a:gd name="T32" fmla="*/ 35 w 123"/>
                  <a:gd name="T33" fmla="*/ 125 h 397"/>
                  <a:gd name="T34" fmla="*/ 79 w 123"/>
                  <a:gd name="T35" fmla="*/ 142 h 397"/>
                  <a:gd name="T36" fmla="*/ 88 w 123"/>
                  <a:gd name="T37" fmla="*/ 57 h 397"/>
                  <a:gd name="T38" fmla="*/ 91 w 123"/>
                  <a:gd name="T39" fmla="*/ 210 h 397"/>
                  <a:gd name="T40" fmla="*/ 64 w 123"/>
                  <a:gd name="T41" fmla="*/ 158 h 397"/>
                  <a:gd name="T42" fmla="*/ 96 w 123"/>
                  <a:gd name="T43" fmla="*/ 292 h 397"/>
                  <a:gd name="T44" fmla="*/ 123 w 123"/>
                  <a:gd name="T45" fmla="*/ 397 h 397"/>
                  <a:gd name="T46" fmla="*/ 97 w 123"/>
                  <a:gd name="T47" fmla="*/ 204 h 397"/>
                  <a:gd name="T48" fmla="*/ 97 w 123"/>
                  <a:gd name="T49" fmla="*/ 52 h 397"/>
                  <a:gd name="T50" fmla="*/ 117 w 123"/>
                  <a:gd name="T51" fmla="*/ 44 h 397"/>
                  <a:gd name="T52" fmla="*/ 95 w 123"/>
                  <a:gd name="T53" fmla="*/ 37 h 397"/>
                  <a:gd name="T54" fmla="*/ 92 w 123"/>
                  <a:gd name="T55" fmla="*/ 7 h 397"/>
                  <a:gd name="T56" fmla="*/ 92 w 123"/>
                  <a:gd name="T57" fmla="*/ 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3" h="397">
                    <a:moveTo>
                      <a:pt x="92" y="7"/>
                    </a:moveTo>
                    <a:lnTo>
                      <a:pt x="82" y="25"/>
                    </a:lnTo>
                    <a:lnTo>
                      <a:pt x="84" y="43"/>
                    </a:lnTo>
                    <a:lnTo>
                      <a:pt x="62" y="119"/>
                    </a:lnTo>
                    <a:lnTo>
                      <a:pt x="51" y="106"/>
                    </a:lnTo>
                    <a:lnTo>
                      <a:pt x="43" y="110"/>
                    </a:lnTo>
                    <a:lnTo>
                      <a:pt x="49" y="71"/>
                    </a:lnTo>
                    <a:lnTo>
                      <a:pt x="70" y="28"/>
                    </a:lnTo>
                    <a:lnTo>
                      <a:pt x="32" y="23"/>
                    </a:lnTo>
                    <a:lnTo>
                      <a:pt x="42" y="39"/>
                    </a:lnTo>
                    <a:lnTo>
                      <a:pt x="18" y="55"/>
                    </a:lnTo>
                    <a:lnTo>
                      <a:pt x="23" y="0"/>
                    </a:lnTo>
                    <a:lnTo>
                      <a:pt x="15" y="20"/>
                    </a:lnTo>
                    <a:lnTo>
                      <a:pt x="0" y="30"/>
                    </a:lnTo>
                    <a:lnTo>
                      <a:pt x="13" y="71"/>
                    </a:lnTo>
                    <a:lnTo>
                      <a:pt x="43" y="53"/>
                    </a:lnTo>
                    <a:lnTo>
                      <a:pt x="35" y="125"/>
                    </a:lnTo>
                    <a:lnTo>
                      <a:pt x="79" y="142"/>
                    </a:lnTo>
                    <a:lnTo>
                      <a:pt x="88" y="57"/>
                    </a:lnTo>
                    <a:lnTo>
                      <a:pt x="91" y="210"/>
                    </a:lnTo>
                    <a:lnTo>
                      <a:pt x="64" y="158"/>
                    </a:lnTo>
                    <a:lnTo>
                      <a:pt x="96" y="292"/>
                    </a:lnTo>
                    <a:lnTo>
                      <a:pt x="123" y="397"/>
                    </a:lnTo>
                    <a:lnTo>
                      <a:pt x="97" y="204"/>
                    </a:lnTo>
                    <a:lnTo>
                      <a:pt x="97" y="52"/>
                    </a:lnTo>
                    <a:lnTo>
                      <a:pt x="117" y="44"/>
                    </a:lnTo>
                    <a:lnTo>
                      <a:pt x="95" y="37"/>
                    </a:lnTo>
                    <a:lnTo>
                      <a:pt x="92" y="7"/>
                    </a:lnTo>
                    <a:lnTo>
                      <a:pt x="92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Freeform 138"/>
              <p:cNvSpPr>
                <a:spLocks/>
              </p:cNvSpPr>
              <p:nvPr/>
            </p:nvSpPr>
            <p:spPr bwMode="auto">
              <a:xfrm>
                <a:off x="5309" y="3002"/>
                <a:ext cx="8" cy="4"/>
              </a:xfrm>
              <a:custGeom>
                <a:avLst/>
                <a:gdLst>
                  <a:gd name="T0" fmla="*/ 11 w 56"/>
                  <a:gd name="T1" fmla="*/ 0 h 28"/>
                  <a:gd name="T2" fmla="*/ 56 w 56"/>
                  <a:gd name="T3" fmla="*/ 28 h 28"/>
                  <a:gd name="T4" fmla="*/ 0 w 56"/>
                  <a:gd name="T5" fmla="*/ 19 h 28"/>
                  <a:gd name="T6" fmla="*/ 11 w 56"/>
                  <a:gd name="T7" fmla="*/ 0 h 28"/>
                  <a:gd name="T8" fmla="*/ 11 w 5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8">
                    <a:moveTo>
                      <a:pt x="11" y="0"/>
                    </a:moveTo>
                    <a:lnTo>
                      <a:pt x="56" y="28"/>
                    </a:lnTo>
                    <a:lnTo>
                      <a:pt x="0" y="19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Freeform 139"/>
              <p:cNvSpPr>
                <a:spLocks/>
              </p:cNvSpPr>
              <p:nvPr/>
            </p:nvSpPr>
            <p:spPr bwMode="auto">
              <a:xfrm>
                <a:off x="5319" y="3003"/>
                <a:ext cx="13" cy="8"/>
              </a:xfrm>
              <a:custGeom>
                <a:avLst/>
                <a:gdLst>
                  <a:gd name="T0" fmla="*/ 0 w 87"/>
                  <a:gd name="T1" fmla="*/ 20 h 57"/>
                  <a:gd name="T2" fmla="*/ 12 w 87"/>
                  <a:gd name="T3" fmla="*/ 37 h 57"/>
                  <a:gd name="T4" fmla="*/ 27 w 87"/>
                  <a:gd name="T5" fmla="*/ 27 h 57"/>
                  <a:gd name="T6" fmla="*/ 19 w 87"/>
                  <a:gd name="T7" fmla="*/ 57 h 57"/>
                  <a:gd name="T8" fmla="*/ 41 w 87"/>
                  <a:gd name="T9" fmla="*/ 27 h 57"/>
                  <a:gd name="T10" fmla="*/ 78 w 87"/>
                  <a:gd name="T11" fmla="*/ 43 h 57"/>
                  <a:gd name="T12" fmla="*/ 85 w 87"/>
                  <a:gd name="T13" fmla="*/ 34 h 57"/>
                  <a:gd name="T14" fmla="*/ 58 w 87"/>
                  <a:gd name="T15" fmla="*/ 23 h 57"/>
                  <a:gd name="T16" fmla="*/ 87 w 87"/>
                  <a:gd name="T17" fmla="*/ 23 h 57"/>
                  <a:gd name="T18" fmla="*/ 74 w 87"/>
                  <a:gd name="T19" fmla="*/ 0 h 57"/>
                  <a:gd name="T20" fmla="*/ 44 w 87"/>
                  <a:gd name="T21" fmla="*/ 21 h 57"/>
                  <a:gd name="T22" fmla="*/ 28 w 87"/>
                  <a:gd name="T23" fmla="*/ 20 h 57"/>
                  <a:gd name="T24" fmla="*/ 14 w 87"/>
                  <a:gd name="T25" fmla="*/ 14 h 57"/>
                  <a:gd name="T26" fmla="*/ 0 w 87"/>
                  <a:gd name="T27" fmla="*/ 20 h 57"/>
                  <a:gd name="T28" fmla="*/ 0 w 87"/>
                  <a:gd name="T29" fmla="*/ 2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57">
                    <a:moveTo>
                      <a:pt x="0" y="20"/>
                    </a:moveTo>
                    <a:lnTo>
                      <a:pt x="12" y="37"/>
                    </a:lnTo>
                    <a:lnTo>
                      <a:pt x="27" y="27"/>
                    </a:lnTo>
                    <a:lnTo>
                      <a:pt x="19" y="57"/>
                    </a:lnTo>
                    <a:lnTo>
                      <a:pt x="41" y="27"/>
                    </a:lnTo>
                    <a:lnTo>
                      <a:pt x="78" y="43"/>
                    </a:lnTo>
                    <a:lnTo>
                      <a:pt x="85" y="34"/>
                    </a:lnTo>
                    <a:lnTo>
                      <a:pt x="58" y="23"/>
                    </a:lnTo>
                    <a:lnTo>
                      <a:pt x="87" y="23"/>
                    </a:lnTo>
                    <a:lnTo>
                      <a:pt x="74" y="0"/>
                    </a:lnTo>
                    <a:lnTo>
                      <a:pt x="44" y="21"/>
                    </a:lnTo>
                    <a:lnTo>
                      <a:pt x="28" y="20"/>
                    </a:lnTo>
                    <a:lnTo>
                      <a:pt x="14" y="14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Freeform 140"/>
              <p:cNvSpPr>
                <a:spLocks/>
              </p:cNvSpPr>
              <p:nvPr/>
            </p:nvSpPr>
            <p:spPr bwMode="auto">
              <a:xfrm>
                <a:off x="5323" y="3009"/>
                <a:ext cx="11" cy="14"/>
              </a:xfrm>
              <a:custGeom>
                <a:avLst/>
                <a:gdLst>
                  <a:gd name="T0" fmla="*/ 8 w 76"/>
                  <a:gd name="T1" fmla="*/ 9 h 98"/>
                  <a:gd name="T2" fmla="*/ 66 w 76"/>
                  <a:gd name="T3" fmla="*/ 26 h 98"/>
                  <a:gd name="T4" fmla="*/ 71 w 76"/>
                  <a:gd name="T5" fmla="*/ 0 h 98"/>
                  <a:gd name="T6" fmla="*/ 76 w 76"/>
                  <a:gd name="T7" fmla="*/ 33 h 98"/>
                  <a:gd name="T8" fmla="*/ 29 w 76"/>
                  <a:gd name="T9" fmla="*/ 27 h 98"/>
                  <a:gd name="T10" fmla="*/ 59 w 76"/>
                  <a:gd name="T11" fmla="*/ 52 h 98"/>
                  <a:gd name="T12" fmla="*/ 34 w 76"/>
                  <a:gd name="T13" fmla="*/ 98 h 98"/>
                  <a:gd name="T14" fmla="*/ 0 w 76"/>
                  <a:gd name="T15" fmla="*/ 62 h 98"/>
                  <a:gd name="T16" fmla="*/ 31 w 76"/>
                  <a:gd name="T17" fmla="*/ 81 h 98"/>
                  <a:gd name="T18" fmla="*/ 50 w 76"/>
                  <a:gd name="T19" fmla="*/ 56 h 98"/>
                  <a:gd name="T20" fmla="*/ 19 w 76"/>
                  <a:gd name="T21" fmla="*/ 36 h 98"/>
                  <a:gd name="T22" fmla="*/ 8 w 76"/>
                  <a:gd name="T23" fmla="*/ 9 h 98"/>
                  <a:gd name="T24" fmla="*/ 8 w 76"/>
                  <a:gd name="T25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6" h="98">
                    <a:moveTo>
                      <a:pt x="8" y="9"/>
                    </a:moveTo>
                    <a:lnTo>
                      <a:pt x="66" y="26"/>
                    </a:lnTo>
                    <a:lnTo>
                      <a:pt x="71" y="0"/>
                    </a:lnTo>
                    <a:lnTo>
                      <a:pt x="76" y="33"/>
                    </a:lnTo>
                    <a:lnTo>
                      <a:pt x="29" y="27"/>
                    </a:lnTo>
                    <a:lnTo>
                      <a:pt x="59" y="52"/>
                    </a:lnTo>
                    <a:lnTo>
                      <a:pt x="34" y="98"/>
                    </a:lnTo>
                    <a:lnTo>
                      <a:pt x="0" y="62"/>
                    </a:lnTo>
                    <a:lnTo>
                      <a:pt x="31" y="81"/>
                    </a:lnTo>
                    <a:lnTo>
                      <a:pt x="50" y="56"/>
                    </a:lnTo>
                    <a:lnTo>
                      <a:pt x="19" y="36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6" name="Freeform 141"/>
              <p:cNvSpPr>
                <a:spLocks/>
              </p:cNvSpPr>
              <p:nvPr/>
            </p:nvSpPr>
            <p:spPr bwMode="auto">
              <a:xfrm>
                <a:off x="5307" y="3010"/>
                <a:ext cx="52" cy="86"/>
              </a:xfrm>
              <a:custGeom>
                <a:avLst/>
                <a:gdLst>
                  <a:gd name="T0" fmla="*/ 112 w 365"/>
                  <a:gd name="T1" fmla="*/ 0 h 600"/>
                  <a:gd name="T2" fmla="*/ 120 w 365"/>
                  <a:gd name="T3" fmla="*/ 24 h 600"/>
                  <a:gd name="T4" fmla="*/ 139 w 365"/>
                  <a:gd name="T5" fmla="*/ 36 h 600"/>
                  <a:gd name="T6" fmla="*/ 139 w 365"/>
                  <a:gd name="T7" fmla="*/ 66 h 600"/>
                  <a:gd name="T8" fmla="*/ 131 w 365"/>
                  <a:gd name="T9" fmla="*/ 46 h 600"/>
                  <a:gd name="T10" fmla="*/ 112 w 365"/>
                  <a:gd name="T11" fmla="*/ 37 h 600"/>
                  <a:gd name="T12" fmla="*/ 136 w 365"/>
                  <a:gd name="T13" fmla="*/ 215 h 600"/>
                  <a:gd name="T14" fmla="*/ 157 w 365"/>
                  <a:gd name="T15" fmla="*/ 60 h 600"/>
                  <a:gd name="T16" fmla="*/ 161 w 365"/>
                  <a:gd name="T17" fmla="*/ 49 h 600"/>
                  <a:gd name="T18" fmla="*/ 131 w 365"/>
                  <a:gd name="T19" fmla="*/ 401 h 600"/>
                  <a:gd name="T20" fmla="*/ 152 w 365"/>
                  <a:gd name="T21" fmla="*/ 558 h 600"/>
                  <a:gd name="T22" fmla="*/ 173 w 365"/>
                  <a:gd name="T23" fmla="*/ 573 h 600"/>
                  <a:gd name="T24" fmla="*/ 242 w 365"/>
                  <a:gd name="T25" fmla="*/ 554 h 600"/>
                  <a:gd name="T26" fmla="*/ 318 w 365"/>
                  <a:gd name="T27" fmla="*/ 547 h 600"/>
                  <a:gd name="T28" fmla="*/ 365 w 365"/>
                  <a:gd name="T29" fmla="*/ 517 h 600"/>
                  <a:gd name="T30" fmla="*/ 324 w 365"/>
                  <a:gd name="T31" fmla="*/ 553 h 600"/>
                  <a:gd name="T32" fmla="*/ 249 w 365"/>
                  <a:gd name="T33" fmla="*/ 570 h 600"/>
                  <a:gd name="T34" fmla="*/ 185 w 365"/>
                  <a:gd name="T35" fmla="*/ 600 h 600"/>
                  <a:gd name="T36" fmla="*/ 141 w 365"/>
                  <a:gd name="T37" fmla="*/ 576 h 600"/>
                  <a:gd name="T38" fmla="*/ 120 w 365"/>
                  <a:gd name="T39" fmla="*/ 502 h 600"/>
                  <a:gd name="T40" fmla="*/ 82 w 365"/>
                  <a:gd name="T41" fmla="*/ 574 h 600"/>
                  <a:gd name="T42" fmla="*/ 107 w 365"/>
                  <a:gd name="T43" fmla="*/ 456 h 600"/>
                  <a:gd name="T44" fmla="*/ 110 w 365"/>
                  <a:gd name="T45" fmla="*/ 379 h 600"/>
                  <a:gd name="T46" fmla="*/ 56 w 365"/>
                  <a:gd name="T47" fmla="*/ 282 h 600"/>
                  <a:gd name="T48" fmla="*/ 0 w 365"/>
                  <a:gd name="T49" fmla="*/ 178 h 600"/>
                  <a:gd name="T50" fmla="*/ 68 w 365"/>
                  <a:gd name="T51" fmla="*/ 285 h 600"/>
                  <a:gd name="T52" fmla="*/ 114 w 365"/>
                  <a:gd name="T53" fmla="*/ 358 h 600"/>
                  <a:gd name="T54" fmla="*/ 130 w 365"/>
                  <a:gd name="T55" fmla="*/ 231 h 600"/>
                  <a:gd name="T56" fmla="*/ 108 w 365"/>
                  <a:gd name="T57" fmla="*/ 43 h 600"/>
                  <a:gd name="T58" fmla="*/ 106 w 365"/>
                  <a:gd name="T59" fmla="*/ 8 h 600"/>
                  <a:gd name="T60" fmla="*/ 112 w 365"/>
                  <a:gd name="T61" fmla="*/ 0 h 600"/>
                  <a:gd name="T62" fmla="*/ 112 w 365"/>
                  <a:gd name="T63" fmla="*/ 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5" h="600">
                    <a:moveTo>
                      <a:pt x="112" y="0"/>
                    </a:moveTo>
                    <a:lnTo>
                      <a:pt x="120" y="24"/>
                    </a:lnTo>
                    <a:lnTo>
                      <a:pt x="139" y="36"/>
                    </a:lnTo>
                    <a:lnTo>
                      <a:pt x="139" y="66"/>
                    </a:lnTo>
                    <a:lnTo>
                      <a:pt x="131" y="46"/>
                    </a:lnTo>
                    <a:lnTo>
                      <a:pt x="112" y="37"/>
                    </a:lnTo>
                    <a:lnTo>
                      <a:pt x="136" y="215"/>
                    </a:lnTo>
                    <a:lnTo>
                      <a:pt x="157" y="60"/>
                    </a:lnTo>
                    <a:lnTo>
                      <a:pt x="161" y="49"/>
                    </a:lnTo>
                    <a:lnTo>
                      <a:pt x="131" y="401"/>
                    </a:lnTo>
                    <a:lnTo>
                      <a:pt x="152" y="558"/>
                    </a:lnTo>
                    <a:lnTo>
                      <a:pt x="173" y="573"/>
                    </a:lnTo>
                    <a:lnTo>
                      <a:pt x="242" y="554"/>
                    </a:lnTo>
                    <a:lnTo>
                      <a:pt x="318" y="547"/>
                    </a:lnTo>
                    <a:lnTo>
                      <a:pt x="365" y="517"/>
                    </a:lnTo>
                    <a:lnTo>
                      <a:pt x="324" y="553"/>
                    </a:lnTo>
                    <a:lnTo>
                      <a:pt x="249" y="570"/>
                    </a:lnTo>
                    <a:lnTo>
                      <a:pt x="185" y="600"/>
                    </a:lnTo>
                    <a:lnTo>
                      <a:pt x="141" y="576"/>
                    </a:lnTo>
                    <a:lnTo>
                      <a:pt x="120" y="502"/>
                    </a:lnTo>
                    <a:lnTo>
                      <a:pt x="82" y="574"/>
                    </a:lnTo>
                    <a:lnTo>
                      <a:pt x="107" y="456"/>
                    </a:lnTo>
                    <a:lnTo>
                      <a:pt x="110" y="379"/>
                    </a:lnTo>
                    <a:lnTo>
                      <a:pt x="56" y="282"/>
                    </a:lnTo>
                    <a:lnTo>
                      <a:pt x="0" y="178"/>
                    </a:lnTo>
                    <a:lnTo>
                      <a:pt x="68" y="285"/>
                    </a:lnTo>
                    <a:lnTo>
                      <a:pt x="114" y="358"/>
                    </a:lnTo>
                    <a:lnTo>
                      <a:pt x="130" y="231"/>
                    </a:lnTo>
                    <a:lnTo>
                      <a:pt x="108" y="43"/>
                    </a:lnTo>
                    <a:lnTo>
                      <a:pt x="106" y="8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7" name="Freeform 142"/>
              <p:cNvSpPr>
                <a:spLocks/>
              </p:cNvSpPr>
              <p:nvPr/>
            </p:nvSpPr>
            <p:spPr bwMode="auto">
              <a:xfrm>
                <a:off x="5330" y="3002"/>
                <a:ext cx="28" cy="31"/>
              </a:xfrm>
              <a:custGeom>
                <a:avLst/>
                <a:gdLst>
                  <a:gd name="T0" fmla="*/ 0 w 200"/>
                  <a:gd name="T1" fmla="*/ 0 h 217"/>
                  <a:gd name="T2" fmla="*/ 68 w 200"/>
                  <a:gd name="T3" fmla="*/ 21 h 217"/>
                  <a:gd name="T4" fmla="*/ 147 w 200"/>
                  <a:gd name="T5" fmla="*/ 39 h 217"/>
                  <a:gd name="T6" fmla="*/ 178 w 200"/>
                  <a:gd name="T7" fmla="*/ 79 h 217"/>
                  <a:gd name="T8" fmla="*/ 200 w 200"/>
                  <a:gd name="T9" fmla="*/ 217 h 217"/>
                  <a:gd name="T10" fmla="*/ 183 w 200"/>
                  <a:gd name="T11" fmla="*/ 165 h 217"/>
                  <a:gd name="T12" fmla="*/ 169 w 200"/>
                  <a:gd name="T13" fmla="*/ 81 h 217"/>
                  <a:gd name="T14" fmla="*/ 152 w 200"/>
                  <a:gd name="T15" fmla="*/ 56 h 217"/>
                  <a:gd name="T16" fmla="*/ 152 w 200"/>
                  <a:gd name="T17" fmla="*/ 89 h 217"/>
                  <a:gd name="T18" fmla="*/ 131 w 200"/>
                  <a:gd name="T19" fmla="*/ 187 h 217"/>
                  <a:gd name="T20" fmla="*/ 141 w 200"/>
                  <a:gd name="T21" fmla="*/ 50 h 217"/>
                  <a:gd name="T22" fmla="*/ 110 w 200"/>
                  <a:gd name="T23" fmla="*/ 39 h 217"/>
                  <a:gd name="T24" fmla="*/ 51 w 200"/>
                  <a:gd name="T25" fmla="*/ 32 h 217"/>
                  <a:gd name="T26" fmla="*/ 0 w 200"/>
                  <a:gd name="T27" fmla="*/ 0 h 217"/>
                  <a:gd name="T28" fmla="*/ 0 w 200"/>
                  <a:gd name="T2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0" h="217">
                    <a:moveTo>
                      <a:pt x="0" y="0"/>
                    </a:moveTo>
                    <a:lnTo>
                      <a:pt x="68" y="21"/>
                    </a:lnTo>
                    <a:lnTo>
                      <a:pt x="147" y="39"/>
                    </a:lnTo>
                    <a:lnTo>
                      <a:pt x="178" y="79"/>
                    </a:lnTo>
                    <a:lnTo>
                      <a:pt x="200" y="217"/>
                    </a:lnTo>
                    <a:lnTo>
                      <a:pt x="183" y="165"/>
                    </a:lnTo>
                    <a:lnTo>
                      <a:pt x="169" y="81"/>
                    </a:lnTo>
                    <a:lnTo>
                      <a:pt x="152" y="56"/>
                    </a:lnTo>
                    <a:lnTo>
                      <a:pt x="152" y="89"/>
                    </a:lnTo>
                    <a:lnTo>
                      <a:pt x="131" y="187"/>
                    </a:lnTo>
                    <a:lnTo>
                      <a:pt x="141" y="50"/>
                    </a:lnTo>
                    <a:lnTo>
                      <a:pt x="110" y="39"/>
                    </a:lnTo>
                    <a:lnTo>
                      <a:pt x="51" y="3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8" name="Freeform 143"/>
              <p:cNvSpPr>
                <a:spLocks/>
              </p:cNvSpPr>
              <p:nvPr/>
            </p:nvSpPr>
            <p:spPr bwMode="auto">
              <a:xfrm>
                <a:off x="5286" y="3017"/>
                <a:ext cx="15" cy="60"/>
              </a:xfrm>
              <a:custGeom>
                <a:avLst/>
                <a:gdLst>
                  <a:gd name="T0" fmla="*/ 35 w 105"/>
                  <a:gd name="T1" fmla="*/ 0 h 421"/>
                  <a:gd name="T2" fmla="*/ 35 w 105"/>
                  <a:gd name="T3" fmla="*/ 0 h 421"/>
                  <a:gd name="T4" fmla="*/ 35 w 105"/>
                  <a:gd name="T5" fmla="*/ 1 h 421"/>
                  <a:gd name="T6" fmla="*/ 35 w 105"/>
                  <a:gd name="T7" fmla="*/ 3 h 421"/>
                  <a:gd name="T8" fmla="*/ 36 w 105"/>
                  <a:gd name="T9" fmla="*/ 4 h 421"/>
                  <a:gd name="T10" fmla="*/ 37 w 105"/>
                  <a:gd name="T11" fmla="*/ 7 h 421"/>
                  <a:gd name="T12" fmla="*/ 37 w 105"/>
                  <a:gd name="T13" fmla="*/ 10 h 421"/>
                  <a:gd name="T14" fmla="*/ 38 w 105"/>
                  <a:gd name="T15" fmla="*/ 13 h 421"/>
                  <a:gd name="T16" fmla="*/ 39 w 105"/>
                  <a:gd name="T17" fmla="*/ 15 h 421"/>
                  <a:gd name="T18" fmla="*/ 41 w 105"/>
                  <a:gd name="T19" fmla="*/ 20 h 421"/>
                  <a:gd name="T20" fmla="*/ 42 w 105"/>
                  <a:gd name="T21" fmla="*/ 23 h 421"/>
                  <a:gd name="T22" fmla="*/ 43 w 105"/>
                  <a:gd name="T23" fmla="*/ 26 h 421"/>
                  <a:gd name="T24" fmla="*/ 44 w 105"/>
                  <a:gd name="T25" fmla="*/ 31 h 421"/>
                  <a:gd name="T26" fmla="*/ 46 w 105"/>
                  <a:gd name="T27" fmla="*/ 35 h 421"/>
                  <a:gd name="T28" fmla="*/ 47 w 105"/>
                  <a:gd name="T29" fmla="*/ 39 h 421"/>
                  <a:gd name="T30" fmla="*/ 48 w 105"/>
                  <a:gd name="T31" fmla="*/ 43 h 421"/>
                  <a:gd name="T32" fmla="*/ 49 w 105"/>
                  <a:gd name="T33" fmla="*/ 48 h 421"/>
                  <a:gd name="T34" fmla="*/ 51 w 105"/>
                  <a:gd name="T35" fmla="*/ 52 h 421"/>
                  <a:gd name="T36" fmla="*/ 52 w 105"/>
                  <a:gd name="T37" fmla="*/ 55 h 421"/>
                  <a:gd name="T38" fmla="*/ 53 w 105"/>
                  <a:gd name="T39" fmla="*/ 60 h 421"/>
                  <a:gd name="T40" fmla="*/ 55 w 105"/>
                  <a:gd name="T41" fmla="*/ 63 h 421"/>
                  <a:gd name="T42" fmla="*/ 57 w 105"/>
                  <a:gd name="T43" fmla="*/ 68 h 421"/>
                  <a:gd name="T44" fmla="*/ 58 w 105"/>
                  <a:gd name="T45" fmla="*/ 71 h 421"/>
                  <a:gd name="T46" fmla="*/ 59 w 105"/>
                  <a:gd name="T47" fmla="*/ 74 h 421"/>
                  <a:gd name="T48" fmla="*/ 60 w 105"/>
                  <a:gd name="T49" fmla="*/ 78 h 421"/>
                  <a:gd name="T50" fmla="*/ 61 w 105"/>
                  <a:gd name="T51" fmla="*/ 81 h 421"/>
                  <a:gd name="T52" fmla="*/ 62 w 105"/>
                  <a:gd name="T53" fmla="*/ 83 h 421"/>
                  <a:gd name="T54" fmla="*/ 62 w 105"/>
                  <a:gd name="T55" fmla="*/ 86 h 421"/>
                  <a:gd name="T56" fmla="*/ 63 w 105"/>
                  <a:gd name="T57" fmla="*/ 88 h 421"/>
                  <a:gd name="T58" fmla="*/ 64 w 105"/>
                  <a:gd name="T59" fmla="*/ 90 h 421"/>
                  <a:gd name="T60" fmla="*/ 64 w 105"/>
                  <a:gd name="T61" fmla="*/ 91 h 421"/>
                  <a:gd name="T62" fmla="*/ 64 w 105"/>
                  <a:gd name="T63" fmla="*/ 91 h 421"/>
                  <a:gd name="T64" fmla="*/ 64 w 105"/>
                  <a:gd name="T65" fmla="*/ 91 h 421"/>
                  <a:gd name="T66" fmla="*/ 77 w 105"/>
                  <a:gd name="T67" fmla="*/ 304 h 421"/>
                  <a:gd name="T68" fmla="*/ 90 w 105"/>
                  <a:gd name="T69" fmla="*/ 325 h 421"/>
                  <a:gd name="T70" fmla="*/ 88 w 105"/>
                  <a:gd name="T71" fmla="*/ 363 h 421"/>
                  <a:gd name="T72" fmla="*/ 105 w 105"/>
                  <a:gd name="T73" fmla="*/ 421 h 421"/>
                  <a:gd name="T74" fmla="*/ 69 w 105"/>
                  <a:gd name="T75" fmla="*/ 351 h 421"/>
                  <a:gd name="T76" fmla="*/ 20 w 105"/>
                  <a:gd name="T77" fmla="*/ 346 h 421"/>
                  <a:gd name="T78" fmla="*/ 61 w 105"/>
                  <a:gd name="T79" fmla="*/ 322 h 421"/>
                  <a:gd name="T80" fmla="*/ 61 w 105"/>
                  <a:gd name="T81" fmla="*/ 305 h 421"/>
                  <a:gd name="T82" fmla="*/ 0 w 105"/>
                  <a:gd name="T83" fmla="*/ 291 h 421"/>
                  <a:gd name="T84" fmla="*/ 28 w 105"/>
                  <a:gd name="T85" fmla="*/ 273 h 421"/>
                  <a:gd name="T86" fmla="*/ 52 w 105"/>
                  <a:gd name="T87" fmla="*/ 118 h 421"/>
                  <a:gd name="T88" fmla="*/ 3 w 105"/>
                  <a:gd name="T89" fmla="*/ 154 h 421"/>
                  <a:gd name="T90" fmla="*/ 43 w 105"/>
                  <a:gd name="T91" fmla="*/ 73 h 421"/>
                  <a:gd name="T92" fmla="*/ 35 w 105"/>
                  <a:gd name="T93" fmla="*/ 0 h 421"/>
                  <a:gd name="T94" fmla="*/ 35 w 105"/>
                  <a:gd name="T95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5" h="421">
                    <a:moveTo>
                      <a:pt x="35" y="0"/>
                    </a:moveTo>
                    <a:lnTo>
                      <a:pt x="35" y="0"/>
                    </a:lnTo>
                    <a:lnTo>
                      <a:pt x="35" y="1"/>
                    </a:lnTo>
                    <a:lnTo>
                      <a:pt x="35" y="3"/>
                    </a:lnTo>
                    <a:lnTo>
                      <a:pt x="36" y="4"/>
                    </a:lnTo>
                    <a:lnTo>
                      <a:pt x="37" y="7"/>
                    </a:lnTo>
                    <a:lnTo>
                      <a:pt x="37" y="10"/>
                    </a:lnTo>
                    <a:lnTo>
                      <a:pt x="38" y="13"/>
                    </a:lnTo>
                    <a:lnTo>
                      <a:pt x="39" y="15"/>
                    </a:lnTo>
                    <a:lnTo>
                      <a:pt x="41" y="20"/>
                    </a:lnTo>
                    <a:lnTo>
                      <a:pt x="42" y="23"/>
                    </a:lnTo>
                    <a:lnTo>
                      <a:pt x="43" y="26"/>
                    </a:lnTo>
                    <a:lnTo>
                      <a:pt x="44" y="31"/>
                    </a:lnTo>
                    <a:lnTo>
                      <a:pt x="46" y="35"/>
                    </a:lnTo>
                    <a:lnTo>
                      <a:pt x="47" y="39"/>
                    </a:lnTo>
                    <a:lnTo>
                      <a:pt x="48" y="43"/>
                    </a:lnTo>
                    <a:lnTo>
                      <a:pt x="49" y="48"/>
                    </a:lnTo>
                    <a:lnTo>
                      <a:pt x="51" y="52"/>
                    </a:lnTo>
                    <a:lnTo>
                      <a:pt x="52" y="55"/>
                    </a:lnTo>
                    <a:lnTo>
                      <a:pt x="53" y="60"/>
                    </a:lnTo>
                    <a:lnTo>
                      <a:pt x="55" y="63"/>
                    </a:lnTo>
                    <a:lnTo>
                      <a:pt x="57" y="68"/>
                    </a:lnTo>
                    <a:lnTo>
                      <a:pt x="58" y="71"/>
                    </a:lnTo>
                    <a:lnTo>
                      <a:pt x="59" y="74"/>
                    </a:lnTo>
                    <a:lnTo>
                      <a:pt x="60" y="78"/>
                    </a:lnTo>
                    <a:lnTo>
                      <a:pt x="61" y="81"/>
                    </a:lnTo>
                    <a:lnTo>
                      <a:pt x="62" y="83"/>
                    </a:lnTo>
                    <a:lnTo>
                      <a:pt x="62" y="86"/>
                    </a:lnTo>
                    <a:lnTo>
                      <a:pt x="63" y="88"/>
                    </a:lnTo>
                    <a:lnTo>
                      <a:pt x="64" y="90"/>
                    </a:lnTo>
                    <a:lnTo>
                      <a:pt x="64" y="91"/>
                    </a:lnTo>
                    <a:lnTo>
                      <a:pt x="64" y="91"/>
                    </a:lnTo>
                    <a:lnTo>
                      <a:pt x="64" y="91"/>
                    </a:lnTo>
                    <a:lnTo>
                      <a:pt x="77" y="304"/>
                    </a:lnTo>
                    <a:lnTo>
                      <a:pt x="90" y="325"/>
                    </a:lnTo>
                    <a:lnTo>
                      <a:pt x="88" y="363"/>
                    </a:lnTo>
                    <a:lnTo>
                      <a:pt x="105" y="421"/>
                    </a:lnTo>
                    <a:lnTo>
                      <a:pt x="69" y="351"/>
                    </a:lnTo>
                    <a:lnTo>
                      <a:pt x="20" y="346"/>
                    </a:lnTo>
                    <a:lnTo>
                      <a:pt x="61" y="322"/>
                    </a:lnTo>
                    <a:lnTo>
                      <a:pt x="61" y="305"/>
                    </a:lnTo>
                    <a:lnTo>
                      <a:pt x="0" y="291"/>
                    </a:lnTo>
                    <a:lnTo>
                      <a:pt x="28" y="273"/>
                    </a:lnTo>
                    <a:lnTo>
                      <a:pt x="52" y="118"/>
                    </a:lnTo>
                    <a:lnTo>
                      <a:pt x="3" y="154"/>
                    </a:lnTo>
                    <a:lnTo>
                      <a:pt x="43" y="73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9" name="Freeform 144"/>
              <p:cNvSpPr>
                <a:spLocks/>
              </p:cNvSpPr>
              <p:nvPr/>
            </p:nvSpPr>
            <p:spPr bwMode="auto">
              <a:xfrm>
                <a:off x="5277" y="3019"/>
                <a:ext cx="14" cy="72"/>
              </a:xfrm>
              <a:custGeom>
                <a:avLst/>
                <a:gdLst>
                  <a:gd name="T0" fmla="*/ 59 w 99"/>
                  <a:gd name="T1" fmla="*/ 0 h 501"/>
                  <a:gd name="T2" fmla="*/ 33 w 99"/>
                  <a:gd name="T3" fmla="*/ 165 h 501"/>
                  <a:gd name="T4" fmla="*/ 21 w 99"/>
                  <a:gd name="T5" fmla="*/ 237 h 501"/>
                  <a:gd name="T6" fmla="*/ 0 w 99"/>
                  <a:gd name="T7" fmla="*/ 298 h 501"/>
                  <a:gd name="T8" fmla="*/ 23 w 99"/>
                  <a:gd name="T9" fmla="*/ 370 h 501"/>
                  <a:gd name="T10" fmla="*/ 92 w 99"/>
                  <a:gd name="T11" fmla="*/ 501 h 501"/>
                  <a:gd name="T12" fmla="*/ 37 w 99"/>
                  <a:gd name="T13" fmla="*/ 363 h 501"/>
                  <a:gd name="T14" fmla="*/ 99 w 99"/>
                  <a:gd name="T15" fmla="*/ 367 h 501"/>
                  <a:gd name="T16" fmla="*/ 32 w 99"/>
                  <a:gd name="T17" fmla="*/ 329 h 501"/>
                  <a:gd name="T18" fmla="*/ 27 w 99"/>
                  <a:gd name="T19" fmla="*/ 260 h 501"/>
                  <a:gd name="T20" fmla="*/ 45 w 99"/>
                  <a:gd name="T21" fmla="*/ 217 h 501"/>
                  <a:gd name="T22" fmla="*/ 59 w 99"/>
                  <a:gd name="T23" fmla="*/ 0 h 501"/>
                  <a:gd name="T24" fmla="*/ 59 w 99"/>
                  <a:gd name="T25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501">
                    <a:moveTo>
                      <a:pt x="59" y="0"/>
                    </a:moveTo>
                    <a:lnTo>
                      <a:pt x="33" y="165"/>
                    </a:lnTo>
                    <a:lnTo>
                      <a:pt x="21" y="237"/>
                    </a:lnTo>
                    <a:lnTo>
                      <a:pt x="0" y="298"/>
                    </a:lnTo>
                    <a:lnTo>
                      <a:pt x="23" y="370"/>
                    </a:lnTo>
                    <a:lnTo>
                      <a:pt x="92" y="501"/>
                    </a:lnTo>
                    <a:lnTo>
                      <a:pt x="37" y="363"/>
                    </a:lnTo>
                    <a:lnTo>
                      <a:pt x="99" y="367"/>
                    </a:lnTo>
                    <a:lnTo>
                      <a:pt x="32" y="329"/>
                    </a:lnTo>
                    <a:lnTo>
                      <a:pt x="27" y="260"/>
                    </a:lnTo>
                    <a:lnTo>
                      <a:pt x="45" y="217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0" name="Freeform 145"/>
              <p:cNvSpPr>
                <a:spLocks/>
              </p:cNvSpPr>
              <p:nvPr/>
            </p:nvSpPr>
            <p:spPr bwMode="auto">
              <a:xfrm>
                <a:off x="5294" y="3089"/>
                <a:ext cx="17" cy="21"/>
              </a:xfrm>
              <a:custGeom>
                <a:avLst/>
                <a:gdLst>
                  <a:gd name="T0" fmla="*/ 88 w 113"/>
                  <a:gd name="T1" fmla="*/ 0 h 149"/>
                  <a:gd name="T2" fmla="*/ 47 w 113"/>
                  <a:gd name="T3" fmla="*/ 19 h 149"/>
                  <a:gd name="T4" fmla="*/ 0 w 113"/>
                  <a:gd name="T5" fmla="*/ 68 h 149"/>
                  <a:gd name="T6" fmla="*/ 14 w 113"/>
                  <a:gd name="T7" fmla="*/ 77 h 149"/>
                  <a:gd name="T8" fmla="*/ 23 w 113"/>
                  <a:gd name="T9" fmla="*/ 122 h 149"/>
                  <a:gd name="T10" fmla="*/ 31 w 113"/>
                  <a:gd name="T11" fmla="*/ 137 h 149"/>
                  <a:gd name="T12" fmla="*/ 66 w 113"/>
                  <a:gd name="T13" fmla="*/ 149 h 149"/>
                  <a:gd name="T14" fmla="*/ 82 w 113"/>
                  <a:gd name="T15" fmla="*/ 144 h 149"/>
                  <a:gd name="T16" fmla="*/ 102 w 113"/>
                  <a:gd name="T17" fmla="*/ 145 h 149"/>
                  <a:gd name="T18" fmla="*/ 113 w 113"/>
                  <a:gd name="T19" fmla="*/ 126 h 149"/>
                  <a:gd name="T20" fmla="*/ 95 w 113"/>
                  <a:gd name="T21" fmla="*/ 137 h 149"/>
                  <a:gd name="T22" fmla="*/ 63 w 113"/>
                  <a:gd name="T23" fmla="*/ 117 h 149"/>
                  <a:gd name="T24" fmla="*/ 71 w 113"/>
                  <a:gd name="T25" fmla="*/ 136 h 149"/>
                  <a:gd name="T26" fmla="*/ 55 w 113"/>
                  <a:gd name="T27" fmla="*/ 137 h 149"/>
                  <a:gd name="T28" fmla="*/ 41 w 113"/>
                  <a:gd name="T29" fmla="*/ 128 h 149"/>
                  <a:gd name="T30" fmla="*/ 26 w 113"/>
                  <a:gd name="T31" fmla="*/ 75 h 149"/>
                  <a:gd name="T32" fmla="*/ 47 w 113"/>
                  <a:gd name="T33" fmla="*/ 30 h 149"/>
                  <a:gd name="T34" fmla="*/ 80 w 113"/>
                  <a:gd name="T35" fmla="*/ 12 h 149"/>
                  <a:gd name="T36" fmla="*/ 88 w 113"/>
                  <a:gd name="T37" fmla="*/ 0 h 149"/>
                  <a:gd name="T38" fmla="*/ 88 w 113"/>
                  <a:gd name="T39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3" h="149">
                    <a:moveTo>
                      <a:pt x="88" y="0"/>
                    </a:moveTo>
                    <a:lnTo>
                      <a:pt x="47" y="19"/>
                    </a:lnTo>
                    <a:lnTo>
                      <a:pt x="0" y="68"/>
                    </a:lnTo>
                    <a:lnTo>
                      <a:pt x="14" y="77"/>
                    </a:lnTo>
                    <a:lnTo>
                      <a:pt x="23" y="122"/>
                    </a:lnTo>
                    <a:lnTo>
                      <a:pt x="31" y="137"/>
                    </a:lnTo>
                    <a:lnTo>
                      <a:pt x="66" y="149"/>
                    </a:lnTo>
                    <a:lnTo>
                      <a:pt x="82" y="144"/>
                    </a:lnTo>
                    <a:lnTo>
                      <a:pt x="102" y="145"/>
                    </a:lnTo>
                    <a:lnTo>
                      <a:pt x="113" y="126"/>
                    </a:lnTo>
                    <a:lnTo>
                      <a:pt x="95" y="137"/>
                    </a:lnTo>
                    <a:lnTo>
                      <a:pt x="63" y="117"/>
                    </a:lnTo>
                    <a:lnTo>
                      <a:pt x="71" y="136"/>
                    </a:lnTo>
                    <a:lnTo>
                      <a:pt x="55" y="137"/>
                    </a:lnTo>
                    <a:lnTo>
                      <a:pt x="41" y="128"/>
                    </a:lnTo>
                    <a:lnTo>
                      <a:pt x="26" y="75"/>
                    </a:lnTo>
                    <a:lnTo>
                      <a:pt x="47" y="30"/>
                    </a:lnTo>
                    <a:lnTo>
                      <a:pt x="80" y="12"/>
                    </a:lnTo>
                    <a:lnTo>
                      <a:pt x="88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Freeform 146"/>
              <p:cNvSpPr>
                <a:spLocks/>
              </p:cNvSpPr>
              <p:nvPr/>
            </p:nvSpPr>
            <p:spPr bwMode="auto">
              <a:xfrm>
                <a:off x="5306" y="3090"/>
                <a:ext cx="9" cy="16"/>
              </a:xfrm>
              <a:custGeom>
                <a:avLst/>
                <a:gdLst>
                  <a:gd name="T0" fmla="*/ 0 w 67"/>
                  <a:gd name="T1" fmla="*/ 0 h 107"/>
                  <a:gd name="T2" fmla="*/ 36 w 67"/>
                  <a:gd name="T3" fmla="*/ 19 h 107"/>
                  <a:gd name="T4" fmla="*/ 45 w 67"/>
                  <a:gd name="T5" fmla="*/ 46 h 107"/>
                  <a:gd name="T6" fmla="*/ 56 w 67"/>
                  <a:gd name="T7" fmla="*/ 87 h 107"/>
                  <a:gd name="T8" fmla="*/ 67 w 67"/>
                  <a:gd name="T9" fmla="*/ 107 h 107"/>
                  <a:gd name="T10" fmla="*/ 48 w 67"/>
                  <a:gd name="T11" fmla="*/ 88 h 107"/>
                  <a:gd name="T12" fmla="*/ 38 w 67"/>
                  <a:gd name="T13" fmla="*/ 49 h 107"/>
                  <a:gd name="T14" fmla="*/ 0 w 67"/>
                  <a:gd name="T15" fmla="*/ 0 h 107"/>
                  <a:gd name="T16" fmla="*/ 0 w 67"/>
                  <a:gd name="T17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107">
                    <a:moveTo>
                      <a:pt x="0" y="0"/>
                    </a:moveTo>
                    <a:lnTo>
                      <a:pt x="36" y="19"/>
                    </a:lnTo>
                    <a:lnTo>
                      <a:pt x="45" y="46"/>
                    </a:lnTo>
                    <a:lnTo>
                      <a:pt x="56" y="87"/>
                    </a:lnTo>
                    <a:lnTo>
                      <a:pt x="67" y="107"/>
                    </a:lnTo>
                    <a:lnTo>
                      <a:pt x="48" y="88"/>
                    </a:lnTo>
                    <a:lnTo>
                      <a:pt x="38" y="4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Freeform 147"/>
              <p:cNvSpPr>
                <a:spLocks/>
              </p:cNvSpPr>
              <p:nvPr/>
            </p:nvSpPr>
            <p:spPr bwMode="auto">
              <a:xfrm>
                <a:off x="5307" y="3104"/>
                <a:ext cx="7" cy="4"/>
              </a:xfrm>
              <a:custGeom>
                <a:avLst/>
                <a:gdLst>
                  <a:gd name="T0" fmla="*/ 0 w 48"/>
                  <a:gd name="T1" fmla="*/ 2 h 28"/>
                  <a:gd name="T2" fmla="*/ 29 w 48"/>
                  <a:gd name="T3" fmla="*/ 28 h 28"/>
                  <a:gd name="T4" fmla="*/ 48 w 48"/>
                  <a:gd name="T5" fmla="*/ 27 h 28"/>
                  <a:gd name="T6" fmla="*/ 29 w 48"/>
                  <a:gd name="T7" fmla="*/ 0 h 28"/>
                  <a:gd name="T8" fmla="*/ 26 w 48"/>
                  <a:gd name="T9" fmla="*/ 14 h 28"/>
                  <a:gd name="T10" fmla="*/ 0 w 48"/>
                  <a:gd name="T11" fmla="*/ 2 h 28"/>
                  <a:gd name="T12" fmla="*/ 0 w 48"/>
                  <a:gd name="T13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8">
                    <a:moveTo>
                      <a:pt x="0" y="2"/>
                    </a:moveTo>
                    <a:lnTo>
                      <a:pt x="29" y="28"/>
                    </a:lnTo>
                    <a:lnTo>
                      <a:pt x="48" y="27"/>
                    </a:lnTo>
                    <a:lnTo>
                      <a:pt x="29" y="0"/>
                    </a:lnTo>
                    <a:lnTo>
                      <a:pt x="26" y="14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Freeform 148"/>
              <p:cNvSpPr>
                <a:spLocks/>
              </p:cNvSpPr>
              <p:nvPr/>
            </p:nvSpPr>
            <p:spPr bwMode="auto">
              <a:xfrm>
                <a:off x="5311" y="3095"/>
                <a:ext cx="5" cy="6"/>
              </a:xfrm>
              <a:custGeom>
                <a:avLst/>
                <a:gdLst>
                  <a:gd name="T0" fmla="*/ 0 w 37"/>
                  <a:gd name="T1" fmla="*/ 0 h 40"/>
                  <a:gd name="T2" fmla="*/ 37 w 37"/>
                  <a:gd name="T3" fmla="*/ 33 h 40"/>
                  <a:gd name="T4" fmla="*/ 32 w 37"/>
                  <a:gd name="T5" fmla="*/ 40 h 40"/>
                  <a:gd name="T6" fmla="*/ 9 w 37"/>
                  <a:gd name="T7" fmla="*/ 33 h 40"/>
                  <a:gd name="T8" fmla="*/ 0 w 37"/>
                  <a:gd name="T9" fmla="*/ 0 h 40"/>
                  <a:gd name="T10" fmla="*/ 0 w 37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0">
                    <a:moveTo>
                      <a:pt x="0" y="0"/>
                    </a:moveTo>
                    <a:lnTo>
                      <a:pt x="37" y="33"/>
                    </a:lnTo>
                    <a:lnTo>
                      <a:pt x="32" y="40"/>
                    </a:lnTo>
                    <a:lnTo>
                      <a:pt x="9" y="3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Freeform 149"/>
              <p:cNvSpPr>
                <a:spLocks/>
              </p:cNvSpPr>
              <p:nvPr/>
            </p:nvSpPr>
            <p:spPr bwMode="auto">
              <a:xfrm>
                <a:off x="5307" y="3091"/>
                <a:ext cx="10" cy="3"/>
              </a:xfrm>
              <a:custGeom>
                <a:avLst/>
                <a:gdLst>
                  <a:gd name="T0" fmla="*/ 70 w 70"/>
                  <a:gd name="T1" fmla="*/ 0 h 17"/>
                  <a:gd name="T2" fmla="*/ 0 w 70"/>
                  <a:gd name="T3" fmla="*/ 0 h 17"/>
                  <a:gd name="T4" fmla="*/ 27 w 70"/>
                  <a:gd name="T5" fmla="*/ 17 h 17"/>
                  <a:gd name="T6" fmla="*/ 70 w 70"/>
                  <a:gd name="T7" fmla="*/ 0 h 17"/>
                  <a:gd name="T8" fmla="*/ 70 w 70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7">
                    <a:moveTo>
                      <a:pt x="70" y="0"/>
                    </a:moveTo>
                    <a:lnTo>
                      <a:pt x="0" y="0"/>
                    </a:lnTo>
                    <a:lnTo>
                      <a:pt x="27" y="17"/>
                    </a:lnTo>
                    <a:lnTo>
                      <a:pt x="70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Freeform 150"/>
              <p:cNvSpPr>
                <a:spLocks/>
              </p:cNvSpPr>
              <p:nvPr/>
            </p:nvSpPr>
            <p:spPr bwMode="auto">
              <a:xfrm>
                <a:off x="5349" y="3089"/>
                <a:ext cx="5" cy="13"/>
              </a:xfrm>
              <a:custGeom>
                <a:avLst/>
                <a:gdLst>
                  <a:gd name="T0" fmla="*/ 27 w 31"/>
                  <a:gd name="T1" fmla="*/ 0 h 91"/>
                  <a:gd name="T2" fmla="*/ 31 w 31"/>
                  <a:gd name="T3" fmla="*/ 71 h 91"/>
                  <a:gd name="T4" fmla="*/ 0 w 31"/>
                  <a:gd name="T5" fmla="*/ 91 h 91"/>
                  <a:gd name="T6" fmla="*/ 12 w 31"/>
                  <a:gd name="T7" fmla="*/ 0 h 91"/>
                  <a:gd name="T8" fmla="*/ 27 w 31"/>
                  <a:gd name="T9" fmla="*/ 0 h 91"/>
                  <a:gd name="T10" fmla="*/ 27 w 31"/>
                  <a:gd name="T11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91">
                    <a:moveTo>
                      <a:pt x="27" y="0"/>
                    </a:moveTo>
                    <a:lnTo>
                      <a:pt x="31" y="71"/>
                    </a:lnTo>
                    <a:lnTo>
                      <a:pt x="0" y="91"/>
                    </a:lnTo>
                    <a:lnTo>
                      <a:pt x="12" y="0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Freeform 151"/>
              <p:cNvSpPr>
                <a:spLocks/>
              </p:cNvSpPr>
              <p:nvPr/>
            </p:nvSpPr>
            <p:spPr bwMode="auto">
              <a:xfrm>
                <a:off x="5292" y="3100"/>
                <a:ext cx="19" cy="12"/>
              </a:xfrm>
              <a:custGeom>
                <a:avLst/>
                <a:gdLst>
                  <a:gd name="T0" fmla="*/ 36 w 133"/>
                  <a:gd name="T1" fmla="*/ 0 h 81"/>
                  <a:gd name="T2" fmla="*/ 30 w 133"/>
                  <a:gd name="T3" fmla="*/ 74 h 81"/>
                  <a:gd name="T4" fmla="*/ 3 w 133"/>
                  <a:gd name="T5" fmla="*/ 74 h 81"/>
                  <a:gd name="T6" fmla="*/ 0 w 133"/>
                  <a:gd name="T7" fmla="*/ 81 h 81"/>
                  <a:gd name="T8" fmla="*/ 133 w 133"/>
                  <a:gd name="T9" fmla="*/ 81 h 81"/>
                  <a:gd name="T10" fmla="*/ 57 w 133"/>
                  <a:gd name="T11" fmla="*/ 66 h 81"/>
                  <a:gd name="T12" fmla="*/ 36 w 133"/>
                  <a:gd name="T13" fmla="*/ 0 h 81"/>
                  <a:gd name="T14" fmla="*/ 36 w 133"/>
                  <a:gd name="T15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81">
                    <a:moveTo>
                      <a:pt x="36" y="0"/>
                    </a:moveTo>
                    <a:lnTo>
                      <a:pt x="30" y="74"/>
                    </a:lnTo>
                    <a:lnTo>
                      <a:pt x="3" y="74"/>
                    </a:lnTo>
                    <a:lnTo>
                      <a:pt x="0" y="81"/>
                    </a:lnTo>
                    <a:lnTo>
                      <a:pt x="133" y="81"/>
                    </a:lnTo>
                    <a:lnTo>
                      <a:pt x="57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Freeform 152"/>
              <p:cNvSpPr>
                <a:spLocks/>
              </p:cNvSpPr>
              <p:nvPr/>
            </p:nvSpPr>
            <p:spPr bwMode="auto">
              <a:xfrm>
                <a:off x="5347" y="3029"/>
                <a:ext cx="33" cy="21"/>
              </a:xfrm>
              <a:custGeom>
                <a:avLst/>
                <a:gdLst>
                  <a:gd name="T0" fmla="*/ 5 w 232"/>
                  <a:gd name="T1" fmla="*/ 149 h 149"/>
                  <a:gd name="T2" fmla="*/ 52 w 232"/>
                  <a:gd name="T3" fmla="*/ 95 h 149"/>
                  <a:gd name="T4" fmla="*/ 135 w 232"/>
                  <a:gd name="T5" fmla="*/ 36 h 149"/>
                  <a:gd name="T6" fmla="*/ 210 w 232"/>
                  <a:gd name="T7" fmla="*/ 45 h 149"/>
                  <a:gd name="T8" fmla="*/ 110 w 232"/>
                  <a:gd name="T9" fmla="*/ 95 h 149"/>
                  <a:gd name="T10" fmla="*/ 70 w 232"/>
                  <a:gd name="T11" fmla="*/ 133 h 149"/>
                  <a:gd name="T12" fmla="*/ 87 w 232"/>
                  <a:gd name="T13" fmla="*/ 130 h 149"/>
                  <a:gd name="T14" fmla="*/ 121 w 232"/>
                  <a:gd name="T15" fmla="*/ 101 h 149"/>
                  <a:gd name="T16" fmla="*/ 180 w 232"/>
                  <a:gd name="T17" fmla="*/ 66 h 149"/>
                  <a:gd name="T18" fmla="*/ 232 w 232"/>
                  <a:gd name="T19" fmla="*/ 41 h 149"/>
                  <a:gd name="T20" fmla="*/ 216 w 232"/>
                  <a:gd name="T21" fmla="*/ 36 h 149"/>
                  <a:gd name="T22" fmla="*/ 209 w 232"/>
                  <a:gd name="T23" fmla="*/ 24 h 149"/>
                  <a:gd name="T24" fmla="*/ 220 w 232"/>
                  <a:gd name="T25" fmla="*/ 19 h 149"/>
                  <a:gd name="T26" fmla="*/ 176 w 232"/>
                  <a:gd name="T27" fmla="*/ 7 h 149"/>
                  <a:gd name="T28" fmla="*/ 125 w 232"/>
                  <a:gd name="T29" fmla="*/ 0 h 149"/>
                  <a:gd name="T30" fmla="*/ 74 w 232"/>
                  <a:gd name="T31" fmla="*/ 38 h 149"/>
                  <a:gd name="T32" fmla="*/ 17 w 232"/>
                  <a:gd name="T33" fmla="*/ 98 h 149"/>
                  <a:gd name="T34" fmla="*/ 81 w 232"/>
                  <a:gd name="T35" fmla="*/ 41 h 149"/>
                  <a:gd name="T36" fmla="*/ 116 w 232"/>
                  <a:gd name="T37" fmla="*/ 24 h 149"/>
                  <a:gd name="T38" fmla="*/ 46 w 232"/>
                  <a:gd name="T39" fmla="*/ 89 h 149"/>
                  <a:gd name="T40" fmla="*/ 0 w 232"/>
                  <a:gd name="T41" fmla="*/ 141 h 149"/>
                  <a:gd name="T42" fmla="*/ 5 w 232"/>
                  <a:gd name="T43" fmla="*/ 149 h 149"/>
                  <a:gd name="T44" fmla="*/ 5 w 232"/>
                  <a:gd name="T45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2" h="149">
                    <a:moveTo>
                      <a:pt x="5" y="149"/>
                    </a:moveTo>
                    <a:lnTo>
                      <a:pt x="52" y="95"/>
                    </a:lnTo>
                    <a:lnTo>
                      <a:pt x="135" y="36"/>
                    </a:lnTo>
                    <a:lnTo>
                      <a:pt x="210" y="45"/>
                    </a:lnTo>
                    <a:lnTo>
                      <a:pt x="110" y="95"/>
                    </a:lnTo>
                    <a:lnTo>
                      <a:pt x="70" y="133"/>
                    </a:lnTo>
                    <a:lnTo>
                      <a:pt x="87" y="130"/>
                    </a:lnTo>
                    <a:lnTo>
                      <a:pt x="121" y="101"/>
                    </a:lnTo>
                    <a:lnTo>
                      <a:pt x="180" y="66"/>
                    </a:lnTo>
                    <a:lnTo>
                      <a:pt x="232" y="41"/>
                    </a:lnTo>
                    <a:lnTo>
                      <a:pt x="216" y="36"/>
                    </a:lnTo>
                    <a:lnTo>
                      <a:pt x="209" y="24"/>
                    </a:lnTo>
                    <a:lnTo>
                      <a:pt x="220" y="19"/>
                    </a:lnTo>
                    <a:lnTo>
                      <a:pt x="176" y="7"/>
                    </a:lnTo>
                    <a:lnTo>
                      <a:pt x="125" y="0"/>
                    </a:lnTo>
                    <a:lnTo>
                      <a:pt x="74" y="38"/>
                    </a:lnTo>
                    <a:lnTo>
                      <a:pt x="17" y="98"/>
                    </a:lnTo>
                    <a:lnTo>
                      <a:pt x="81" y="41"/>
                    </a:lnTo>
                    <a:lnTo>
                      <a:pt x="116" y="24"/>
                    </a:lnTo>
                    <a:lnTo>
                      <a:pt x="46" y="89"/>
                    </a:lnTo>
                    <a:lnTo>
                      <a:pt x="0" y="141"/>
                    </a:lnTo>
                    <a:lnTo>
                      <a:pt x="5" y="149"/>
                    </a:lnTo>
                    <a:lnTo>
                      <a:pt x="5" y="1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Freeform 153"/>
              <p:cNvSpPr>
                <a:spLocks/>
              </p:cNvSpPr>
              <p:nvPr/>
            </p:nvSpPr>
            <p:spPr bwMode="auto">
              <a:xfrm>
                <a:off x="5339" y="3055"/>
                <a:ext cx="10" cy="13"/>
              </a:xfrm>
              <a:custGeom>
                <a:avLst/>
                <a:gdLst>
                  <a:gd name="T0" fmla="*/ 74 w 74"/>
                  <a:gd name="T1" fmla="*/ 43 h 95"/>
                  <a:gd name="T2" fmla="*/ 63 w 74"/>
                  <a:gd name="T3" fmla="*/ 89 h 95"/>
                  <a:gd name="T4" fmla="*/ 5 w 74"/>
                  <a:gd name="T5" fmla="*/ 95 h 95"/>
                  <a:gd name="T6" fmla="*/ 0 w 74"/>
                  <a:gd name="T7" fmla="*/ 68 h 95"/>
                  <a:gd name="T8" fmla="*/ 25 w 74"/>
                  <a:gd name="T9" fmla="*/ 0 h 95"/>
                  <a:gd name="T10" fmla="*/ 8 w 74"/>
                  <a:gd name="T11" fmla="*/ 68 h 95"/>
                  <a:gd name="T12" fmla="*/ 16 w 74"/>
                  <a:gd name="T13" fmla="*/ 80 h 95"/>
                  <a:gd name="T14" fmla="*/ 36 w 74"/>
                  <a:gd name="T15" fmla="*/ 31 h 95"/>
                  <a:gd name="T16" fmla="*/ 42 w 74"/>
                  <a:gd name="T17" fmla="*/ 34 h 95"/>
                  <a:gd name="T18" fmla="*/ 29 w 74"/>
                  <a:gd name="T19" fmla="*/ 85 h 95"/>
                  <a:gd name="T20" fmla="*/ 60 w 74"/>
                  <a:gd name="T21" fmla="*/ 80 h 95"/>
                  <a:gd name="T22" fmla="*/ 74 w 74"/>
                  <a:gd name="T23" fmla="*/ 43 h 95"/>
                  <a:gd name="T24" fmla="*/ 74 w 74"/>
                  <a:gd name="T25" fmla="*/ 4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" h="95">
                    <a:moveTo>
                      <a:pt x="74" y="43"/>
                    </a:moveTo>
                    <a:lnTo>
                      <a:pt x="63" y="89"/>
                    </a:lnTo>
                    <a:lnTo>
                      <a:pt x="5" y="95"/>
                    </a:lnTo>
                    <a:lnTo>
                      <a:pt x="0" y="68"/>
                    </a:lnTo>
                    <a:lnTo>
                      <a:pt x="25" y="0"/>
                    </a:lnTo>
                    <a:lnTo>
                      <a:pt x="8" y="68"/>
                    </a:lnTo>
                    <a:lnTo>
                      <a:pt x="16" y="80"/>
                    </a:lnTo>
                    <a:lnTo>
                      <a:pt x="36" y="31"/>
                    </a:lnTo>
                    <a:lnTo>
                      <a:pt x="42" y="34"/>
                    </a:lnTo>
                    <a:lnTo>
                      <a:pt x="29" y="85"/>
                    </a:lnTo>
                    <a:lnTo>
                      <a:pt x="60" y="80"/>
                    </a:lnTo>
                    <a:lnTo>
                      <a:pt x="74" y="43"/>
                    </a:lnTo>
                    <a:lnTo>
                      <a:pt x="74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154"/>
              <p:cNvSpPr>
                <a:spLocks/>
              </p:cNvSpPr>
              <p:nvPr/>
            </p:nvSpPr>
            <p:spPr bwMode="auto">
              <a:xfrm>
                <a:off x="5344" y="3046"/>
                <a:ext cx="8" cy="10"/>
              </a:xfrm>
              <a:custGeom>
                <a:avLst/>
                <a:gdLst>
                  <a:gd name="T0" fmla="*/ 8 w 59"/>
                  <a:gd name="T1" fmla="*/ 0 h 69"/>
                  <a:gd name="T2" fmla="*/ 0 w 59"/>
                  <a:gd name="T3" fmla="*/ 29 h 69"/>
                  <a:gd name="T4" fmla="*/ 22 w 59"/>
                  <a:gd name="T5" fmla="*/ 56 h 69"/>
                  <a:gd name="T6" fmla="*/ 13 w 59"/>
                  <a:gd name="T7" fmla="*/ 63 h 69"/>
                  <a:gd name="T8" fmla="*/ 31 w 59"/>
                  <a:gd name="T9" fmla="*/ 61 h 69"/>
                  <a:gd name="T10" fmla="*/ 59 w 59"/>
                  <a:gd name="T11" fmla="*/ 69 h 69"/>
                  <a:gd name="T12" fmla="*/ 51 w 59"/>
                  <a:gd name="T13" fmla="*/ 56 h 69"/>
                  <a:gd name="T14" fmla="*/ 26 w 59"/>
                  <a:gd name="T15" fmla="*/ 50 h 69"/>
                  <a:gd name="T16" fmla="*/ 7 w 59"/>
                  <a:gd name="T17" fmla="*/ 26 h 69"/>
                  <a:gd name="T18" fmla="*/ 17 w 59"/>
                  <a:gd name="T19" fmla="*/ 0 h 69"/>
                  <a:gd name="T20" fmla="*/ 8 w 59"/>
                  <a:gd name="T21" fmla="*/ 0 h 69"/>
                  <a:gd name="T22" fmla="*/ 8 w 59"/>
                  <a:gd name="T2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" h="69">
                    <a:moveTo>
                      <a:pt x="8" y="0"/>
                    </a:moveTo>
                    <a:lnTo>
                      <a:pt x="0" y="29"/>
                    </a:lnTo>
                    <a:lnTo>
                      <a:pt x="22" y="56"/>
                    </a:lnTo>
                    <a:lnTo>
                      <a:pt x="13" y="63"/>
                    </a:lnTo>
                    <a:lnTo>
                      <a:pt x="31" y="61"/>
                    </a:lnTo>
                    <a:lnTo>
                      <a:pt x="59" y="69"/>
                    </a:lnTo>
                    <a:lnTo>
                      <a:pt x="51" y="56"/>
                    </a:lnTo>
                    <a:lnTo>
                      <a:pt x="26" y="50"/>
                    </a:lnTo>
                    <a:lnTo>
                      <a:pt x="7" y="26"/>
                    </a:lnTo>
                    <a:lnTo>
                      <a:pt x="17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155"/>
              <p:cNvSpPr>
                <a:spLocks/>
              </p:cNvSpPr>
              <p:nvPr/>
            </p:nvSpPr>
            <p:spPr bwMode="auto">
              <a:xfrm>
                <a:off x="5348" y="3042"/>
                <a:ext cx="9" cy="10"/>
              </a:xfrm>
              <a:custGeom>
                <a:avLst/>
                <a:gdLst>
                  <a:gd name="T0" fmla="*/ 0 w 64"/>
                  <a:gd name="T1" fmla="*/ 62 h 71"/>
                  <a:gd name="T2" fmla="*/ 24 w 64"/>
                  <a:gd name="T3" fmla="*/ 61 h 71"/>
                  <a:gd name="T4" fmla="*/ 24 w 64"/>
                  <a:gd name="T5" fmla="*/ 48 h 71"/>
                  <a:gd name="T6" fmla="*/ 12 w 64"/>
                  <a:gd name="T7" fmla="*/ 55 h 71"/>
                  <a:gd name="T8" fmla="*/ 27 w 64"/>
                  <a:gd name="T9" fmla="*/ 34 h 71"/>
                  <a:gd name="T10" fmla="*/ 64 w 64"/>
                  <a:gd name="T11" fmla="*/ 0 h 71"/>
                  <a:gd name="T12" fmla="*/ 48 w 64"/>
                  <a:gd name="T13" fmla="*/ 31 h 71"/>
                  <a:gd name="T14" fmla="*/ 58 w 64"/>
                  <a:gd name="T15" fmla="*/ 48 h 71"/>
                  <a:gd name="T16" fmla="*/ 55 w 64"/>
                  <a:gd name="T17" fmla="*/ 71 h 71"/>
                  <a:gd name="T18" fmla="*/ 54 w 64"/>
                  <a:gd name="T19" fmla="*/ 50 h 71"/>
                  <a:gd name="T20" fmla="*/ 45 w 64"/>
                  <a:gd name="T21" fmla="*/ 47 h 71"/>
                  <a:gd name="T22" fmla="*/ 43 w 64"/>
                  <a:gd name="T23" fmla="*/ 31 h 71"/>
                  <a:gd name="T24" fmla="*/ 38 w 64"/>
                  <a:gd name="T25" fmla="*/ 31 h 71"/>
                  <a:gd name="T26" fmla="*/ 29 w 64"/>
                  <a:gd name="T27" fmla="*/ 43 h 71"/>
                  <a:gd name="T28" fmla="*/ 29 w 64"/>
                  <a:gd name="T29" fmla="*/ 52 h 71"/>
                  <a:gd name="T30" fmla="*/ 39 w 64"/>
                  <a:gd name="T31" fmla="*/ 61 h 71"/>
                  <a:gd name="T32" fmla="*/ 32 w 64"/>
                  <a:gd name="T33" fmla="*/ 61 h 71"/>
                  <a:gd name="T34" fmla="*/ 32 w 64"/>
                  <a:gd name="T35" fmla="*/ 69 h 71"/>
                  <a:gd name="T36" fmla="*/ 22 w 64"/>
                  <a:gd name="T37" fmla="*/ 65 h 71"/>
                  <a:gd name="T38" fmla="*/ 10 w 64"/>
                  <a:gd name="T39" fmla="*/ 67 h 71"/>
                  <a:gd name="T40" fmla="*/ 0 w 64"/>
                  <a:gd name="T41" fmla="*/ 62 h 71"/>
                  <a:gd name="T42" fmla="*/ 0 w 64"/>
                  <a:gd name="T43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4" h="71">
                    <a:moveTo>
                      <a:pt x="0" y="62"/>
                    </a:moveTo>
                    <a:lnTo>
                      <a:pt x="24" y="61"/>
                    </a:lnTo>
                    <a:lnTo>
                      <a:pt x="24" y="48"/>
                    </a:lnTo>
                    <a:lnTo>
                      <a:pt x="12" y="55"/>
                    </a:lnTo>
                    <a:lnTo>
                      <a:pt x="27" y="34"/>
                    </a:lnTo>
                    <a:lnTo>
                      <a:pt x="64" y="0"/>
                    </a:lnTo>
                    <a:lnTo>
                      <a:pt x="48" y="31"/>
                    </a:lnTo>
                    <a:lnTo>
                      <a:pt x="58" y="48"/>
                    </a:lnTo>
                    <a:lnTo>
                      <a:pt x="55" y="71"/>
                    </a:lnTo>
                    <a:lnTo>
                      <a:pt x="54" y="50"/>
                    </a:lnTo>
                    <a:lnTo>
                      <a:pt x="45" y="47"/>
                    </a:lnTo>
                    <a:lnTo>
                      <a:pt x="43" y="31"/>
                    </a:lnTo>
                    <a:lnTo>
                      <a:pt x="38" y="31"/>
                    </a:lnTo>
                    <a:lnTo>
                      <a:pt x="29" y="43"/>
                    </a:lnTo>
                    <a:lnTo>
                      <a:pt x="29" y="52"/>
                    </a:lnTo>
                    <a:lnTo>
                      <a:pt x="39" y="61"/>
                    </a:lnTo>
                    <a:lnTo>
                      <a:pt x="32" y="61"/>
                    </a:lnTo>
                    <a:lnTo>
                      <a:pt x="32" y="69"/>
                    </a:lnTo>
                    <a:lnTo>
                      <a:pt x="22" y="65"/>
                    </a:lnTo>
                    <a:lnTo>
                      <a:pt x="10" y="67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Freeform 156"/>
              <p:cNvSpPr>
                <a:spLocks/>
              </p:cNvSpPr>
              <p:nvPr/>
            </p:nvSpPr>
            <p:spPr bwMode="auto">
              <a:xfrm>
                <a:off x="5342" y="3045"/>
                <a:ext cx="23" cy="22"/>
              </a:xfrm>
              <a:custGeom>
                <a:avLst/>
                <a:gdLst>
                  <a:gd name="T0" fmla="*/ 17 w 162"/>
                  <a:gd name="T1" fmla="*/ 40 h 152"/>
                  <a:gd name="T2" fmla="*/ 21 w 162"/>
                  <a:gd name="T3" fmla="*/ 70 h 152"/>
                  <a:gd name="T4" fmla="*/ 16 w 162"/>
                  <a:gd name="T5" fmla="*/ 55 h 152"/>
                  <a:gd name="T6" fmla="*/ 10 w 162"/>
                  <a:gd name="T7" fmla="*/ 67 h 152"/>
                  <a:gd name="T8" fmla="*/ 14 w 162"/>
                  <a:gd name="T9" fmla="*/ 81 h 152"/>
                  <a:gd name="T10" fmla="*/ 11 w 162"/>
                  <a:gd name="T11" fmla="*/ 91 h 152"/>
                  <a:gd name="T12" fmla="*/ 33 w 162"/>
                  <a:gd name="T13" fmla="*/ 99 h 152"/>
                  <a:gd name="T14" fmla="*/ 40 w 162"/>
                  <a:gd name="T15" fmla="*/ 98 h 152"/>
                  <a:gd name="T16" fmla="*/ 20 w 162"/>
                  <a:gd name="T17" fmla="*/ 86 h 152"/>
                  <a:gd name="T18" fmla="*/ 46 w 162"/>
                  <a:gd name="T19" fmla="*/ 93 h 152"/>
                  <a:gd name="T20" fmla="*/ 52 w 162"/>
                  <a:gd name="T21" fmla="*/ 91 h 152"/>
                  <a:gd name="T22" fmla="*/ 33 w 162"/>
                  <a:gd name="T23" fmla="*/ 77 h 152"/>
                  <a:gd name="T24" fmla="*/ 61 w 162"/>
                  <a:gd name="T25" fmla="*/ 89 h 152"/>
                  <a:gd name="T26" fmla="*/ 77 w 162"/>
                  <a:gd name="T27" fmla="*/ 82 h 152"/>
                  <a:gd name="T28" fmla="*/ 93 w 162"/>
                  <a:gd name="T29" fmla="*/ 63 h 152"/>
                  <a:gd name="T30" fmla="*/ 81 w 162"/>
                  <a:gd name="T31" fmla="*/ 90 h 152"/>
                  <a:gd name="T32" fmla="*/ 96 w 162"/>
                  <a:gd name="T33" fmla="*/ 95 h 152"/>
                  <a:gd name="T34" fmla="*/ 106 w 162"/>
                  <a:gd name="T35" fmla="*/ 70 h 152"/>
                  <a:gd name="T36" fmla="*/ 109 w 162"/>
                  <a:gd name="T37" fmla="*/ 44 h 152"/>
                  <a:gd name="T38" fmla="*/ 110 w 162"/>
                  <a:gd name="T39" fmla="*/ 70 h 152"/>
                  <a:gd name="T40" fmla="*/ 97 w 162"/>
                  <a:gd name="T41" fmla="*/ 112 h 152"/>
                  <a:gd name="T42" fmla="*/ 70 w 162"/>
                  <a:gd name="T43" fmla="*/ 136 h 152"/>
                  <a:gd name="T44" fmla="*/ 101 w 162"/>
                  <a:gd name="T45" fmla="*/ 125 h 152"/>
                  <a:gd name="T46" fmla="*/ 128 w 162"/>
                  <a:gd name="T47" fmla="*/ 80 h 152"/>
                  <a:gd name="T48" fmla="*/ 126 w 162"/>
                  <a:gd name="T49" fmla="*/ 100 h 152"/>
                  <a:gd name="T50" fmla="*/ 138 w 162"/>
                  <a:gd name="T51" fmla="*/ 101 h 152"/>
                  <a:gd name="T52" fmla="*/ 149 w 162"/>
                  <a:gd name="T53" fmla="*/ 63 h 152"/>
                  <a:gd name="T54" fmla="*/ 126 w 162"/>
                  <a:gd name="T55" fmla="*/ 40 h 152"/>
                  <a:gd name="T56" fmla="*/ 153 w 162"/>
                  <a:gd name="T57" fmla="*/ 44 h 152"/>
                  <a:gd name="T58" fmla="*/ 127 w 162"/>
                  <a:gd name="T59" fmla="*/ 11 h 152"/>
                  <a:gd name="T60" fmla="*/ 135 w 162"/>
                  <a:gd name="T61" fmla="*/ 0 h 152"/>
                  <a:gd name="T62" fmla="*/ 162 w 162"/>
                  <a:gd name="T63" fmla="*/ 43 h 152"/>
                  <a:gd name="T64" fmla="*/ 140 w 162"/>
                  <a:gd name="T65" fmla="*/ 110 h 152"/>
                  <a:gd name="T66" fmla="*/ 112 w 162"/>
                  <a:gd name="T67" fmla="*/ 124 h 152"/>
                  <a:gd name="T68" fmla="*/ 73 w 162"/>
                  <a:gd name="T69" fmla="*/ 152 h 152"/>
                  <a:gd name="T70" fmla="*/ 53 w 162"/>
                  <a:gd name="T71" fmla="*/ 142 h 152"/>
                  <a:gd name="T72" fmla="*/ 46 w 162"/>
                  <a:gd name="T73" fmla="*/ 125 h 152"/>
                  <a:gd name="T74" fmla="*/ 59 w 162"/>
                  <a:gd name="T75" fmla="*/ 137 h 152"/>
                  <a:gd name="T76" fmla="*/ 51 w 162"/>
                  <a:gd name="T77" fmla="*/ 111 h 152"/>
                  <a:gd name="T78" fmla="*/ 54 w 162"/>
                  <a:gd name="T79" fmla="*/ 102 h 152"/>
                  <a:gd name="T80" fmla="*/ 32 w 162"/>
                  <a:gd name="T81" fmla="*/ 105 h 152"/>
                  <a:gd name="T82" fmla="*/ 8 w 162"/>
                  <a:gd name="T83" fmla="*/ 96 h 152"/>
                  <a:gd name="T84" fmla="*/ 0 w 162"/>
                  <a:gd name="T85" fmla="*/ 73 h 152"/>
                  <a:gd name="T86" fmla="*/ 4 w 162"/>
                  <a:gd name="T87" fmla="*/ 67 h 152"/>
                  <a:gd name="T88" fmla="*/ 6 w 162"/>
                  <a:gd name="T89" fmla="*/ 50 h 152"/>
                  <a:gd name="T90" fmla="*/ 17 w 162"/>
                  <a:gd name="T91" fmla="*/ 40 h 152"/>
                  <a:gd name="T92" fmla="*/ 17 w 162"/>
                  <a:gd name="T93" fmla="*/ 4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2" h="152">
                    <a:moveTo>
                      <a:pt x="17" y="40"/>
                    </a:moveTo>
                    <a:lnTo>
                      <a:pt x="21" y="70"/>
                    </a:lnTo>
                    <a:lnTo>
                      <a:pt x="16" y="55"/>
                    </a:lnTo>
                    <a:lnTo>
                      <a:pt x="10" y="67"/>
                    </a:lnTo>
                    <a:lnTo>
                      <a:pt x="14" y="81"/>
                    </a:lnTo>
                    <a:lnTo>
                      <a:pt x="11" y="91"/>
                    </a:lnTo>
                    <a:lnTo>
                      <a:pt x="33" y="99"/>
                    </a:lnTo>
                    <a:lnTo>
                      <a:pt x="40" y="98"/>
                    </a:lnTo>
                    <a:lnTo>
                      <a:pt x="20" y="86"/>
                    </a:lnTo>
                    <a:lnTo>
                      <a:pt x="46" y="93"/>
                    </a:lnTo>
                    <a:lnTo>
                      <a:pt x="52" y="91"/>
                    </a:lnTo>
                    <a:lnTo>
                      <a:pt x="33" y="77"/>
                    </a:lnTo>
                    <a:lnTo>
                      <a:pt x="61" y="89"/>
                    </a:lnTo>
                    <a:lnTo>
                      <a:pt x="77" y="82"/>
                    </a:lnTo>
                    <a:lnTo>
                      <a:pt x="93" y="63"/>
                    </a:lnTo>
                    <a:lnTo>
                      <a:pt x="81" y="90"/>
                    </a:lnTo>
                    <a:lnTo>
                      <a:pt x="96" y="95"/>
                    </a:lnTo>
                    <a:lnTo>
                      <a:pt x="106" y="70"/>
                    </a:lnTo>
                    <a:lnTo>
                      <a:pt x="109" y="44"/>
                    </a:lnTo>
                    <a:lnTo>
                      <a:pt x="110" y="70"/>
                    </a:lnTo>
                    <a:lnTo>
                      <a:pt x="97" y="112"/>
                    </a:lnTo>
                    <a:lnTo>
                      <a:pt x="70" y="136"/>
                    </a:lnTo>
                    <a:lnTo>
                      <a:pt x="101" y="125"/>
                    </a:lnTo>
                    <a:lnTo>
                      <a:pt x="128" y="80"/>
                    </a:lnTo>
                    <a:lnTo>
                      <a:pt x="126" y="100"/>
                    </a:lnTo>
                    <a:lnTo>
                      <a:pt x="138" y="101"/>
                    </a:lnTo>
                    <a:lnTo>
                      <a:pt x="149" y="63"/>
                    </a:lnTo>
                    <a:lnTo>
                      <a:pt x="126" y="40"/>
                    </a:lnTo>
                    <a:lnTo>
                      <a:pt x="153" y="44"/>
                    </a:lnTo>
                    <a:lnTo>
                      <a:pt x="127" y="11"/>
                    </a:lnTo>
                    <a:lnTo>
                      <a:pt x="135" y="0"/>
                    </a:lnTo>
                    <a:lnTo>
                      <a:pt x="162" y="43"/>
                    </a:lnTo>
                    <a:lnTo>
                      <a:pt x="140" y="110"/>
                    </a:lnTo>
                    <a:lnTo>
                      <a:pt x="112" y="124"/>
                    </a:lnTo>
                    <a:lnTo>
                      <a:pt x="73" y="152"/>
                    </a:lnTo>
                    <a:lnTo>
                      <a:pt x="53" y="142"/>
                    </a:lnTo>
                    <a:lnTo>
                      <a:pt x="46" y="125"/>
                    </a:lnTo>
                    <a:lnTo>
                      <a:pt x="59" y="137"/>
                    </a:lnTo>
                    <a:lnTo>
                      <a:pt x="51" y="111"/>
                    </a:lnTo>
                    <a:lnTo>
                      <a:pt x="54" y="102"/>
                    </a:lnTo>
                    <a:lnTo>
                      <a:pt x="32" y="105"/>
                    </a:lnTo>
                    <a:lnTo>
                      <a:pt x="8" y="96"/>
                    </a:lnTo>
                    <a:lnTo>
                      <a:pt x="0" y="73"/>
                    </a:lnTo>
                    <a:lnTo>
                      <a:pt x="4" y="67"/>
                    </a:lnTo>
                    <a:lnTo>
                      <a:pt x="6" y="50"/>
                    </a:lnTo>
                    <a:lnTo>
                      <a:pt x="17" y="40"/>
                    </a:lnTo>
                    <a:lnTo>
                      <a:pt x="17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Freeform 157"/>
              <p:cNvSpPr>
                <a:spLocks/>
              </p:cNvSpPr>
              <p:nvPr/>
            </p:nvSpPr>
            <p:spPr bwMode="auto">
              <a:xfrm>
                <a:off x="5180" y="3069"/>
                <a:ext cx="8" cy="7"/>
              </a:xfrm>
              <a:custGeom>
                <a:avLst/>
                <a:gdLst>
                  <a:gd name="T0" fmla="*/ 34 w 55"/>
                  <a:gd name="T1" fmla="*/ 36 h 55"/>
                  <a:gd name="T2" fmla="*/ 52 w 55"/>
                  <a:gd name="T3" fmla="*/ 36 h 55"/>
                  <a:gd name="T4" fmla="*/ 55 w 55"/>
                  <a:gd name="T5" fmla="*/ 28 h 55"/>
                  <a:gd name="T6" fmla="*/ 44 w 55"/>
                  <a:gd name="T7" fmla="*/ 16 h 55"/>
                  <a:gd name="T8" fmla="*/ 35 w 55"/>
                  <a:gd name="T9" fmla="*/ 0 h 55"/>
                  <a:gd name="T10" fmla="*/ 1 w 55"/>
                  <a:gd name="T11" fmla="*/ 9 h 55"/>
                  <a:gd name="T12" fmla="*/ 0 w 55"/>
                  <a:gd name="T13" fmla="*/ 36 h 55"/>
                  <a:gd name="T14" fmla="*/ 11 w 55"/>
                  <a:gd name="T15" fmla="*/ 55 h 55"/>
                  <a:gd name="T16" fmla="*/ 26 w 55"/>
                  <a:gd name="T17" fmla="*/ 55 h 55"/>
                  <a:gd name="T18" fmla="*/ 24 w 55"/>
                  <a:gd name="T19" fmla="*/ 46 h 55"/>
                  <a:gd name="T20" fmla="*/ 24 w 55"/>
                  <a:gd name="T21" fmla="*/ 35 h 55"/>
                  <a:gd name="T22" fmla="*/ 16 w 55"/>
                  <a:gd name="T23" fmla="*/ 37 h 55"/>
                  <a:gd name="T24" fmla="*/ 13 w 55"/>
                  <a:gd name="T25" fmla="*/ 17 h 55"/>
                  <a:gd name="T26" fmla="*/ 35 w 55"/>
                  <a:gd name="T27" fmla="*/ 21 h 55"/>
                  <a:gd name="T28" fmla="*/ 34 w 55"/>
                  <a:gd name="T29" fmla="*/ 36 h 55"/>
                  <a:gd name="T30" fmla="*/ 34 w 55"/>
                  <a:gd name="T31" fmla="*/ 3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55">
                    <a:moveTo>
                      <a:pt x="34" y="36"/>
                    </a:moveTo>
                    <a:lnTo>
                      <a:pt x="52" y="36"/>
                    </a:lnTo>
                    <a:lnTo>
                      <a:pt x="55" y="28"/>
                    </a:lnTo>
                    <a:lnTo>
                      <a:pt x="44" y="16"/>
                    </a:lnTo>
                    <a:lnTo>
                      <a:pt x="35" y="0"/>
                    </a:lnTo>
                    <a:lnTo>
                      <a:pt x="1" y="9"/>
                    </a:lnTo>
                    <a:lnTo>
                      <a:pt x="0" y="36"/>
                    </a:lnTo>
                    <a:lnTo>
                      <a:pt x="11" y="55"/>
                    </a:lnTo>
                    <a:lnTo>
                      <a:pt x="26" y="55"/>
                    </a:lnTo>
                    <a:lnTo>
                      <a:pt x="24" y="46"/>
                    </a:lnTo>
                    <a:lnTo>
                      <a:pt x="24" y="35"/>
                    </a:lnTo>
                    <a:lnTo>
                      <a:pt x="16" y="37"/>
                    </a:lnTo>
                    <a:lnTo>
                      <a:pt x="13" y="17"/>
                    </a:lnTo>
                    <a:lnTo>
                      <a:pt x="35" y="21"/>
                    </a:lnTo>
                    <a:lnTo>
                      <a:pt x="34" y="36"/>
                    </a:lnTo>
                    <a:lnTo>
                      <a:pt x="34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158"/>
              <p:cNvSpPr>
                <a:spLocks/>
              </p:cNvSpPr>
              <p:nvPr/>
            </p:nvSpPr>
            <p:spPr bwMode="auto">
              <a:xfrm>
                <a:off x="5174" y="3082"/>
                <a:ext cx="6" cy="4"/>
              </a:xfrm>
              <a:custGeom>
                <a:avLst/>
                <a:gdLst>
                  <a:gd name="T0" fmla="*/ 44 w 44"/>
                  <a:gd name="T1" fmla="*/ 0 h 32"/>
                  <a:gd name="T2" fmla="*/ 2 w 44"/>
                  <a:gd name="T3" fmla="*/ 10 h 32"/>
                  <a:gd name="T4" fmla="*/ 0 w 44"/>
                  <a:gd name="T5" fmla="*/ 32 h 32"/>
                  <a:gd name="T6" fmla="*/ 32 w 44"/>
                  <a:gd name="T7" fmla="*/ 14 h 32"/>
                  <a:gd name="T8" fmla="*/ 44 w 44"/>
                  <a:gd name="T9" fmla="*/ 0 h 32"/>
                  <a:gd name="T10" fmla="*/ 44 w 44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2">
                    <a:moveTo>
                      <a:pt x="44" y="0"/>
                    </a:moveTo>
                    <a:lnTo>
                      <a:pt x="2" y="10"/>
                    </a:lnTo>
                    <a:lnTo>
                      <a:pt x="0" y="32"/>
                    </a:lnTo>
                    <a:lnTo>
                      <a:pt x="32" y="14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Freeform 159"/>
              <p:cNvSpPr>
                <a:spLocks/>
              </p:cNvSpPr>
              <p:nvPr/>
            </p:nvSpPr>
            <p:spPr bwMode="auto">
              <a:xfrm>
                <a:off x="5181" y="3076"/>
                <a:ext cx="2" cy="5"/>
              </a:xfrm>
              <a:custGeom>
                <a:avLst/>
                <a:gdLst>
                  <a:gd name="T0" fmla="*/ 8 w 14"/>
                  <a:gd name="T1" fmla="*/ 0 h 34"/>
                  <a:gd name="T2" fmla="*/ 0 w 14"/>
                  <a:gd name="T3" fmla="*/ 14 h 34"/>
                  <a:gd name="T4" fmla="*/ 1 w 14"/>
                  <a:gd name="T5" fmla="*/ 34 h 34"/>
                  <a:gd name="T6" fmla="*/ 14 w 14"/>
                  <a:gd name="T7" fmla="*/ 0 h 34"/>
                  <a:gd name="T8" fmla="*/ 8 w 14"/>
                  <a:gd name="T9" fmla="*/ 0 h 34"/>
                  <a:gd name="T10" fmla="*/ 8 w 14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34">
                    <a:moveTo>
                      <a:pt x="8" y="0"/>
                    </a:moveTo>
                    <a:lnTo>
                      <a:pt x="0" y="14"/>
                    </a:lnTo>
                    <a:lnTo>
                      <a:pt x="1" y="34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160"/>
              <p:cNvSpPr>
                <a:spLocks/>
              </p:cNvSpPr>
              <p:nvPr/>
            </p:nvSpPr>
            <p:spPr bwMode="auto">
              <a:xfrm>
                <a:off x="5171" y="3076"/>
                <a:ext cx="14" cy="17"/>
              </a:xfrm>
              <a:custGeom>
                <a:avLst/>
                <a:gdLst>
                  <a:gd name="T0" fmla="*/ 93 w 97"/>
                  <a:gd name="T1" fmla="*/ 0 h 121"/>
                  <a:gd name="T2" fmla="*/ 96 w 97"/>
                  <a:gd name="T3" fmla="*/ 57 h 121"/>
                  <a:gd name="T4" fmla="*/ 97 w 97"/>
                  <a:gd name="T5" fmla="*/ 76 h 121"/>
                  <a:gd name="T6" fmla="*/ 80 w 97"/>
                  <a:gd name="T7" fmla="*/ 84 h 121"/>
                  <a:gd name="T8" fmla="*/ 66 w 97"/>
                  <a:gd name="T9" fmla="*/ 80 h 121"/>
                  <a:gd name="T10" fmla="*/ 55 w 97"/>
                  <a:gd name="T11" fmla="*/ 105 h 121"/>
                  <a:gd name="T12" fmla="*/ 32 w 97"/>
                  <a:gd name="T13" fmla="*/ 101 h 121"/>
                  <a:gd name="T14" fmla="*/ 0 w 97"/>
                  <a:gd name="T15" fmla="*/ 121 h 121"/>
                  <a:gd name="T16" fmla="*/ 14 w 97"/>
                  <a:gd name="T17" fmla="*/ 91 h 121"/>
                  <a:gd name="T18" fmla="*/ 32 w 97"/>
                  <a:gd name="T19" fmla="*/ 98 h 121"/>
                  <a:gd name="T20" fmla="*/ 50 w 97"/>
                  <a:gd name="T21" fmla="*/ 95 h 121"/>
                  <a:gd name="T22" fmla="*/ 62 w 97"/>
                  <a:gd name="T23" fmla="*/ 73 h 121"/>
                  <a:gd name="T24" fmla="*/ 52 w 97"/>
                  <a:gd name="T25" fmla="*/ 64 h 121"/>
                  <a:gd name="T26" fmla="*/ 60 w 97"/>
                  <a:gd name="T27" fmla="*/ 61 h 121"/>
                  <a:gd name="T28" fmla="*/ 77 w 97"/>
                  <a:gd name="T29" fmla="*/ 67 h 121"/>
                  <a:gd name="T30" fmla="*/ 82 w 97"/>
                  <a:gd name="T31" fmla="*/ 76 h 121"/>
                  <a:gd name="T32" fmla="*/ 90 w 97"/>
                  <a:gd name="T33" fmla="*/ 70 h 121"/>
                  <a:gd name="T34" fmla="*/ 93 w 97"/>
                  <a:gd name="T35" fmla="*/ 0 h 121"/>
                  <a:gd name="T36" fmla="*/ 93 w 97"/>
                  <a:gd name="T3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121">
                    <a:moveTo>
                      <a:pt x="93" y="0"/>
                    </a:moveTo>
                    <a:lnTo>
                      <a:pt x="96" y="57"/>
                    </a:lnTo>
                    <a:lnTo>
                      <a:pt x="97" y="76"/>
                    </a:lnTo>
                    <a:lnTo>
                      <a:pt x="80" y="84"/>
                    </a:lnTo>
                    <a:lnTo>
                      <a:pt x="66" y="80"/>
                    </a:lnTo>
                    <a:lnTo>
                      <a:pt x="55" y="105"/>
                    </a:lnTo>
                    <a:lnTo>
                      <a:pt x="32" y="101"/>
                    </a:lnTo>
                    <a:lnTo>
                      <a:pt x="0" y="121"/>
                    </a:lnTo>
                    <a:lnTo>
                      <a:pt x="14" y="91"/>
                    </a:lnTo>
                    <a:lnTo>
                      <a:pt x="32" y="98"/>
                    </a:lnTo>
                    <a:lnTo>
                      <a:pt x="50" y="95"/>
                    </a:lnTo>
                    <a:lnTo>
                      <a:pt x="62" y="73"/>
                    </a:lnTo>
                    <a:lnTo>
                      <a:pt x="52" y="64"/>
                    </a:lnTo>
                    <a:lnTo>
                      <a:pt x="60" y="61"/>
                    </a:lnTo>
                    <a:lnTo>
                      <a:pt x="77" y="67"/>
                    </a:lnTo>
                    <a:lnTo>
                      <a:pt x="82" y="76"/>
                    </a:lnTo>
                    <a:lnTo>
                      <a:pt x="90" y="70"/>
                    </a:lnTo>
                    <a:lnTo>
                      <a:pt x="93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161"/>
              <p:cNvSpPr>
                <a:spLocks/>
              </p:cNvSpPr>
              <p:nvPr/>
            </p:nvSpPr>
            <p:spPr bwMode="auto">
              <a:xfrm>
                <a:off x="5156" y="3078"/>
                <a:ext cx="20" cy="23"/>
              </a:xfrm>
              <a:custGeom>
                <a:avLst/>
                <a:gdLst>
                  <a:gd name="T0" fmla="*/ 140 w 143"/>
                  <a:gd name="T1" fmla="*/ 93 h 163"/>
                  <a:gd name="T2" fmla="*/ 143 w 143"/>
                  <a:gd name="T3" fmla="*/ 115 h 163"/>
                  <a:gd name="T4" fmla="*/ 129 w 143"/>
                  <a:gd name="T5" fmla="*/ 126 h 163"/>
                  <a:gd name="T6" fmla="*/ 128 w 143"/>
                  <a:gd name="T7" fmla="*/ 146 h 163"/>
                  <a:gd name="T8" fmla="*/ 102 w 143"/>
                  <a:gd name="T9" fmla="*/ 163 h 163"/>
                  <a:gd name="T10" fmla="*/ 53 w 143"/>
                  <a:gd name="T11" fmla="*/ 147 h 163"/>
                  <a:gd name="T12" fmla="*/ 10 w 143"/>
                  <a:gd name="T13" fmla="*/ 157 h 163"/>
                  <a:gd name="T14" fmla="*/ 0 w 143"/>
                  <a:gd name="T15" fmla="*/ 139 h 163"/>
                  <a:gd name="T16" fmla="*/ 13 w 143"/>
                  <a:gd name="T17" fmla="*/ 114 h 163"/>
                  <a:gd name="T18" fmla="*/ 13 w 143"/>
                  <a:gd name="T19" fmla="*/ 0 h 163"/>
                  <a:gd name="T20" fmla="*/ 47 w 143"/>
                  <a:gd name="T21" fmla="*/ 41 h 163"/>
                  <a:gd name="T22" fmla="*/ 60 w 143"/>
                  <a:gd name="T23" fmla="*/ 112 h 163"/>
                  <a:gd name="T24" fmla="*/ 111 w 143"/>
                  <a:gd name="T25" fmla="*/ 145 h 163"/>
                  <a:gd name="T26" fmla="*/ 126 w 143"/>
                  <a:gd name="T27" fmla="*/ 137 h 163"/>
                  <a:gd name="T28" fmla="*/ 118 w 143"/>
                  <a:gd name="T29" fmla="*/ 119 h 163"/>
                  <a:gd name="T30" fmla="*/ 138 w 143"/>
                  <a:gd name="T31" fmla="*/ 110 h 163"/>
                  <a:gd name="T32" fmla="*/ 140 w 143"/>
                  <a:gd name="T33" fmla="*/ 93 h 163"/>
                  <a:gd name="T34" fmla="*/ 140 w 143"/>
                  <a:gd name="T35" fmla="*/ 9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163">
                    <a:moveTo>
                      <a:pt x="140" y="93"/>
                    </a:moveTo>
                    <a:lnTo>
                      <a:pt x="143" y="115"/>
                    </a:lnTo>
                    <a:lnTo>
                      <a:pt x="129" y="126"/>
                    </a:lnTo>
                    <a:lnTo>
                      <a:pt x="128" y="146"/>
                    </a:lnTo>
                    <a:lnTo>
                      <a:pt x="102" y="163"/>
                    </a:lnTo>
                    <a:lnTo>
                      <a:pt x="53" y="147"/>
                    </a:lnTo>
                    <a:lnTo>
                      <a:pt x="10" y="157"/>
                    </a:lnTo>
                    <a:lnTo>
                      <a:pt x="0" y="139"/>
                    </a:lnTo>
                    <a:lnTo>
                      <a:pt x="13" y="114"/>
                    </a:lnTo>
                    <a:lnTo>
                      <a:pt x="13" y="0"/>
                    </a:lnTo>
                    <a:lnTo>
                      <a:pt x="47" y="41"/>
                    </a:lnTo>
                    <a:lnTo>
                      <a:pt x="60" y="112"/>
                    </a:lnTo>
                    <a:lnTo>
                      <a:pt x="111" y="145"/>
                    </a:lnTo>
                    <a:lnTo>
                      <a:pt x="126" y="137"/>
                    </a:lnTo>
                    <a:lnTo>
                      <a:pt x="118" y="119"/>
                    </a:lnTo>
                    <a:lnTo>
                      <a:pt x="138" y="110"/>
                    </a:lnTo>
                    <a:lnTo>
                      <a:pt x="140" y="93"/>
                    </a:lnTo>
                    <a:lnTo>
                      <a:pt x="140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162"/>
              <p:cNvSpPr>
                <a:spLocks/>
              </p:cNvSpPr>
              <p:nvPr/>
            </p:nvSpPr>
            <p:spPr bwMode="auto">
              <a:xfrm>
                <a:off x="5137" y="3035"/>
                <a:ext cx="59" cy="43"/>
              </a:xfrm>
              <a:custGeom>
                <a:avLst/>
                <a:gdLst>
                  <a:gd name="T0" fmla="*/ 320 w 410"/>
                  <a:gd name="T1" fmla="*/ 107 h 299"/>
                  <a:gd name="T2" fmla="*/ 349 w 410"/>
                  <a:gd name="T3" fmla="*/ 132 h 299"/>
                  <a:gd name="T4" fmla="*/ 361 w 410"/>
                  <a:gd name="T5" fmla="*/ 182 h 299"/>
                  <a:gd name="T6" fmla="*/ 357 w 410"/>
                  <a:gd name="T7" fmla="*/ 251 h 299"/>
                  <a:gd name="T8" fmla="*/ 365 w 410"/>
                  <a:gd name="T9" fmla="*/ 190 h 299"/>
                  <a:gd name="T10" fmla="*/ 390 w 410"/>
                  <a:gd name="T11" fmla="*/ 181 h 299"/>
                  <a:gd name="T12" fmla="*/ 397 w 410"/>
                  <a:gd name="T13" fmla="*/ 150 h 299"/>
                  <a:gd name="T14" fmla="*/ 410 w 410"/>
                  <a:gd name="T15" fmla="*/ 167 h 299"/>
                  <a:gd name="T16" fmla="*/ 407 w 410"/>
                  <a:gd name="T17" fmla="*/ 128 h 299"/>
                  <a:gd name="T18" fmla="*/ 383 w 410"/>
                  <a:gd name="T19" fmla="*/ 95 h 299"/>
                  <a:gd name="T20" fmla="*/ 402 w 410"/>
                  <a:gd name="T21" fmla="*/ 94 h 299"/>
                  <a:gd name="T22" fmla="*/ 357 w 410"/>
                  <a:gd name="T23" fmla="*/ 56 h 299"/>
                  <a:gd name="T24" fmla="*/ 278 w 410"/>
                  <a:gd name="T25" fmla="*/ 23 h 299"/>
                  <a:gd name="T26" fmla="*/ 209 w 410"/>
                  <a:gd name="T27" fmla="*/ 0 h 299"/>
                  <a:gd name="T28" fmla="*/ 156 w 410"/>
                  <a:gd name="T29" fmla="*/ 16 h 299"/>
                  <a:gd name="T30" fmla="*/ 214 w 410"/>
                  <a:gd name="T31" fmla="*/ 29 h 299"/>
                  <a:gd name="T32" fmla="*/ 279 w 410"/>
                  <a:gd name="T33" fmla="*/ 83 h 299"/>
                  <a:gd name="T34" fmla="*/ 303 w 410"/>
                  <a:gd name="T35" fmla="*/ 92 h 299"/>
                  <a:gd name="T36" fmla="*/ 273 w 410"/>
                  <a:gd name="T37" fmla="*/ 100 h 299"/>
                  <a:gd name="T38" fmla="*/ 246 w 410"/>
                  <a:gd name="T39" fmla="*/ 140 h 299"/>
                  <a:gd name="T40" fmla="*/ 283 w 410"/>
                  <a:gd name="T41" fmla="*/ 137 h 299"/>
                  <a:gd name="T42" fmla="*/ 252 w 410"/>
                  <a:gd name="T43" fmla="*/ 158 h 299"/>
                  <a:gd name="T44" fmla="*/ 189 w 410"/>
                  <a:gd name="T45" fmla="*/ 161 h 299"/>
                  <a:gd name="T46" fmla="*/ 154 w 410"/>
                  <a:gd name="T47" fmla="*/ 171 h 299"/>
                  <a:gd name="T48" fmla="*/ 174 w 410"/>
                  <a:gd name="T49" fmla="*/ 150 h 299"/>
                  <a:gd name="T50" fmla="*/ 216 w 410"/>
                  <a:gd name="T51" fmla="*/ 140 h 299"/>
                  <a:gd name="T52" fmla="*/ 184 w 410"/>
                  <a:gd name="T53" fmla="*/ 130 h 299"/>
                  <a:gd name="T54" fmla="*/ 228 w 410"/>
                  <a:gd name="T55" fmla="*/ 100 h 299"/>
                  <a:gd name="T56" fmla="*/ 198 w 410"/>
                  <a:gd name="T57" fmla="*/ 76 h 299"/>
                  <a:gd name="T58" fmla="*/ 203 w 410"/>
                  <a:gd name="T59" fmla="*/ 45 h 299"/>
                  <a:gd name="T60" fmla="*/ 111 w 410"/>
                  <a:gd name="T61" fmla="*/ 55 h 299"/>
                  <a:gd name="T62" fmla="*/ 137 w 410"/>
                  <a:gd name="T63" fmla="*/ 20 h 299"/>
                  <a:gd name="T64" fmla="*/ 91 w 410"/>
                  <a:gd name="T65" fmla="*/ 53 h 299"/>
                  <a:gd name="T66" fmla="*/ 31 w 410"/>
                  <a:gd name="T67" fmla="*/ 135 h 299"/>
                  <a:gd name="T68" fmla="*/ 21 w 410"/>
                  <a:gd name="T69" fmla="*/ 218 h 299"/>
                  <a:gd name="T70" fmla="*/ 0 w 410"/>
                  <a:gd name="T71" fmla="*/ 299 h 299"/>
                  <a:gd name="T72" fmla="*/ 42 w 410"/>
                  <a:gd name="T73" fmla="*/ 272 h 299"/>
                  <a:gd name="T74" fmla="*/ 100 w 410"/>
                  <a:gd name="T75" fmla="*/ 259 h 299"/>
                  <a:gd name="T76" fmla="*/ 120 w 410"/>
                  <a:gd name="T77" fmla="*/ 237 h 299"/>
                  <a:gd name="T78" fmla="*/ 127 w 410"/>
                  <a:gd name="T79" fmla="*/ 257 h 299"/>
                  <a:gd name="T80" fmla="*/ 151 w 410"/>
                  <a:gd name="T81" fmla="*/ 230 h 299"/>
                  <a:gd name="T82" fmla="*/ 171 w 410"/>
                  <a:gd name="T83" fmla="*/ 262 h 299"/>
                  <a:gd name="T84" fmla="*/ 198 w 410"/>
                  <a:gd name="T85" fmla="*/ 266 h 299"/>
                  <a:gd name="T86" fmla="*/ 206 w 410"/>
                  <a:gd name="T87" fmla="*/ 256 h 299"/>
                  <a:gd name="T88" fmla="*/ 179 w 410"/>
                  <a:gd name="T89" fmla="*/ 253 h 299"/>
                  <a:gd name="T90" fmla="*/ 172 w 410"/>
                  <a:gd name="T91" fmla="*/ 218 h 299"/>
                  <a:gd name="T92" fmla="*/ 194 w 410"/>
                  <a:gd name="T93" fmla="*/ 167 h 299"/>
                  <a:gd name="T94" fmla="*/ 224 w 410"/>
                  <a:gd name="T95" fmla="*/ 168 h 299"/>
                  <a:gd name="T96" fmla="*/ 226 w 410"/>
                  <a:gd name="T97" fmla="*/ 204 h 299"/>
                  <a:gd name="T98" fmla="*/ 246 w 410"/>
                  <a:gd name="T99" fmla="*/ 211 h 299"/>
                  <a:gd name="T100" fmla="*/ 260 w 410"/>
                  <a:gd name="T101" fmla="*/ 187 h 299"/>
                  <a:gd name="T102" fmla="*/ 299 w 410"/>
                  <a:gd name="T103" fmla="*/ 170 h 299"/>
                  <a:gd name="T104" fmla="*/ 320 w 410"/>
                  <a:gd name="T105" fmla="*/ 107 h 299"/>
                  <a:gd name="T106" fmla="*/ 320 w 410"/>
                  <a:gd name="T107" fmla="*/ 107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10" h="299">
                    <a:moveTo>
                      <a:pt x="320" y="107"/>
                    </a:moveTo>
                    <a:lnTo>
                      <a:pt x="349" y="132"/>
                    </a:lnTo>
                    <a:lnTo>
                      <a:pt x="361" y="182"/>
                    </a:lnTo>
                    <a:lnTo>
                      <a:pt x="357" y="251"/>
                    </a:lnTo>
                    <a:lnTo>
                      <a:pt x="365" y="190"/>
                    </a:lnTo>
                    <a:lnTo>
                      <a:pt x="390" y="181"/>
                    </a:lnTo>
                    <a:lnTo>
                      <a:pt x="397" y="150"/>
                    </a:lnTo>
                    <a:lnTo>
                      <a:pt x="410" y="167"/>
                    </a:lnTo>
                    <a:lnTo>
                      <a:pt x="407" y="128"/>
                    </a:lnTo>
                    <a:lnTo>
                      <a:pt x="383" y="95"/>
                    </a:lnTo>
                    <a:lnTo>
                      <a:pt x="402" y="94"/>
                    </a:lnTo>
                    <a:lnTo>
                      <a:pt x="357" y="56"/>
                    </a:lnTo>
                    <a:lnTo>
                      <a:pt x="278" y="23"/>
                    </a:lnTo>
                    <a:lnTo>
                      <a:pt x="209" y="0"/>
                    </a:lnTo>
                    <a:lnTo>
                      <a:pt x="156" y="16"/>
                    </a:lnTo>
                    <a:lnTo>
                      <a:pt x="214" y="29"/>
                    </a:lnTo>
                    <a:lnTo>
                      <a:pt x="279" y="83"/>
                    </a:lnTo>
                    <a:lnTo>
                      <a:pt x="303" y="92"/>
                    </a:lnTo>
                    <a:lnTo>
                      <a:pt x="273" y="100"/>
                    </a:lnTo>
                    <a:lnTo>
                      <a:pt x="246" y="140"/>
                    </a:lnTo>
                    <a:lnTo>
                      <a:pt x="283" y="137"/>
                    </a:lnTo>
                    <a:lnTo>
                      <a:pt x="252" y="158"/>
                    </a:lnTo>
                    <a:lnTo>
                      <a:pt x="189" y="161"/>
                    </a:lnTo>
                    <a:lnTo>
                      <a:pt x="154" y="171"/>
                    </a:lnTo>
                    <a:lnTo>
                      <a:pt x="174" y="150"/>
                    </a:lnTo>
                    <a:lnTo>
                      <a:pt x="216" y="140"/>
                    </a:lnTo>
                    <a:lnTo>
                      <a:pt x="184" y="130"/>
                    </a:lnTo>
                    <a:lnTo>
                      <a:pt x="228" y="100"/>
                    </a:lnTo>
                    <a:lnTo>
                      <a:pt x="198" y="76"/>
                    </a:lnTo>
                    <a:lnTo>
                      <a:pt x="203" y="45"/>
                    </a:lnTo>
                    <a:lnTo>
                      <a:pt x="111" y="55"/>
                    </a:lnTo>
                    <a:lnTo>
                      <a:pt x="137" y="20"/>
                    </a:lnTo>
                    <a:lnTo>
                      <a:pt x="91" y="53"/>
                    </a:lnTo>
                    <a:lnTo>
                      <a:pt x="31" y="135"/>
                    </a:lnTo>
                    <a:lnTo>
                      <a:pt x="21" y="218"/>
                    </a:lnTo>
                    <a:lnTo>
                      <a:pt x="0" y="299"/>
                    </a:lnTo>
                    <a:lnTo>
                      <a:pt x="42" y="272"/>
                    </a:lnTo>
                    <a:lnTo>
                      <a:pt x="100" y="259"/>
                    </a:lnTo>
                    <a:lnTo>
                      <a:pt x="120" y="237"/>
                    </a:lnTo>
                    <a:lnTo>
                      <a:pt x="127" y="257"/>
                    </a:lnTo>
                    <a:lnTo>
                      <a:pt x="151" y="230"/>
                    </a:lnTo>
                    <a:lnTo>
                      <a:pt x="171" y="262"/>
                    </a:lnTo>
                    <a:lnTo>
                      <a:pt x="198" y="266"/>
                    </a:lnTo>
                    <a:lnTo>
                      <a:pt x="206" y="256"/>
                    </a:lnTo>
                    <a:lnTo>
                      <a:pt x="179" y="253"/>
                    </a:lnTo>
                    <a:lnTo>
                      <a:pt x="172" y="218"/>
                    </a:lnTo>
                    <a:lnTo>
                      <a:pt x="194" y="167"/>
                    </a:lnTo>
                    <a:lnTo>
                      <a:pt x="224" y="168"/>
                    </a:lnTo>
                    <a:lnTo>
                      <a:pt x="226" y="204"/>
                    </a:lnTo>
                    <a:lnTo>
                      <a:pt x="246" y="211"/>
                    </a:lnTo>
                    <a:lnTo>
                      <a:pt x="260" y="187"/>
                    </a:lnTo>
                    <a:lnTo>
                      <a:pt x="299" y="170"/>
                    </a:lnTo>
                    <a:lnTo>
                      <a:pt x="320" y="107"/>
                    </a:lnTo>
                    <a:lnTo>
                      <a:pt x="320" y="1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163"/>
              <p:cNvSpPr>
                <a:spLocks/>
              </p:cNvSpPr>
              <p:nvPr/>
            </p:nvSpPr>
            <p:spPr bwMode="auto">
              <a:xfrm>
                <a:off x="5164" y="3059"/>
                <a:ext cx="7" cy="11"/>
              </a:xfrm>
              <a:custGeom>
                <a:avLst/>
                <a:gdLst>
                  <a:gd name="T0" fmla="*/ 44 w 51"/>
                  <a:gd name="T1" fmla="*/ 0 h 78"/>
                  <a:gd name="T2" fmla="*/ 5 w 51"/>
                  <a:gd name="T3" fmla="*/ 43 h 78"/>
                  <a:gd name="T4" fmla="*/ 0 w 51"/>
                  <a:gd name="T5" fmla="*/ 78 h 78"/>
                  <a:gd name="T6" fmla="*/ 15 w 51"/>
                  <a:gd name="T7" fmla="*/ 40 h 78"/>
                  <a:gd name="T8" fmla="*/ 51 w 51"/>
                  <a:gd name="T9" fmla="*/ 35 h 78"/>
                  <a:gd name="T10" fmla="*/ 50 w 51"/>
                  <a:gd name="T11" fmla="*/ 28 h 78"/>
                  <a:gd name="T12" fmla="*/ 30 w 51"/>
                  <a:gd name="T13" fmla="*/ 25 h 78"/>
                  <a:gd name="T14" fmla="*/ 44 w 51"/>
                  <a:gd name="T15" fmla="*/ 0 h 78"/>
                  <a:gd name="T16" fmla="*/ 44 w 51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78">
                    <a:moveTo>
                      <a:pt x="44" y="0"/>
                    </a:moveTo>
                    <a:lnTo>
                      <a:pt x="5" y="43"/>
                    </a:lnTo>
                    <a:lnTo>
                      <a:pt x="0" y="78"/>
                    </a:lnTo>
                    <a:lnTo>
                      <a:pt x="15" y="40"/>
                    </a:lnTo>
                    <a:lnTo>
                      <a:pt x="51" y="35"/>
                    </a:lnTo>
                    <a:lnTo>
                      <a:pt x="50" y="28"/>
                    </a:lnTo>
                    <a:lnTo>
                      <a:pt x="30" y="25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164"/>
              <p:cNvSpPr>
                <a:spLocks/>
              </p:cNvSpPr>
              <p:nvPr/>
            </p:nvSpPr>
            <p:spPr bwMode="auto">
              <a:xfrm>
                <a:off x="5166" y="3064"/>
                <a:ext cx="2" cy="4"/>
              </a:xfrm>
              <a:custGeom>
                <a:avLst/>
                <a:gdLst>
                  <a:gd name="T0" fmla="*/ 0 w 13"/>
                  <a:gd name="T1" fmla="*/ 4 h 28"/>
                  <a:gd name="T2" fmla="*/ 5 w 13"/>
                  <a:gd name="T3" fmla="*/ 28 h 28"/>
                  <a:gd name="T4" fmla="*/ 13 w 13"/>
                  <a:gd name="T5" fmla="*/ 0 h 28"/>
                  <a:gd name="T6" fmla="*/ 0 w 13"/>
                  <a:gd name="T7" fmla="*/ 4 h 28"/>
                  <a:gd name="T8" fmla="*/ 0 w 13"/>
                  <a:gd name="T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8">
                    <a:moveTo>
                      <a:pt x="0" y="4"/>
                    </a:moveTo>
                    <a:lnTo>
                      <a:pt x="5" y="28"/>
                    </a:lnTo>
                    <a:lnTo>
                      <a:pt x="13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Freeform 165"/>
              <p:cNvSpPr>
                <a:spLocks/>
              </p:cNvSpPr>
              <p:nvPr/>
            </p:nvSpPr>
            <p:spPr bwMode="auto">
              <a:xfrm>
                <a:off x="5171" y="3066"/>
                <a:ext cx="3" cy="11"/>
              </a:xfrm>
              <a:custGeom>
                <a:avLst/>
                <a:gdLst>
                  <a:gd name="T0" fmla="*/ 9 w 21"/>
                  <a:gd name="T1" fmla="*/ 0 h 74"/>
                  <a:gd name="T2" fmla="*/ 0 w 21"/>
                  <a:gd name="T3" fmla="*/ 17 h 74"/>
                  <a:gd name="T4" fmla="*/ 1 w 21"/>
                  <a:gd name="T5" fmla="*/ 48 h 74"/>
                  <a:gd name="T6" fmla="*/ 21 w 21"/>
                  <a:gd name="T7" fmla="*/ 74 h 74"/>
                  <a:gd name="T8" fmla="*/ 9 w 21"/>
                  <a:gd name="T9" fmla="*/ 0 h 74"/>
                  <a:gd name="T10" fmla="*/ 9 w 21"/>
                  <a:gd name="T11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74">
                    <a:moveTo>
                      <a:pt x="9" y="0"/>
                    </a:moveTo>
                    <a:lnTo>
                      <a:pt x="0" y="17"/>
                    </a:lnTo>
                    <a:lnTo>
                      <a:pt x="1" y="48"/>
                    </a:lnTo>
                    <a:lnTo>
                      <a:pt x="21" y="74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 166"/>
              <p:cNvSpPr>
                <a:spLocks/>
              </p:cNvSpPr>
              <p:nvPr/>
            </p:nvSpPr>
            <p:spPr bwMode="auto">
              <a:xfrm>
                <a:off x="5090" y="3080"/>
                <a:ext cx="65" cy="102"/>
              </a:xfrm>
              <a:custGeom>
                <a:avLst/>
                <a:gdLst>
                  <a:gd name="T0" fmla="*/ 293 w 456"/>
                  <a:gd name="T1" fmla="*/ 0 h 714"/>
                  <a:gd name="T2" fmla="*/ 183 w 456"/>
                  <a:gd name="T3" fmla="*/ 99 h 714"/>
                  <a:gd name="T4" fmla="*/ 68 w 456"/>
                  <a:gd name="T5" fmla="*/ 337 h 714"/>
                  <a:gd name="T6" fmla="*/ 0 w 456"/>
                  <a:gd name="T7" fmla="*/ 714 h 714"/>
                  <a:gd name="T8" fmla="*/ 334 w 456"/>
                  <a:gd name="T9" fmla="*/ 714 h 714"/>
                  <a:gd name="T10" fmla="*/ 227 w 456"/>
                  <a:gd name="T11" fmla="*/ 626 h 714"/>
                  <a:gd name="T12" fmla="*/ 141 w 456"/>
                  <a:gd name="T13" fmla="*/ 564 h 714"/>
                  <a:gd name="T14" fmla="*/ 268 w 456"/>
                  <a:gd name="T15" fmla="*/ 594 h 714"/>
                  <a:gd name="T16" fmla="*/ 90 w 456"/>
                  <a:gd name="T17" fmla="*/ 444 h 714"/>
                  <a:gd name="T18" fmla="*/ 123 w 456"/>
                  <a:gd name="T19" fmla="*/ 297 h 714"/>
                  <a:gd name="T20" fmla="*/ 235 w 456"/>
                  <a:gd name="T21" fmla="*/ 379 h 714"/>
                  <a:gd name="T22" fmla="*/ 172 w 456"/>
                  <a:gd name="T23" fmla="*/ 243 h 714"/>
                  <a:gd name="T24" fmla="*/ 187 w 456"/>
                  <a:gd name="T25" fmla="*/ 127 h 714"/>
                  <a:gd name="T26" fmla="*/ 276 w 456"/>
                  <a:gd name="T27" fmla="*/ 25 h 714"/>
                  <a:gd name="T28" fmla="*/ 363 w 456"/>
                  <a:gd name="T29" fmla="*/ 66 h 714"/>
                  <a:gd name="T30" fmla="*/ 456 w 456"/>
                  <a:gd name="T31" fmla="*/ 174 h 714"/>
                  <a:gd name="T32" fmla="*/ 364 w 456"/>
                  <a:gd name="T33" fmla="*/ 42 h 714"/>
                  <a:gd name="T34" fmla="*/ 324 w 456"/>
                  <a:gd name="T35" fmla="*/ 7 h 714"/>
                  <a:gd name="T36" fmla="*/ 293 w 456"/>
                  <a:gd name="T37" fmla="*/ 0 h 714"/>
                  <a:gd name="T38" fmla="*/ 293 w 456"/>
                  <a:gd name="T39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6" h="714">
                    <a:moveTo>
                      <a:pt x="293" y="0"/>
                    </a:moveTo>
                    <a:lnTo>
                      <a:pt x="183" y="99"/>
                    </a:lnTo>
                    <a:lnTo>
                      <a:pt x="68" y="337"/>
                    </a:lnTo>
                    <a:lnTo>
                      <a:pt x="0" y="714"/>
                    </a:lnTo>
                    <a:lnTo>
                      <a:pt x="334" y="714"/>
                    </a:lnTo>
                    <a:lnTo>
                      <a:pt x="227" y="626"/>
                    </a:lnTo>
                    <a:lnTo>
                      <a:pt x="141" y="564"/>
                    </a:lnTo>
                    <a:lnTo>
                      <a:pt x="268" y="594"/>
                    </a:lnTo>
                    <a:lnTo>
                      <a:pt x="90" y="444"/>
                    </a:lnTo>
                    <a:lnTo>
                      <a:pt x="123" y="297"/>
                    </a:lnTo>
                    <a:lnTo>
                      <a:pt x="235" y="379"/>
                    </a:lnTo>
                    <a:lnTo>
                      <a:pt x="172" y="243"/>
                    </a:lnTo>
                    <a:lnTo>
                      <a:pt x="187" y="127"/>
                    </a:lnTo>
                    <a:lnTo>
                      <a:pt x="276" y="25"/>
                    </a:lnTo>
                    <a:lnTo>
                      <a:pt x="363" y="66"/>
                    </a:lnTo>
                    <a:lnTo>
                      <a:pt x="456" y="174"/>
                    </a:lnTo>
                    <a:lnTo>
                      <a:pt x="364" y="42"/>
                    </a:lnTo>
                    <a:lnTo>
                      <a:pt x="324" y="7"/>
                    </a:lnTo>
                    <a:lnTo>
                      <a:pt x="293" y="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Freeform 167"/>
              <p:cNvSpPr>
                <a:spLocks/>
              </p:cNvSpPr>
              <p:nvPr/>
            </p:nvSpPr>
            <p:spPr bwMode="auto">
              <a:xfrm>
                <a:off x="5128" y="3109"/>
                <a:ext cx="107" cy="73"/>
              </a:xfrm>
              <a:custGeom>
                <a:avLst/>
                <a:gdLst>
                  <a:gd name="T0" fmla="*/ 143 w 752"/>
                  <a:gd name="T1" fmla="*/ 0 h 508"/>
                  <a:gd name="T2" fmla="*/ 33 w 752"/>
                  <a:gd name="T3" fmla="*/ 106 h 508"/>
                  <a:gd name="T4" fmla="*/ 0 w 752"/>
                  <a:gd name="T5" fmla="*/ 274 h 508"/>
                  <a:gd name="T6" fmla="*/ 50 w 752"/>
                  <a:gd name="T7" fmla="*/ 444 h 508"/>
                  <a:gd name="T8" fmla="*/ 171 w 752"/>
                  <a:gd name="T9" fmla="*/ 423 h 508"/>
                  <a:gd name="T10" fmla="*/ 62 w 752"/>
                  <a:gd name="T11" fmla="*/ 388 h 508"/>
                  <a:gd name="T12" fmla="*/ 34 w 752"/>
                  <a:gd name="T13" fmla="*/ 319 h 508"/>
                  <a:gd name="T14" fmla="*/ 218 w 752"/>
                  <a:gd name="T15" fmla="*/ 434 h 508"/>
                  <a:gd name="T16" fmla="*/ 87 w 752"/>
                  <a:gd name="T17" fmla="*/ 508 h 508"/>
                  <a:gd name="T18" fmla="*/ 296 w 752"/>
                  <a:gd name="T19" fmla="*/ 508 h 508"/>
                  <a:gd name="T20" fmla="*/ 352 w 752"/>
                  <a:gd name="T21" fmla="*/ 484 h 508"/>
                  <a:gd name="T22" fmla="*/ 697 w 752"/>
                  <a:gd name="T23" fmla="*/ 462 h 508"/>
                  <a:gd name="T24" fmla="*/ 734 w 752"/>
                  <a:gd name="T25" fmla="*/ 427 h 508"/>
                  <a:gd name="T26" fmla="*/ 752 w 752"/>
                  <a:gd name="T27" fmla="*/ 357 h 508"/>
                  <a:gd name="T28" fmla="*/ 705 w 752"/>
                  <a:gd name="T29" fmla="*/ 300 h 508"/>
                  <a:gd name="T30" fmla="*/ 732 w 752"/>
                  <a:gd name="T31" fmla="*/ 358 h 508"/>
                  <a:gd name="T32" fmla="*/ 717 w 752"/>
                  <a:gd name="T33" fmla="*/ 401 h 508"/>
                  <a:gd name="T34" fmla="*/ 539 w 752"/>
                  <a:gd name="T35" fmla="*/ 401 h 508"/>
                  <a:gd name="T36" fmla="*/ 413 w 752"/>
                  <a:gd name="T37" fmla="*/ 338 h 508"/>
                  <a:gd name="T38" fmla="*/ 411 w 752"/>
                  <a:gd name="T39" fmla="*/ 425 h 508"/>
                  <a:gd name="T40" fmla="*/ 339 w 752"/>
                  <a:gd name="T41" fmla="*/ 399 h 508"/>
                  <a:gd name="T42" fmla="*/ 329 w 752"/>
                  <a:gd name="T43" fmla="*/ 285 h 508"/>
                  <a:gd name="T44" fmla="*/ 306 w 752"/>
                  <a:gd name="T45" fmla="*/ 349 h 508"/>
                  <a:gd name="T46" fmla="*/ 207 w 752"/>
                  <a:gd name="T47" fmla="*/ 297 h 508"/>
                  <a:gd name="T48" fmla="*/ 283 w 752"/>
                  <a:gd name="T49" fmla="*/ 235 h 508"/>
                  <a:gd name="T50" fmla="*/ 237 w 752"/>
                  <a:gd name="T51" fmla="*/ 249 h 508"/>
                  <a:gd name="T52" fmla="*/ 92 w 752"/>
                  <a:gd name="T53" fmla="*/ 215 h 508"/>
                  <a:gd name="T54" fmla="*/ 183 w 752"/>
                  <a:gd name="T55" fmla="*/ 187 h 508"/>
                  <a:gd name="T56" fmla="*/ 276 w 752"/>
                  <a:gd name="T57" fmla="*/ 215 h 508"/>
                  <a:gd name="T58" fmla="*/ 246 w 752"/>
                  <a:gd name="T59" fmla="*/ 185 h 508"/>
                  <a:gd name="T60" fmla="*/ 85 w 752"/>
                  <a:gd name="T61" fmla="*/ 112 h 508"/>
                  <a:gd name="T62" fmla="*/ 143 w 752"/>
                  <a:gd name="T63" fmla="*/ 0 h 508"/>
                  <a:gd name="T64" fmla="*/ 143 w 752"/>
                  <a:gd name="T65" fmla="*/ 0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508">
                    <a:moveTo>
                      <a:pt x="143" y="0"/>
                    </a:moveTo>
                    <a:lnTo>
                      <a:pt x="33" y="106"/>
                    </a:lnTo>
                    <a:lnTo>
                      <a:pt x="0" y="274"/>
                    </a:lnTo>
                    <a:lnTo>
                      <a:pt x="50" y="444"/>
                    </a:lnTo>
                    <a:lnTo>
                      <a:pt x="171" y="423"/>
                    </a:lnTo>
                    <a:lnTo>
                      <a:pt x="62" y="388"/>
                    </a:lnTo>
                    <a:lnTo>
                      <a:pt x="34" y="319"/>
                    </a:lnTo>
                    <a:lnTo>
                      <a:pt x="218" y="434"/>
                    </a:lnTo>
                    <a:lnTo>
                      <a:pt x="87" y="508"/>
                    </a:lnTo>
                    <a:lnTo>
                      <a:pt x="296" y="508"/>
                    </a:lnTo>
                    <a:lnTo>
                      <a:pt x="352" y="484"/>
                    </a:lnTo>
                    <a:lnTo>
                      <a:pt x="697" y="462"/>
                    </a:lnTo>
                    <a:lnTo>
                      <a:pt x="734" y="427"/>
                    </a:lnTo>
                    <a:lnTo>
                      <a:pt x="752" y="357"/>
                    </a:lnTo>
                    <a:lnTo>
                      <a:pt x="705" y="300"/>
                    </a:lnTo>
                    <a:lnTo>
                      <a:pt x="732" y="358"/>
                    </a:lnTo>
                    <a:lnTo>
                      <a:pt x="717" y="401"/>
                    </a:lnTo>
                    <a:lnTo>
                      <a:pt x="539" y="401"/>
                    </a:lnTo>
                    <a:lnTo>
                      <a:pt x="413" y="338"/>
                    </a:lnTo>
                    <a:lnTo>
                      <a:pt x="411" y="425"/>
                    </a:lnTo>
                    <a:lnTo>
                      <a:pt x="339" y="399"/>
                    </a:lnTo>
                    <a:lnTo>
                      <a:pt x="329" y="285"/>
                    </a:lnTo>
                    <a:lnTo>
                      <a:pt x="306" y="349"/>
                    </a:lnTo>
                    <a:lnTo>
                      <a:pt x="207" y="297"/>
                    </a:lnTo>
                    <a:lnTo>
                      <a:pt x="283" y="235"/>
                    </a:lnTo>
                    <a:lnTo>
                      <a:pt x="237" y="249"/>
                    </a:lnTo>
                    <a:lnTo>
                      <a:pt x="92" y="215"/>
                    </a:lnTo>
                    <a:lnTo>
                      <a:pt x="183" y="187"/>
                    </a:lnTo>
                    <a:lnTo>
                      <a:pt x="276" y="215"/>
                    </a:lnTo>
                    <a:lnTo>
                      <a:pt x="246" y="185"/>
                    </a:lnTo>
                    <a:lnTo>
                      <a:pt x="85" y="112"/>
                    </a:lnTo>
                    <a:lnTo>
                      <a:pt x="143" y="0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168"/>
              <p:cNvSpPr>
                <a:spLocks/>
              </p:cNvSpPr>
              <p:nvPr/>
            </p:nvSpPr>
            <p:spPr bwMode="auto">
              <a:xfrm>
                <a:off x="5150" y="3089"/>
                <a:ext cx="95" cy="64"/>
              </a:xfrm>
              <a:custGeom>
                <a:avLst/>
                <a:gdLst>
                  <a:gd name="T0" fmla="*/ 0 w 665"/>
                  <a:gd name="T1" fmla="*/ 0 h 448"/>
                  <a:gd name="T2" fmla="*/ 42 w 665"/>
                  <a:gd name="T3" fmla="*/ 80 h 448"/>
                  <a:gd name="T4" fmla="*/ 44 w 665"/>
                  <a:gd name="T5" fmla="*/ 127 h 448"/>
                  <a:gd name="T6" fmla="*/ 90 w 665"/>
                  <a:gd name="T7" fmla="*/ 229 h 448"/>
                  <a:gd name="T8" fmla="*/ 111 w 665"/>
                  <a:gd name="T9" fmla="*/ 301 h 448"/>
                  <a:gd name="T10" fmla="*/ 23 w 665"/>
                  <a:gd name="T11" fmla="*/ 267 h 448"/>
                  <a:gd name="T12" fmla="*/ 145 w 665"/>
                  <a:gd name="T13" fmla="*/ 348 h 448"/>
                  <a:gd name="T14" fmla="*/ 152 w 665"/>
                  <a:gd name="T15" fmla="*/ 387 h 448"/>
                  <a:gd name="T16" fmla="*/ 211 w 665"/>
                  <a:gd name="T17" fmla="*/ 444 h 448"/>
                  <a:gd name="T18" fmla="*/ 522 w 665"/>
                  <a:gd name="T19" fmla="*/ 440 h 448"/>
                  <a:gd name="T20" fmla="*/ 554 w 665"/>
                  <a:gd name="T21" fmla="*/ 448 h 448"/>
                  <a:gd name="T22" fmla="*/ 639 w 665"/>
                  <a:gd name="T23" fmla="*/ 389 h 448"/>
                  <a:gd name="T24" fmla="*/ 578 w 665"/>
                  <a:gd name="T25" fmla="*/ 331 h 448"/>
                  <a:gd name="T26" fmla="*/ 586 w 665"/>
                  <a:gd name="T27" fmla="*/ 320 h 448"/>
                  <a:gd name="T28" fmla="*/ 652 w 665"/>
                  <a:gd name="T29" fmla="*/ 381 h 448"/>
                  <a:gd name="T30" fmla="*/ 665 w 665"/>
                  <a:gd name="T31" fmla="*/ 381 h 448"/>
                  <a:gd name="T32" fmla="*/ 583 w 665"/>
                  <a:gd name="T33" fmla="*/ 305 h 448"/>
                  <a:gd name="T34" fmla="*/ 570 w 665"/>
                  <a:gd name="T35" fmla="*/ 317 h 448"/>
                  <a:gd name="T36" fmla="*/ 571 w 665"/>
                  <a:gd name="T37" fmla="*/ 333 h 448"/>
                  <a:gd name="T38" fmla="*/ 604 w 665"/>
                  <a:gd name="T39" fmla="*/ 375 h 448"/>
                  <a:gd name="T40" fmla="*/ 514 w 665"/>
                  <a:gd name="T41" fmla="*/ 391 h 448"/>
                  <a:gd name="T42" fmla="*/ 477 w 665"/>
                  <a:gd name="T43" fmla="*/ 325 h 448"/>
                  <a:gd name="T44" fmla="*/ 451 w 665"/>
                  <a:gd name="T45" fmla="*/ 397 h 448"/>
                  <a:gd name="T46" fmla="*/ 421 w 665"/>
                  <a:gd name="T47" fmla="*/ 333 h 448"/>
                  <a:gd name="T48" fmla="*/ 355 w 665"/>
                  <a:gd name="T49" fmla="*/ 405 h 448"/>
                  <a:gd name="T50" fmla="*/ 323 w 665"/>
                  <a:gd name="T51" fmla="*/ 359 h 448"/>
                  <a:gd name="T52" fmla="*/ 352 w 665"/>
                  <a:gd name="T53" fmla="*/ 278 h 448"/>
                  <a:gd name="T54" fmla="*/ 295 w 665"/>
                  <a:gd name="T55" fmla="*/ 282 h 448"/>
                  <a:gd name="T56" fmla="*/ 122 w 665"/>
                  <a:gd name="T57" fmla="*/ 159 h 448"/>
                  <a:gd name="T58" fmla="*/ 295 w 665"/>
                  <a:gd name="T59" fmla="*/ 324 h 448"/>
                  <a:gd name="T60" fmla="*/ 196 w 665"/>
                  <a:gd name="T61" fmla="*/ 316 h 448"/>
                  <a:gd name="T62" fmla="*/ 93 w 665"/>
                  <a:gd name="T63" fmla="*/ 135 h 448"/>
                  <a:gd name="T64" fmla="*/ 93 w 665"/>
                  <a:gd name="T65" fmla="*/ 78 h 448"/>
                  <a:gd name="T66" fmla="*/ 45 w 665"/>
                  <a:gd name="T67" fmla="*/ 59 h 448"/>
                  <a:gd name="T68" fmla="*/ 0 w 665"/>
                  <a:gd name="T69" fmla="*/ 0 h 448"/>
                  <a:gd name="T70" fmla="*/ 0 w 665"/>
                  <a:gd name="T7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65" h="448">
                    <a:moveTo>
                      <a:pt x="0" y="0"/>
                    </a:moveTo>
                    <a:lnTo>
                      <a:pt x="42" y="80"/>
                    </a:lnTo>
                    <a:lnTo>
                      <a:pt x="44" y="127"/>
                    </a:lnTo>
                    <a:lnTo>
                      <a:pt x="90" y="229"/>
                    </a:lnTo>
                    <a:lnTo>
                      <a:pt x="111" y="301"/>
                    </a:lnTo>
                    <a:lnTo>
                      <a:pt x="23" y="267"/>
                    </a:lnTo>
                    <a:lnTo>
                      <a:pt x="145" y="348"/>
                    </a:lnTo>
                    <a:lnTo>
                      <a:pt x="152" y="387"/>
                    </a:lnTo>
                    <a:lnTo>
                      <a:pt x="211" y="444"/>
                    </a:lnTo>
                    <a:lnTo>
                      <a:pt x="522" y="440"/>
                    </a:lnTo>
                    <a:lnTo>
                      <a:pt x="554" y="448"/>
                    </a:lnTo>
                    <a:lnTo>
                      <a:pt x="639" y="389"/>
                    </a:lnTo>
                    <a:lnTo>
                      <a:pt x="578" y="331"/>
                    </a:lnTo>
                    <a:lnTo>
                      <a:pt x="586" y="320"/>
                    </a:lnTo>
                    <a:lnTo>
                      <a:pt x="652" y="381"/>
                    </a:lnTo>
                    <a:lnTo>
                      <a:pt x="665" y="381"/>
                    </a:lnTo>
                    <a:lnTo>
                      <a:pt x="583" y="305"/>
                    </a:lnTo>
                    <a:lnTo>
                      <a:pt x="570" y="317"/>
                    </a:lnTo>
                    <a:lnTo>
                      <a:pt x="571" y="333"/>
                    </a:lnTo>
                    <a:lnTo>
                      <a:pt x="604" y="375"/>
                    </a:lnTo>
                    <a:lnTo>
                      <a:pt x="514" y="391"/>
                    </a:lnTo>
                    <a:lnTo>
                      <a:pt x="477" y="325"/>
                    </a:lnTo>
                    <a:lnTo>
                      <a:pt x="451" y="397"/>
                    </a:lnTo>
                    <a:lnTo>
                      <a:pt x="421" y="333"/>
                    </a:lnTo>
                    <a:lnTo>
                      <a:pt x="355" y="405"/>
                    </a:lnTo>
                    <a:lnTo>
                      <a:pt x="323" y="359"/>
                    </a:lnTo>
                    <a:lnTo>
                      <a:pt x="352" y="278"/>
                    </a:lnTo>
                    <a:lnTo>
                      <a:pt x="295" y="282"/>
                    </a:lnTo>
                    <a:lnTo>
                      <a:pt x="122" y="159"/>
                    </a:lnTo>
                    <a:lnTo>
                      <a:pt x="295" y="324"/>
                    </a:lnTo>
                    <a:lnTo>
                      <a:pt x="196" y="316"/>
                    </a:lnTo>
                    <a:lnTo>
                      <a:pt x="93" y="135"/>
                    </a:lnTo>
                    <a:lnTo>
                      <a:pt x="93" y="78"/>
                    </a:lnTo>
                    <a:lnTo>
                      <a:pt x="45" y="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169"/>
              <p:cNvSpPr>
                <a:spLocks/>
              </p:cNvSpPr>
              <p:nvPr/>
            </p:nvSpPr>
            <p:spPr bwMode="auto">
              <a:xfrm>
                <a:off x="5236" y="3142"/>
                <a:ext cx="19" cy="23"/>
              </a:xfrm>
              <a:custGeom>
                <a:avLst/>
                <a:gdLst>
                  <a:gd name="T0" fmla="*/ 24 w 133"/>
                  <a:gd name="T1" fmla="*/ 20 h 166"/>
                  <a:gd name="T2" fmla="*/ 68 w 133"/>
                  <a:gd name="T3" fmla="*/ 12 h 166"/>
                  <a:gd name="T4" fmla="*/ 124 w 133"/>
                  <a:gd name="T5" fmla="*/ 38 h 166"/>
                  <a:gd name="T6" fmla="*/ 117 w 133"/>
                  <a:gd name="T7" fmla="*/ 66 h 166"/>
                  <a:gd name="T8" fmla="*/ 77 w 133"/>
                  <a:gd name="T9" fmla="*/ 36 h 166"/>
                  <a:gd name="T10" fmla="*/ 112 w 133"/>
                  <a:gd name="T11" fmla="*/ 83 h 166"/>
                  <a:gd name="T12" fmla="*/ 95 w 133"/>
                  <a:gd name="T13" fmla="*/ 121 h 166"/>
                  <a:gd name="T14" fmla="*/ 80 w 133"/>
                  <a:gd name="T15" fmla="*/ 100 h 166"/>
                  <a:gd name="T16" fmla="*/ 65 w 133"/>
                  <a:gd name="T17" fmla="*/ 147 h 166"/>
                  <a:gd name="T18" fmla="*/ 0 w 133"/>
                  <a:gd name="T19" fmla="*/ 166 h 166"/>
                  <a:gd name="T20" fmla="*/ 72 w 133"/>
                  <a:gd name="T21" fmla="*/ 155 h 166"/>
                  <a:gd name="T22" fmla="*/ 116 w 133"/>
                  <a:gd name="T23" fmla="*/ 121 h 166"/>
                  <a:gd name="T24" fmla="*/ 116 w 133"/>
                  <a:gd name="T25" fmla="*/ 97 h 166"/>
                  <a:gd name="T26" fmla="*/ 126 w 133"/>
                  <a:gd name="T27" fmla="*/ 83 h 166"/>
                  <a:gd name="T28" fmla="*/ 133 w 133"/>
                  <a:gd name="T29" fmla="*/ 29 h 166"/>
                  <a:gd name="T30" fmla="*/ 65 w 133"/>
                  <a:gd name="T31" fmla="*/ 0 h 166"/>
                  <a:gd name="T32" fmla="*/ 44 w 133"/>
                  <a:gd name="T33" fmla="*/ 3 h 166"/>
                  <a:gd name="T34" fmla="*/ 24 w 133"/>
                  <a:gd name="T35" fmla="*/ 20 h 166"/>
                  <a:gd name="T36" fmla="*/ 24 w 133"/>
                  <a:gd name="T37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166">
                    <a:moveTo>
                      <a:pt x="24" y="20"/>
                    </a:moveTo>
                    <a:lnTo>
                      <a:pt x="68" y="12"/>
                    </a:lnTo>
                    <a:lnTo>
                      <a:pt x="124" y="38"/>
                    </a:lnTo>
                    <a:lnTo>
                      <a:pt x="117" y="66"/>
                    </a:lnTo>
                    <a:lnTo>
                      <a:pt x="77" y="36"/>
                    </a:lnTo>
                    <a:lnTo>
                      <a:pt x="112" y="83"/>
                    </a:lnTo>
                    <a:lnTo>
                      <a:pt x="95" y="121"/>
                    </a:lnTo>
                    <a:lnTo>
                      <a:pt x="80" y="100"/>
                    </a:lnTo>
                    <a:lnTo>
                      <a:pt x="65" y="147"/>
                    </a:lnTo>
                    <a:lnTo>
                      <a:pt x="0" y="166"/>
                    </a:lnTo>
                    <a:lnTo>
                      <a:pt x="72" y="155"/>
                    </a:lnTo>
                    <a:lnTo>
                      <a:pt x="116" y="121"/>
                    </a:lnTo>
                    <a:lnTo>
                      <a:pt x="116" y="97"/>
                    </a:lnTo>
                    <a:lnTo>
                      <a:pt x="126" y="83"/>
                    </a:lnTo>
                    <a:lnTo>
                      <a:pt x="133" y="29"/>
                    </a:lnTo>
                    <a:lnTo>
                      <a:pt x="65" y="0"/>
                    </a:lnTo>
                    <a:lnTo>
                      <a:pt x="44" y="3"/>
                    </a:lnTo>
                    <a:lnTo>
                      <a:pt x="24" y="20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170"/>
              <p:cNvSpPr>
                <a:spLocks/>
              </p:cNvSpPr>
              <p:nvPr/>
            </p:nvSpPr>
            <p:spPr bwMode="auto">
              <a:xfrm>
                <a:off x="5252" y="3151"/>
                <a:ext cx="7" cy="7"/>
              </a:xfrm>
              <a:custGeom>
                <a:avLst/>
                <a:gdLst>
                  <a:gd name="T0" fmla="*/ 10 w 45"/>
                  <a:gd name="T1" fmla="*/ 0 h 46"/>
                  <a:gd name="T2" fmla="*/ 45 w 45"/>
                  <a:gd name="T3" fmla="*/ 46 h 46"/>
                  <a:gd name="T4" fmla="*/ 0 w 45"/>
                  <a:gd name="T5" fmla="*/ 27 h 46"/>
                  <a:gd name="T6" fmla="*/ 2 w 45"/>
                  <a:gd name="T7" fmla="*/ 18 h 46"/>
                  <a:gd name="T8" fmla="*/ 19 w 45"/>
                  <a:gd name="T9" fmla="*/ 26 h 46"/>
                  <a:gd name="T10" fmla="*/ 10 w 45"/>
                  <a:gd name="T11" fmla="*/ 0 h 46"/>
                  <a:gd name="T12" fmla="*/ 10 w 45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46">
                    <a:moveTo>
                      <a:pt x="10" y="0"/>
                    </a:moveTo>
                    <a:lnTo>
                      <a:pt x="45" y="46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9" y="26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171"/>
              <p:cNvSpPr>
                <a:spLocks/>
              </p:cNvSpPr>
              <p:nvPr/>
            </p:nvSpPr>
            <p:spPr bwMode="auto">
              <a:xfrm>
                <a:off x="5203" y="3034"/>
                <a:ext cx="13" cy="5"/>
              </a:xfrm>
              <a:custGeom>
                <a:avLst/>
                <a:gdLst>
                  <a:gd name="T0" fmla="*/ 94 w 94"/>
                  <a:gd name="T1" fmla="*/ 21 h 36"/>
                  <a:gd name="T2" fmla="*/ 92 w 94"/>
                  <a:gd name="T3" fmla="*/ 3 h 36"/>
                  <a:gd name="T4" fmla="*/ 79 w 94"/>
                  <a:gd name="T5" fmla="*/ 0 h 36"/>
                  <a:gd name="T6" fmla="*/ 56 w 94"/>
                  <a:gd name="T7" fmla="*/ 13 h 36"/>
                  <a:gd name="T8" fmla="*/ 40 w 94"/>
                  <a:gd name="T9" fmla="*/ 25 h 36"/>
                  <a:gd name="T10" fmla="*/ 0 w 94"/>
                  <a:gd name="T11" fmla="*/ 36 h 36"/>
                  <a:gd name="T12" fmla="*/ 32 w 94"/>
                  <a:gd name="T13" fmla="*/ 33 h 36"/>
                  <a:gd name="T14" fmla="*/ 70 w 94"/>
                  <a:gd name="T15" fmla="*/ 17 h 36"/>
                  <a:gd name="T16" fmla="*/ 80 w 94"/>
                  <a:gd name="T17" fmla="*/ 26 h 36"/>
                  <a:gd name="T18" fmla="*/ 94 w 94"/>
                  <a:gd name="T19" fmla="*/ 21 h 36"/>
                  <a:gd name="T20" fmla="*/ 94 w 94"/>
                  <a:gd name="T21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36">
                    <a:moveTo>
                      <a:pt x="94" y="21"/>
                    </a:moveTo>
                    <a:lnTo>
                      <a:pt x="92" y="3"/>
                    </a:lnTo>
                    <a:lnTo>
                      <a:pt x="79" y="0"/>
                    </a:lnTo>
                    <a:lnTo>
                      <a:pt x="56" y="13"/>
                    </a:lnTo>
                    <a:lnTo>
                      <a:pt x="40" y="25"/>
                    </a:lnTo>
                    <a:lnTo>
                      <a:pt x="0" y="36"/>
                    </a:lnTo>
                    <a:lnTo>
                      <a:pt x="32" y="33"/>
                    </a:lnTo>
                    <a:lnTo>
                      <a:pt x="70" y="17"/>
                    </a:lnTo>
                    <a:lnTo>
                      <a:pt x="80" y="26"/>
                    </a:lnTo>
                    <a:lnTo>
                      <a:pt x="94" y="21"/>
                    </a:lnTo>
                    <a:lnTo>
                      <a:pt x="94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172"/>
              <p:cNvSpPr>
                <a:spLocks/>
              </p:cNvSpPr>
              <p:nvPr/>
            </p:nvSpPr>
            <p:spPr bwMode="auto">
              <a:xfrm>
                <a:off x="5187" y="3032"/>
                <a:ext cx="19" cy="7"/>
              </a:xfrm>
              <a:custGeom>
                <a:avLst/>
                <a:gdLst>
                  <a:gd name="T0" fmla="*/ 106 w 137"/>
                  <a:gd name="T1" fmla="*/ 48 h 49"/>
                  <a:gd name="T2" fmla="*/ 137 w 137"/>
                  <a:gd name="T3" fmla="*/ 31 h 49"/>
                  <a:gd name="T4" fmla="*/ 90 w 137"/>
                  <a:gd name="T5" fmla="*/ 33 h 49"/>
                  <a:gd name="T6" fmla="*/ 113 w 137"/>
                  <a:gd name="T7" fmla="*/ 9 h 49"/>
                  <a:gd name="T8" fmla="*/ 61 w 137"/>
                  <a:gd name="T9" fmla="*/ 25 h 49"/>
                  <a:gd name="T10" fmla="*/ 36 w 137"/>
                  <a:gd name="T11" fmla="*/ 0 h 49"/>
                  <a:gd name="T12" fmla="*/ 0 w 137"/>
                  <a:gd name="T13" fmla="*/ 9 h 49"/>
                  <a:gd name="T14" fmla="*/ 62 w 137"/>
                  <a:gd name="T15" fmla="*/ 34 h 49"/>
                  <a:gd name="T16" fmla="*/ 86 w 137"/>
                  <a:gd name="T17" fmla="*/ 49 h 49"/>
                  <a:gd name="T18" fmla="*/ 106 w 137"/>
                  <a:gd name="T19" fmla="*/ 48 h 49"/>
                  <a:gd name="T20" fmla="*/ 106 w 137"/>
                  <a:gd name="T21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49">
                    <a:moveTo>
                      <a:pt x="106" y="48"/>
                    </a:moveTo>
                    <a:lnTo>
                      <a:pt x="137" y="31"/>
                    </a:lnTo>
                    <a:lnTo>
                      <a:pt x="90" y="33"/>
                    </a:lnTo>
                    <a:lnTo>
                      <a:pt x="113" y="9"/>
                    </a:lnTo>
                    <a:lnTo>
                      <a:pt x="61" y="25"/>
                    </a:lnTo>
                    <a:lnTo>
                      <a:pt x="36" y="0"/>
                    </a:lnTo>
                    <a:lnTo>
                      <a:pt x="0" y="9"/>
                    </a:lnTo>
                    <a:lnTo>
                      <a:pt x="62" y="34"/>
                    </a:lnTo>
                    <a:lnTo>
                      <a:pt x="86" y="49"/>
                    </a:lnTo>
                    <a:lnTo>
                      <a:pt x="106" y="48"/>
                    </a:lnTo>
                    <a:lnTo>
                      <a:pt x="106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173"/>
              <p:cNvSpPr>
                <a:spLocks/>
              </p:cNvSpPr>
              <p:nvPr/>
            </p:nvSpPr>
            <p:spPr bwMode="auto">
              <a:xfrm>
                <a:off x="5192" y="3039"/>
                <a:ext cx="11" cy="15"/>
              </a:xfrm>
              <a:custGeom>
                <a:avLst/>
                <a:gdLst>
                  <a:gd name="T0" fmla="*/ 55 w 83"/>
                  <a:gd name="T1" fmla="*/ 0 h 106"/>
                  <a:gd name="T2" fmla="*/ 58 w 83"/>
                  <a:gd name="T3" fmla="*/ 17 h 106"/>
                  <a:gd name="T4" fmla="*/ 83 w 83"/>
                  <a:gd name="T5" fmla="*/ 52 h 106"/>
                  <a:gd name="T6" fmla="*/ 47 w 83"/>
                  <a:gd name="T7" fmla="*/ 78 h 106"/>
                  <a:gd name="T8" fmla="*/ 64 w 83"/>
                  <a:gd name="T9" fmla="*/ 101 h 106"/>
                  <a:gd name="T10" fmla="*/ 27 w 83"/>
                  <a:gd name="T11" fmla="*/ 106 h 106"/>
                  <a:gd name="T12" fmla="*/ 40 w 83"/>
                  <a:gd name="T13" fmla="*/ 93 h 106"/>
                  <a:gd name="T14" fmla="*/ 0 w 83"/>
                  <a:gd name="T15" fmla="*/ 87 h 106"/>
                  <a:gd name="T16" fmla="*/ 48 w 83"/>
                  <a:gd name="T17" fmla="*/ 64 h 106"/>
                  <a:gd name="T18" fmla="*/ 59 w 83"/>
                  <a:gd name="T19" fmla="*/ 46 h 106"/>
                  <a:gd name="T20" fmla="*/ 44 w 83"/>
                  <a:gd name="T21" fmla="*/ 28 h 106"/>
                  <a:gd name="T22" fmla="*/ 55 w 83"/>
                  <a:gd name="T23" fmla="*/ 0 h 106"/>
                  <a:gd name="T24" fmla="*/ 55 w 83"/>
                  <a:gd name="T2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06">
                    <a:moveTo>
                      <a:pt x="55" y="0"/>
                    </a:moveTo>
                    <a:lnTo>
                      <a:pt x="58" y="17"/>
                    </a:lnTo>
                    <a:lnTo>
                      <a:pt x="83" y="52"/>
                    </a:lnTo>
                    <a:lnTo>
                      <a:pt x="47" y="78"/>
                    </a:lnTo>
                    <a:lnTo>
                      <a:pt x="64" y="101"/>
                    </a:lnTo>
                    <a:lnTo>
                      <a:pt x="27" y="106"/>
                    </a:lnTo>
                    <a:lnTo>
                      <a:pt x="40" y="93"/>
                    </a:lnTo>
                    <a:lnTo>
                      <a:pt x="0" y="87"/>
                    </a:lnTo>
                    <a:lnTo>
                      <a:pt x="48" y="64"/>
                    </a:lnTo>
                    <a:lnTo>
                      <a:pt x="59" y="46"/>
                    </a:lnTo>
                    <a:lnTo>
                      <a:pt x="44" y="28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174"/>
              <p:cNvSpPr>
                <a:spLocks/>
              </p:cNvSpPr>
              <p:nvPr/>
            </p:nvSpPr>
            <p:spPr bwMode="auto">
              <a:xfrm>
                <a:off x="5178" y="3027"/>
                <a:ext cx="40" cy="13"/>
              </a:xfrm>
              <a:custGeom>
                <a:avLst/>
                <a:gdLst>
                  <a:gd name="T0" fmla="*/ 265 w 277"/>
                  <a:gd name="T1" fmla="*/ 71 h 96"/>
                  <a:gd name="T2" fmla="*/ 277 w 277"/>
                  <a:gd name="T3" fmla="*/ 53 h 96"/>
                  <a:gd name="T4" fmla="*/ 255 w 277"/>
                  <a:gd name="T5" fmla="*/ 30 h 96"/>
                  <a:gd name="T6" fmla="*/ 217 w 277"/>
                  <a:gd name="T7" fmla="*/ 27 h 96"/>
                  <a:gd name="T8" fmla="*/ 137 w 277"/>
                  <a:gd name="T9" fmla="*/ 0 h 96"/>
                  <a:gd name="T10" fmla="*/ 51 w 277"/>
                  <a:gd name="T11" fmla="*/ 19 h 96"/>
                  <a:gd name="T12" fmla="*/ 15 w 277"/>
                  <a:gd name="T13" fmla="*/ 63 h 96"/>
                  <a:gd name="T14" fmla="*/ 0 w 277"/>
                  <a:gd name="T15" fmla="*/ 96 h 96"/>
                  <a:gd name="T16" fmla="*/ 22 w 277"/>
                  <a:gd name="T17" fmla="*/ 96 h 96"/>
                  <a:gd name="T18" fmla="*/ 29 w 277"/>
                  <a:gd name="T19" fmla="*/ 56 h 96"/>
                  <a:gd name="T20" fmla="*/ 55 w 277"/>
                  <a:gd name="T21" fmla="*/ 24 h 96"/>
                  <a:gd name="T22" fmla="*/ 141 w 277"/>
                  <a:gd name="T23" fmla="*/ 12 h 96"/>
                  <a:gd name="T24" fmla="*/ 207 w 277"/>
                  <a:gd name="T25" fmla="*/ 31 h 96"/>
                  <a:gd name="T26" fmla="*/ 198 w 277"/>
                  <a:gd name="T27" fmla="*/ 45 h 96"/>
                  <a:gd name="T28" fmla="*/ 250 w 277"/>
                  <a:gd name="T29" fmla="*/ 37 h 96"/>
                  <a:gd name="T30" fmla="*/ 264 w 277"/>
                  <a:gd name="T31" fmla="*/ 55 h 96"/>
                  <a:gd name="T32" fmla="*/ 265 w 277"/>
                  <a:gd name="T33" fmla="*/ 71 h 96"/>
                  <a:gd name="T34" fmla="*/ 265 w 277"/>
                  <a:gd name="T35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7" h="96">
                    <a:moveTo>
                      <a:pt x="265" y="71"/>
                    </a:moveTo>
                    <a:lnTo>
                      <a:pt x="277" y="53"/>
                    </a:lnTo>
                    <a:lnTo>
                      <a:pt x="255" y="30"/>
                    </a:lnTo>
                    <a:lnTo>
                      <a:pt x="217" y="27"/>
                    </a:lnTo>
                    <a:lnTo>
                      <a:pt x="137" y="0"/>
                    </a:lnTo>
                    <a:lnTo>
                      <a:pt x="51" y="19"/>
                    </a:lnTo>
                    <a:lnTo>
                      <a:pt x="15" y="63"/>
                    </a:lnTo>
                    <a:lnTo>
                      <a:pt x="0" y="96"/>
                    </a:lnTo>
                    <a:lnTo>
                      <a:pt x="22" y="96"/>
                    </a:lnTo>
                    <a:lnTo>
                      <a:pt x="29" y="56"/>
                    </a:lnTo>
                    <a:lnTo>
                      <a:pt x="55" y="24"/>
                    </a:lnTo>
                    <a:lnTo>
                      <a:pt x="141" y="12"/>
                    </a:lnTo>
                    <a:lnTo>
                      <a:pt x="207" y="31"/>
                    </a:lnTo>
                    <a:lnTo>
                      <a:pt x="198" y="45"/>
                    </a:lnTo>
                    <a:lnTo>
                      <a:pt x="250" y="37"/>
                    </a:lnTo>
                    <a:lnTo>
                      <a:pt x="264" y="55"/>
                    </a:lnTo>
                    <a:lnTo>
                      <a:pt x="265" y="71"/>
                    </a:lnTo>
                    <a:lnTo>
                      <a:pt x="265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175"/>
              <p:cNvSpPr>
                <a:spLocks/>
              </p:cNvSpPr>
              <p:nvPr/>
            </p:nvSpPr>
            <p:spPr bwMode="auto">
              <a:xfrm>
                <a:off x="5211" y="3046"/>
                <a:ext cx="8" cy="2"/>
              </a:xfrm>
              <a:custGeom>
                <a:avLst/>
                <a:gdLst>
                  <a:gd name="T0" fmla="*/ 0 w 56"/>
                  <a:gd name="T1" fmla="*/ 17 h 17"/>
                  <a:gd name="T2" fmla="*/ 21 w 56"/>
                  <a:gd name="T3" fmla="*/ 0 h 17"/>
                  <a:gd name="T4" fmla="*/ 43 w 56"/>
                  <a:gd name="T5" fmla="*/ 0 h 17"/>
                  <a:gd name="T6" fmla="*/ 56 w 56"/>
                  <a:gd name="T7" fmla="*/ 14 h 17"/>
                  <a:gd name="T8" fmla="*/ 41 w 56"/>
                  <a:gd name="T9" fmla="*/ 15 h 17"/>
                  <a:gd name="T10" fmla="*/ 25 w 56"/>
                  <a:gd name="T11" fmla="*/ 8 h 17"/>
                  <a:gd name="T12" fmla="*/ 0 w 56"/>
                  <a:gd name="T13" fmla="*/ 17 h 17"/>
                  <a:gd name="T14" fmla="*/ 0 w 56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17">
                    <a:moveTo>
                      <a:pt x="0" y="17"/>
                    </a:moveTo>
                    <a:lnTo>
                      <a:pt x="21" y="0"/>
                    </a:lnTo>
                    <a:lnTo>
                      <a:pt x="43" y="0"/>
                    </a:lnTo>
                    <a:lnTo>
                      <a:pt x="56" y="14"/>
                    </a:lnTo>
                    <a:lnTo>
                      <a:pt x="41" y="15"/>
                    </a:lnTo>
                    <a:lnTo>
                      <a:pt x="25" y="8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176"/>
              <p:cNvSpPr>
                <a:spLocks/>
              </p:cNvSpPr>
              <p:nvPr/>
            </p:nvSpPr>
            <p:spPr bwMode="auto">
              <a:xfrm>
                <a:off x="5212" y="3037"/>
                <a:ext cx="12" cy="30"/>
              </a:xfrm>
              <a:custGeom>
                <a:avLst/>
                <a:gdLst>
                  <a:gd name="T0" fmla="*/ 17 w 86"/>
                  <a:gd name="T1" fmla="*/ 0 h 212"/>
                  <a:gd name="T2" fmla="*/ 35 w 86"/>
                  <a:gd name="T3" fmla="*/ 28 h 212"/>
                  <a:gd name="T4" fmla="*/ 53 w 86"/>
                  <a:gd name="T5" fmla="*/ 72 h 212"/>
                  <a:gd name="T6" fmla="*/ 53 w 86"/>
                  <a:gd name="T7" fmla="*/ 92 h 212"/>
                  <a:gd name="T8" fmla="*/ 86 w 86"/>
                  <a:gd name="T9" fmla="*/ 137 h 212"/>
                  <a:gd name="T10" fmla="*/ 86 w 86"/>
                  <a:gd name="T11" fmla="*/ 155 h 212"/>
                  <a:gd name="T12" fmla="*/ 61 w 86"/>
                  <a:gd name="T13" fmla="*/ 159 h 212"/>
                  <a:gd name="T14" fmla="*/ 57 w 86"/>
                  <a:gd name="T15" fmla="*/ 190 h 212"/>
                  <a:gd name="T16" fmla="*/ 51 w 86"/>
                  <a:gd name="T17" fmla="*/ 193 h 212"/>
                  <a:gd name="T18" fmla="*/ 58 w 86"/>
                  <a:gd name="T19" fmla="*/ 212 h 212"/>
                  <a:gd name="T20" fmla="*/ 31 w 86"/>
                  <a:gd name="T21" fmla="*/ 196 h 212"/>
                  <a:gd name="T22" fmla="*/ 8 w 86"/>
                  <a:gd name="T23" fmla="*/ 209 h 212"/>
                  <a:gd name="T24" fmla="*/ 6 w 86"/>
                  <a:gd name="T25" fmla="*/ 194 h 212"/>
                  <a:gd name="T26" fmla="*/ 28 w 86"/>
                  <a:gd name="T27" fmla="*/ 192 h 212"/>
                  <a:gd name="T28" fmla="*/ 49 w 86"/>
                  <a:gd name="T29" fmla="*/ 183 h 212"/>
                  <a:gd name="T30" fmla="*/ 50 w 86"/>
                  <a:gd name="T31" fmla="*/ 161 h 212"/>
                  <a:gd name="T32" fmla="*/ 34 w 86"/>
                  <a:gd name="T33" fmla="*/ 169 h 212"/>
                  <a:gd name="T34" fmla="*/ 30 w 86"/>
                  <a:gd name="T35" fmla="*/ 159 h 212"/>
                  <a:gd name="T36" fmla="*/ 0 w 86"/>
                  <a:gd name="T37" fmla="*/ 175 h 212"/>
                  <a:gd name="T38" fmla="*/ 34 w 86"/>
                  <a:gd name="T39" fmla="*/ 136 h 212"/>
                  <a:gd name="T40" fmla="*/ 41 w 86"/>
                  <a:gd name="T41" fmla="*/ 154 h 212"/>
                  <a:gd name="T42" fmla="*/ 54 w 86"/>
                  <a:gd name="T43" fmla="*/ 148 h 212"/>
                  <a:gd name="T44" fmla="*/ 76 w 86"/>
                  <a:gd name="T45" fmla="*/ 148 h 212"/>
                  <a:gd name="T46" fmla="*/ 77 w 86"/>
                  <a:gd name="T47" fmla="*/ 135 h 212"/>
                  <a:gd name="T48" fmla="*/ 42 w 86"/>
                  <a:gd name="T49" fmla="*/ 96 h 212"/>
                  <a:gd name="T50" fmla="*/ 42 w 86"/>
                  <a:gd name="T51" fmla="*/ 70 h 212"/>
                  <a:gd name="T52" fmla="*/ 23 w 86"/>
                  <a:gd name="T53" fmla="*/ 24 h 212"/>
                  <a:gd name="T54" fmla="*/ 7 w 86"/>
                  <a:gd name="T55" fmla="*/ 0 h 212"/>
                  <a:gd name="T56" fmla="*/ 17 w 86"/>
                  <a:gd name="T57" fmla="*/ 0 h 212"/>
                  <a:gd name="T58" fmla="*/ 17 w 86"/>
                  <a:gd name="T59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6" h="212">
                    <a:moveTo>
                      <a:pt x="17" y="0"/>
                    </a:moveTo>
                    <a:lnTo>
                      <a:pt x="35" y="28"/>
                    </a:lnTo>
                    <a:lnTo>
                      <a:pt x="53" y="72"/>
                    </a:lnTo>
                    <a:lnTo>
                      <a:pt x="53" y="92"/>
                    </a:lnTo>
                    <a:lnTo>
                      <a:pt x="86" y="137"/>
                    </a:lnTo>
                    <a:lnTo>
                      <a:pt x="86" y="155"/>
                    </a:lnTo>
                    <a:lnTo>
                      <a:pt x="61" y="159"/>
                    </a:lnTo>
                    <a:lnTo>
                      <a:pt x="57" y="190"/>
                    </a:lnTo>
                    <a:lnTo>
                      <a:pt x="51" y="193"/>
                    </a:lnTo>
                    <a:lnTo>
                      <a:pt x="58" y="212"/>
                    </a:lnTo>
                    <a:lnTo>
                      <a:pt x="31" y="196"/>
                    </a:lnTo>
                    <a:lnTo>
                      <a:pt x="8" y="209"/>
                    </a:lnTo>
                    <a:lnTo>
                      <a:pt x="6" y="194"/>
                    </a:lnTo>
                    <a:lnTo>
                      <a:pt x="28" y="192"/>
                    </a:lnTo>
                    <a:lnTo>
                      <a:pt x="49" y="183"/>
                    </a:lnTo>
                    <a:lnTo>
                      <a:pt x="50" y="161"/>
                    </a:lnTo>
                    <a:lnTo>
                      <a:pt x="34" y="169"/>
                    </a:lnTo>
                    <a:lnTo>
                      <a:pt x="30" y="159"/>
                    </a:lnTo>
                    <a:lnTo>
                      <a:pt x="0" y="175"/>
                    </a:lnTo>
                    <a:lnTo>
                      <a:pt x="34" y="136"/>
                    </a:lnTo>
                    <a:lnTo>
                      <a:pt x="41" y="154"/>
                    </a:lnTo>
                    <a:lnTo>
                      <a:pt x="54" y="148"/>
                    </a:lnTo>
                    <a:lnTo>
                      <a:pt x="76" y="148"/>
                    </a:lnTo>
                    <a:lnTo>
                      <a:pt x="77" y="135"/>
                    </a:lnTo>
                    <a:lnTo>
                      <a:pt x="42" y="96"/>
                    </a:lnTo>
                    <a:lnTo>
                      <a:pt x="42" y="70"/>
                    </a:lnTo>
                    <a:lnTo>
                      <a:pt x="23" y="24"/>
                    </a:lnTo>
                    <a:lnTo>
                      <a:pt x="7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Freeform 177"/>
              <p:cNvSpPr>
                <a:spLocks/>
              </p:cNvSpPr>
              <p:nvPr/>
            </p:nvSpPr>
            <p:spPr bwMode="auto">
              <a:xfrm>
                <a:off x="5212" y="3048"/>
                <a:ext cx="5" cy="5"/>
              </a:xfrm>
              <a:custGeom>
                <a:avLst/>
                <a:gdLst>
                  <a:gd name="T0" fmla="*/ 29 w 35"/>
                  <a:gd name="T1" fmla="*/ 0 h 32"/>
                  <a:gd name="T2" fmla="*/ 16 w 35"/>
                  <a:gd name="T3" fmla="*/ 14 h 32"/>
                  <a:gd name="T4" fmla="*/ 0 w 35"/>
                  <a:gd name="T5" fmla="*/ 19 h 32"/>
                  <a:gd name="T6" fmla="*/ 17 w 35"/>
                  <a:gd name="T7" fmla="*/ 32 h 32"/>
                  <a:gd name="T8" fmla="*/ 16 w 35"/>
                  <a:gd name="T9" fmla="*/ 20 h 32"/>
                  <a:gd name="T10" fmla="*/ 35 w 35"/>
                  <a:gd name="T11" fmla="*/ 19 h 32"/>
                  <a:gd name="T12" fmla="*/ 29 w 35"/>
                  <a:gd name="T13" fmla="*/ 0 h 32"/>
                  <a:gd name="T14" fmla="*/ 29 w 35"/>
                  <a:gd name="T1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" h="32">
                    <a:moveTo>
                      <a:pt x="29" y="0"/>
                    </a:moveTo>
                    <a:lnTo>
                      <a:pt x="16" y="14"/>
                    </a:lnTo>
                    <a:lnTo>
                      <a:pt x="0" y="19"/>
                    </a:lnTo>
                    <a:lnTo>
                      <a:pt x="17" y="32"/>
                    </a:lnTo>
                    <a:lnTo>
                      <a:pt x="16" y="20"/>
                    </a:lnTo>
                    <a:lnTo>
                      <a:pt x="35" y="19"/>
                    </a:lnTo>
                    <a:lnTo>
                      <a:pt x="29" y="0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Freeform 178"/>
              <p:cNvSpPr>
                <a:spLocks/>
              </p:cNvSpPr>
              <p:nvPr/>
            </p:nvSpPr>
            <p:spPr bwMode="auto">
              <a:xfrm>
                <a:off x="5198" y="3064"/>
                <a:ext cx="22" cy="17"/>
              </a:xfrm>
              <a:custGeom>
                <a:avLst/>
                <a:gdLst>
                  <a:gd name="T0" fmla="*/ 149 w 157"/>
                  <a:gd name="T1" fmla="*/ 15 h 121"/>
                  <a:gd name="T2" fmla="*/ 130 w 157"/>
                  <a:gd name="T3" fmla="*/ 28 h 121"/>
                  <a:gd name="T4" fmla="*/ 147 w 157"/>
                  <a:gd name="T5" fmla="*/ 53 h 121"/>
                  <a:gd name="T6" fmla="*/ 133 w 157"/>
                  <a:gd name="T7" fmla="*/ 69 h 121"/>
                  <a:gd name="T8" fmla="*/ 39 w 157"/>
                  <a:gd name="T9" fmla="*/ 50 h 121"/>
                  <a:gd name="T10" fmla="*/ 3 w 157"/>
                  <a:gd name="T11" fmla="*/ 0 h 121"/>
                  <a:gd name="T12" fmla="*/ 0 w 157"/>
                  <a:gd name="T13" fmla="*/ 36 h 121"/>
                  <a:gd name="T14" fmla="*/ 36 w 157"/>
                  <a:gd name="T15" fmla="*/ 121 h 121"/>
                  <a:gd name="T16" fmla="*/ 53 w 157"/>
                  <a:gd name="T17" fmla="*/ 95 h 121"/>
                  <a:gd name="T18" fmla="*/ 134 w 157"/>
                  <a:gd name="T19" fmla="*/ 83 h 121"/>
                  <a:gd name="T20" fmla="*/ 150 w 157"/>
                  <a:gd name="T21" fmla="*/ 70 h 121"/>
                  <a:gd name="T22" fmla="*/ 150 w 157"/>
                  <a:gd name="T23" fmla="*/ 47 h 121"/>
                  <a:gd name="T24" fmla="*/ 145 w 157"/>
                  <a:gd name="T25" fmla="*/ 32 h 121"/>
                  <a:gd name="T26" fmla="*/ 157 w 157"/>
                  <a:gd name="T27" fmla="*/ 21 h 121"/>
                  <a:gd name="T28" fmla="*/ 149 w 157"/>
                  <a:gd name="T29" fmla="*/ 15 h 121"/>
                  <a:gd name="T30" fmla="*/ 149 w 157"/>
                  <a:gd name="T31" fmla="*/ 1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21">
                    <a:moveTo>
                      <a:pt x="149" y="15"/>
                    </a:moveTo>
                    <a:lnTo>
                      <a:pt x="130" y="28"/>
                    </a:lnTo>
                    <a:lnTo>
                      <a:pt x="147" y="53"/>
                    </a:lnTo>
                    <a:lnTo>
                      <a:pt x="133" y="69"/>
                    </a:lnTo>
                    <a:lnTo>
                      <a:pt x="39" y="50"/>
                    </a:lnTo>
                    <a:lnTo>
                      <a:pt x="3" y="0"/>
                    </a:lnTo>
                    <a:lnTo>
                      <a:pt x="0" y="36"/>
                    </a:lnTo>
                    <a:lnTo>
                      <a:pt x="36" y="121"/>
                    </a:lnTo>
                    <a:lnTo>
                      <a:pt x="53" y="95"/>
                    </a:lnTo>
                    <a:lnTo>
                      <a:pt x="134" y="83"/>
                    </a:lnTo>
                    <a:lnTo>
                      <a:pt x="150" y="70"/>
                    </a:lnTo>
                    <a:lnTo>
                      <a:pt x="150" y="47"/>
                    </a:lnTo>
                    <a:lnTo>
                      <a:pt x="145" y="32"/>
                    </a:lnTo>
                    <a:lnTo>
                      <a:pt x="157" y="21"/>
                    </a:lnTo>
                    <a:lnTo>
                      <a:pt x="149" y="15"/>
                    </a:lnTo>
                    <a:lnTo>
                      <a:pt x="149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Freeform 179"/>
              <p:cNvSpPr>
                <a:spLocks/>
              </p:cNvSpPr>
              <p:nvPr/>
            </p:nvSpPr>
            <p:spPr bwMode="auto">
              <a:xfrm>
                <a:off x="5190" y="3060"/>
                <a:ext cx="8" cy="5"/>
              </a:xfrm>
              <a:custGeom>
                <a:avLst/>
                <a:gdLst>
                  <a:gd name="T0" fmla="*/ 11 w 56"/>
                  <a:gd name="T1" fmla="*/ 0 h 35"/>
                  <a:gd name="T2" fmla="*/ 23 w 56"/>
                  <a:gd name="T3" fmla="*/ 16 h 35"/>
                  <a:gd name="T4" fmla="*/ 46 w 56"/>
                  <a:gd name="T5" fmla="*/ 10 h 35"/>
                  <a:gd name="T6" fmla="*/ 56 w 56"/>
                  <a:gd name="T7" fmla="*/ 28 h 35"/>
                  <a:gd name="T8" fmla="*/ 18 w 56"/>
                  <a:gd name="T9" fmla="*/ 35 h 35"/>
                  <a:gd name="T10" fmla="*/ 0 w 56"/>
                  <a:gd name="T11" fmla="*/ 0 h 35"/>
                  <a:gd name="T12" fmla="*/ 11 w 56"/>
                  <a:gd name="T13" fmla="*/ 0 h 35"/>
                  <a:gd name="T14" fmla="*/ 11 w 56"/>
                  <a:gd name="T1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" h="35">
                    <a:moveTo>
                      <a:pt x="11" y="0"/>
                    </a:moveTo>
                    <a:lnTo>
                      <a:pt x="23" y="16"/>
                    </a:lnTo>
                    <a:lnTo>
                      <a:pt x="46" y="10"/>
                    </a:lnTo>
                    <a:lnTo>
                      <a:pt x="56" y="28"/>
                    </a:lnTo>
                    <a:lnTo>
                      <a:pt x="18" y="35"/>
                    </a:lnTo>
                    <a:lnTo>
                      <a:pt x="0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Freeform 180"/>
              <p:cNvSpPr>
                <a:spLocks/>
              </p:cNvSpPr>
              <p:nvPr/>
            </p:nvSpPr>
            <p:spPr bwMode="auto">
              <a:xfrm>
                <a:off x="5201" y="3051"/>
                <a:ext cx="6" cy="8"/>
              </a:xfrm>
              <a:custGeom>
                <a:avLst/>
                <a:gdLst>
                  <a:gd name="T0" fmla="*/ 6 w 41"/>
                  <a:gd name="T1" fmla="*/ 0 h 56"/>
                  <a:gd name="T2" fmla="*/ 0 w 41"/>
                  <a:gd name="T3" fmla="*/ 33 h 56"/>
                  <a:gd name="T4" fmla="*/ 41 w 41"/>
                  <a:gd name="T5" fmla="*/ 56 h 56"/>
                  <a:gd name="T6" fmla="*/ 31 w 41"/>
                  <a:gd name="T7" fmla="*/ 36 h 56"/>
                  <a:gd name="T8" fmla="*/ 15 w 41"/>
                  <a:gd name="T9" fmla="*/ 18 h 56"/>
                  <a:gd name="T10" fmla="*/ 6 w 41"/>
                  <a:gd name="T11" fmla="*/ 0 h 56"/>
                  <a:gd name="T12" fmla="*/ 6 w 41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56">
                    <a:moveTo>
                      <a:pt x="6" y="0"/>
                    </a:moveTo>
                    <a:lnTo>
                      <a:pt x="0" y="33"/>
                    </a:lnTo>
                    <a:lnTo>
                      <a:pt x="41" y="56"/>
                    </a:lnTo>
                    <a:lnTo>
                      <a:pt x="31" y="36"/>
                    </a:lnTo>
                    <a:lnTo>
                      <a:pt x="15" y="18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Freeform 181"/>
              <p:cNvSpPr>
                <a:spLocks/>
              </p:cNvSpPr>
              <p:nvPr/>
            </p:nvSpPr>
            <p:spPr bwMode="auto">
              <a:xfrm>
                <a:off x="5242" y="3034"/>
                <a:ext cx="7" cy="3"/>
              </a:xfrm>
              <a:custGeom>
                <a:avLst/>
                <a:gdLst>
                  <a:gd name="T0" fmla="*/ 0 w 44"/>
                  <a:gd name="T1" fmla="*/ 13 h 23"/>
                  <a:gd name="T2" fmla="*/ 8 w 44"/>
                  <a:gd name="T3" fmla="*/ 0 h 23"/>
                  <a:gd name="T4" fmla="*/ 27 w 44"/>
                  <a:gd name="T5" fmla="*/ 0 h 23"/>
                  <a:gd name="T6" fmla="*/ 33 w 44"/>
                  <a:gd name="T7" fmla="*/ 7 h 23"/>
                  <a:gd name="T8" fmla="*/ 44 w 44"/>
                  <a:gd name="T9" fmla="*/ 9 h 23"/>
                  <a:gd name="T10" fmla="*/ 36 w 44"/>
                  <a:gd name="T11" fmla="*/ 23 h 23"/>
                  <a:gd name="T12" fmla="*/ 32 w 44"/>
                  <a:gd name="T13" fmla="*/ 15 h 23"/>
                  <a:gd name="T14" fmla="*/ 20 w 44"/>
                  <a:gd name="T15" fmla="*/ 15 h 23"/>
                  <a:gd name="T16" fmla="*/ 11 w 44"/>
                  <a:gd name="T17" fmla="*/ 6 h 23"/>
                  <a:gd name="T18" fmla="*/ 0 w 44"/>
                  <a:gd name="T19" fmla="*/ 13 h 23"/>
                  <a:gd name="T20" fmla="*/ 0 w 44"/>
                  <a:gd name="T21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23">
                    <a:moveTo>
                      <a:pt x="0" y="13"/>
                    </a:moveTo>
                    <a:lnTo>
                      <a:pt x="8" y="0"/>
                    </a:lnTo>
                    <a:lnTo>
                      <a:pt x="27" y="0"/>
                    </a:lnTo>
                    <a:lnTo>
                      <a:pt x="33" y="7"/>
                    </a:lnTo>
                    <a:lnTo>
                      <a:pt x="44" y="9"/>
                    </a:lnTo>
                    <a:lnTo>
                      <a:pt x="36" y="23"/>
                    </a:lnTo>
                    <a:lnTo>
                      <a:pt x="32" y="15"/>
                    </a:lnTo>
                    <a:lnTo>
                      <a:pt x="20" y="15"/>
                    </a:lnTo>
                    <a:lnTo>
                      <a:pt x="11" y="6"/>
                    </a:ln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182"/>
              <p:cNvSpPr>
                <a:spLocks/>
              </p:cNvSpPr>
              <p:nvPr/>
            </p:nvSpPr>
            <p:spPr bwMode="auto">
              <a:xfrm>
                <a:off x="5240" y="3036"/>
                <a:ext cx="5" cy="4"/>
              </a:xfrm>
              <a:custGeom>
                <a:avLst/>
                <a:gdLst>
                  <a:gd name="T0" fmla="*/ 37 w 37"/>
                  <a:gd name="T1" fmla="*/ 0 h 30"/>
                  <a:gd name="T2" fmla="*/ 10 w 37"/>
                  <a:gd name="T3" fmla="*/ 14 h 30"/>
                  <a:gd name="T4" fmla="*/ 0 w 37"/>
                  <a:gd name="T5" fmla="*/ 14 h 30"/>
                  <a:gd name="T6" fmla="*/ 2 w 37"/>
                  <a:gd name="T7" fmla="*/ 30 h 30"/>
                  <a:gd name="T8" fmla="*/ 12 w 37"/>
                  <a:gd name="T9" fmla="*/ 19 h 30"/>
                  <a:gd name="T10" fmla="*/ 25 w 37"/>
                  <a:gd name="T11" fmla="*/ 26 h 30"/>
                  <a:gd name="T12" fmla="*/ 31 w 37"/>
                  <a:gd name="T13" fmla="*/ 21 h 30"/>
                  <a:gd name="T14" fmla="*/ 24 w 37"/>
                  <a:gd name="T15" fmla="*/ 15 h 30"/>
                  <a:gd name="T16" fmla="*/ 29 w 37"/>
                  <a:gd name="T17" fmla="*/ 7 h 30"/>
                  <a:gd name="T18" fmla="*/ 37 w 37"/>
                  <a:gd name="T19" fmla="*/ 9 h 30"/>
                  <a:gd name="T20" fmla="*/ 37 w 37"/>
                  <a:gd name="T21" fmla="*/ 0 h 30"/>
                  <a:gd name="T22" fmla="*/ 37 w 37"/>
                  <a:gd name="T2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30">
                    <a:moveTo>
                      <a:pt x="37" y="0"/>
                    </a:moveTo>
                    <a:lnTo>
                      <a:pt x="10" y="14"/>
                    </a:lnTo>
                    <a:lnTo>
                      <a:pt x="0" y="14"/>
                    </a:lnTo>
                    <a:lnTo>
                      <a:pt x="2" y="30"/>
                    </a:lnTo>
                    <a:lnTo>
                      <a:pt x="12" y="19"/>
                    </a:lnTo>
                    <a:lnTo>
                      <a:pt x="25" y="26"/>
                    </a:lnTo>
                    <a:lnTo>
                      <a:pt x="31" y="21"/>
                    </a:lnTo>
                    <a:lnTo>
                      <a:pt x="24" y="15"/>
                    </a:lnTo>
                    <a:lnTo>
                      <a:pt x="29" y="7"/>
                    </a:lnTo>
                    <a:lnTo>
                      <a:pt x="37" y="9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Freeform 183"/>
              <p:cNvSpPr>
                <a:spLocks/>
              </p:cNvSpPr>
              <p:nvPr/>
            </p:nvSpPr>
            <p:spPr bwMode="auto">
              <a:xfrm>
                <a:off x="5218" y="3009"/>
                <a:ext cx="35" cy="24"/>
              </a:xfrm>
              <a:custGeom>
                <a:avLst/>
                <a:gdLst>
                  <a:gd name="T0" fmla="*/ 200 w 243"/>
                  <a:gd name="T1" fmla="*/ 131 h 170"/>
                  <a:gd name="T2" fmla="*/ 215 w 243"/>
                  <a:gd name="T3" fmla="*/ 170 h 170"/>
                  <a:gd name="T4" fmla="*/ 211 w 243"/>
                  <a:gd name="T5" fmla="*/ 131 h 170"/>
                  <a:gd name="T6" fmla="*/ 241 w 243"/>
                  <a:gd name="T7" fmla="*/ 120 h 170"/>
                  <a:gd name="T8" fmla="*/ 243 w 243"/>
                  <a:gd name="T9" fmla="*/ 87 h 170"/>
                  <a:gd name="T10" fmla="*/ 192 w 243"/>
                  <a:gd name="T11" fmla="*/ 47 h 170"/>
                  <a:gd name="T12" fmla="*/ 130 w 243"/>
                  <a:gd name="T13" fmla="*/ 29 h 170"/>
                  <a:gd name="T14" fmla="*/ 62 w 243"/>
                  <a:gd name="T15" fmla="*/ 0 h 170"/>
                  <a:gd name="T16" fmla="*/ 0 w 243"/>
                  <a:gd name="T17" fmla="*/ 25 h 170"/>
                  <a:gd name="T18" fmla="*/ 65 w 243"/>
                  <a:gd name="T19" fmla="*/ 45 h 170"/>
                  <a:gd name="T20" fmla="*/ 117 w 243"/>
                  <a:gd name="T21" fmla="*/ 96 h 170"/>
                  <a:gd name="T22" fmla="*/ 188 w 243"/>
                  <a:gd name="T23" fmla="*/ 119 h 170"/>
                  <a:gd name="T24" fmla="*/ 215 w 243"/>
                  <a:gd name="T25" fmla="*/ 102 h 170"/>
                  <a:gd name="T26" fmla="*/ 172 w 243"/>
                  <a:gd name="T27" fmla="*/ 99 h 170"/>
                  <a:gd name="T28" fmla="*/ 196 w 243"/>
                  <a:gd name="T29" fmla="*/ 77 h 170"/>
                  <a:gd name="T30" fmla="*/ 139 w 243"/>
                  <a:gd name="T31" fmla="*/ 46 h 170"/>
                  <a:gd name="T32" fmla="*/ 195 w 243"/>
                  <a:gd name="T33" fmla="*/ 58 h 170"/>
                  <a:gd name="T34" fmla="*/ 235 w 243"/>
                  <a:gd name="T35" fmla="*/ 94 h 170"/>
                  <a:gd name="T36" fmla="*/ 200 w 243"/>
                  <a:gd name="T37" fmla="*/ 131 h 170"/>
                  <a:gd name="T38" fmla="*/ 200 w 243"/>
                  <a:gd name="T39" fmla="*/ 13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3" h="170">
                    <a:moveTo>
                      <a:pt x="200" y="131"/>
                    </a:moveTo>
                    <a:lnTo>
                      <a:pt x="215" y="170"/>
                    </a:lnTo>
                    <a:lnTo>
                      <a:pt x="211" y="131"/>
                    </a:lnTo>
                    <a:lnTo>
                      <a:pt x="241" y="120"/>
                    </a:lnTo>
                    <a:lnTo>
                      <a:pt x="243" y="87"/>
                    </a:lnTo>
                    <a:lnTo>
                      <a:pt x="192" y="47"/>
                    </a:lnTo>
                    <a:lnTo>
                      <a:pt x="130" y="29"/>
                    </a:lnTo>
                    <a:lnTo>
                      <a:pt x="62" y="0"/>
                    </a:lnTo>
                    <a:lnTo>
                      <a:pt x="0" y="25"/>
                    </a:lnTo>
                    <a:lnTo>
                      <a:pt x="65" y="45"/>
                    </a:lnTo>
                    <a:lnTo>
                      <a:pt x="117" y="96"/>
                    </a:lnTo>
                    <a:lnTo>
                      <a:pt x="188" y="119"/>
                    </a:lnTo>
                    <a:lnTo>
                      <a:pt x="215" y="102"/>
                    </a:lnTo>
                    <a:lnTo>
                      <a:pt x="172" y="99"/>
                    </a:lnTo>
                    <a:lnTo>
                      <a:pt x="196" y="77"/>
                    </a:lnTo>
                    <a:lnTo>
                      <a:pt x="139" y="46"/>
                    </a:lnTo>
                    <a:lnTo>
                      <a:pt x="195" y="58"/>
                    </a:lnTo>
                    <a:lnTo>
                      <a:pt x="235" y="94"/>
                    </a:lnTo>
                    <a:lnTo>
                      <a:pt x="200" y="131"/>
                    </a:lnTo>
                    <a:lnTo>
                      <a:pt x="200" y="1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Freeform 184"/>
              <p:cNvSpPr>
                <a:spLocks/>
              </p:cNvSpPr>
              <p:nvPr/>
            </p:nvSpPr>
            <p:spPr bwMode="auto">
              <a:xfrm>
                <a:off x="5206" y="3013"/>
                <a:ext cx="40" cy="26"/>
              </a:xfrm>
              <a:custGeom>
                <a:avLst/>
                <a:gdLst>
                  <a:gd name="T0" fmla="*/ 84 w 275"/>
                  <a:gd name="T1" fmla="*/ 0 h 182"/>
                  <a:gd name="T2" fmla="*/ 39 w 275"/>
                  <a:gd name="T3" fmla="*/ 23 h 182"/>
                  <a:gd name="T4" fmla="*/ 15 w 275"/>
                  <a:gd name="T5" fmla="*/ 75 h 182"/>
                  <a:gd name="T6" fmla="*/ 72 w 275"/>
                  <a:gd name="T7" fmla="*/ 53 h 182"/>
                  <a:gd name="T8" fmla="*/ 18 w 275"/>
                  <a:gd name="T9" fmla="*/ 93 h 182"/>
                  <a:gd name="T10" fmla="*/ 0 w 275"/>
                  <a:gd name="T11" fmla="*/ 120 h 182"/>
                  <a:gd name="T12" fmla="*/ 24 w 275"/>
                  <a:gd name="T13" fmla="*/ 127 h 182"/>
                  <a:gd name="T14" fmla="*/ 67 w 275"/>
                  <a:gd name="T15" fmla="*/ 123 h 182"/>
                  <a:gd name="T16" fmla="*/ 90 w 275"/>
                  <a:gd name="T17" fmla="*/ 136 h 182"/>
                  <a:gd name="T18" fmla="*/ 73 w 275"/>
                  <a:gd name="T19" fmla="*/ 179 h 182"/>
                  <a:gd name="T20" fmla="*/ 110 w 275"/>
                  <a:gd name="T21" fmla="*/ 154 h 182"/>
                  <a:gd name="T22" fmla="*/ 134 w 275"/>
                  <a:gd name="T23" fmla="*/ 155 h 182"/>
                  <a:gd name="T24" fmla="*/ 149 w 275"/>
                  <a:gd name="T25" fmla="*/ 171 h 182"/>
                  <a:gd name="T26" fmla="*/ 181 w 275"/>
                  <a:gd name="T27" fmla="*/ 182 h 182"/>
                  <a:gd name="T28" fmla="*/ 183 w 275"/>
                  <a:gd name="T29" fmla="*/ 156 h 182"/>
                  <a:gd name="T30" fmla="*/ 227 w 275"/>
                  <a:gd name="T31" fmla="*/ 140 h 182"/>
                  <a:gd name="T32" fmla="*/ 212 w 275"/>
                  <a:gd name="T33" fmla="*/ 127 h 182"/>
                  <a:gd name="T34" fmla="*/ 229 w 275"/>
                  <a:gd name="T35" fmla="*/ 123 h 182"/>
                  <a:gd name="T36" fmla="*/ 229 w 275"/>
                  <a:gd name="T37" fmla="*/ 106 h 182"/>
                  <a:gd name="T38" fmla="*/ 275 w 275"/>
                  <a:gd name="T39" fmla="*/ 105 h 182"/>
                  <a:gd name="T40" fmla="*/ 264 w 275"/>
                  <a:gd name="T41" fmla="*/ 83 h 182"/>
                  <a:gd name="T42" fmla="*/ 206 w 275"/>
                  <a:gd name="T43" fmla="*/ 95 h 182"/>
                  <a:gd name="T44" fmla="*/ 147 w 275"/>
                  <a:gd name="T45" fmla="*/ 87 h 182"/>
                  <a:gd name="T46" fmla="*/ 193 w 275"/>
                  <a:gd name="T47" fmla="*/ 75 h 182"/>
                  <a:gd name="T48" fmla="*/ 141 w 275"/>
                  <a:gd name="T49" fmla="*/ 53 h 182"/>
                  <a:gd name="T50" fmla="*/ 141 w 275"/>
                  <a:gd name="T51" fmla="*/ 27 h 182"/>
                  <a:gd name="T52" fmla="*/ 118 w 275"/>
                  <a:gd name="T53" fmla="*/ 17 h 182"/>
                  <a:gd name="T54" fmla="*/ 86 w 275"/>
                  <a:gd name="T55" fmla="*/ 18 h 182"/>
                  <a:gd name="T56" fmla="*/ 84 w 275"/>
                  <a:gd name="T57" fmla="*/ 0 h 182"/>
                  <a:gd name="T58" fmla="*/ 84 w 275"/>
                  <a:gd name="T5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5" h="182">
                    <a:moveTo>
                      <a:pt x="84" y="0"/>
                    </a:moveTo>
                    <a:lnTo>
                      <a:pt x="39" y="23"/>
                    </a:lnTo>
                    <a:lnTo>
                      <a:pt x="15" y="75"/>
                    </a:lnTo>
                    <a:lnTo>
                      <a:pt x="72" y="53"/>
                    </a:lnTo>
                    <a:lnTo>
                      <a:pt x="18" y="93"/>
                    </a:lnTo>
                    <a:lnTo>
                      <a:pt x="0" y="120"/>
                    </a:lnTo>
                    <a:lnTo>
                      <a:pt x="24" y="127"/>
                    </a:lnTo>
                    <a:lnTo>
                      <a:pt x="67" y="123"/>
                    </a:lnTo>
                    <a:lnTo>
                      <a:pt x="90" y="136"/>
                    </a:lnTo>
                    <a:lnTo>
                      <a:pt x="73" y="179"/>
                    </a:lnTo>
                    <a:lnTo>
                      <a:pt x="110" y="154"/>
                    </a:lnTo>
                    <a:lnTo>
                      <a:pt x="134" y="155"/>
                    </a:lnTo>
                    <a:lnTo>
                      <a:pt x="149" y="171"/>
                    </a:lnTo>
                    <a:lnTo>
                      <a:pt x="181" y="182"/>
                    </a:lnTo>
                    <a:lnTo>
                      <a:pt x="183" y="156"/>
                    </a:lnTo>
                    <a:lnTo>
                      <a:pt x="227" y="140"/>
                    </a:lnTo>
                    <a:lnTo>
                      <a:pt x="212" y="127"/>
                    </a:lnTo>
                    <a:lnTo>
                      <a:pt x="229" y="123"/>
                    </a:lnTo>
                    <a:lnTo>
                      <a:pt x="229" y="106"/>
                    </a:lnTo>
                    <a:lnTo>
                      <a:pt x="275" y="105"/>
                    </a:lnTo>
                    <a:lnTo>
                      <a:pt x="264" y="83"/>
                    </a:lnTo>
                    <a:lnTo>
                      <a:pt x="206" y="95"/>
                    </a:lnTo>
                    <a:lnTo>
                      <a:pt x="147" y="87"/>
                    </a:lnTo>
                    <a:lnTo>
                      <a:pt x="193" y="75"/>
                    </a:lnTo>
                    <a:lnTo>
                      <a:pt x="141" y="53"/>
                    </a:lnTo>
                    <a:lnTo>
                      <a:pt x="141" y="27"/>
                    </a:lnTo>
                    <a:lnTo>
                      <a:pt x="118" y="17"/>
                    </a:lnTo>
                    <a:lnTo>
                      <a:pt x="86" y="18"/>
                    </a:lnTo>
                    <a:lnTo>
                      <a:pt x="84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Freeform 185"/>
              <p:cNvSpPr>
                <a:spLocks/>
              </p:cNvSpPr>
              <p:nvPr/>
            </p:nvSpPr>
            <p:spPr bwMode="auto">
              <a:xfrm>
                <a:off x="5217" y="3037"/>
                <a:ext cx="10" cy="11"/>
              </a:xfrm>
              <a:custGeom>
                <a:avLst/>
                <a:gdLst>
                  <a:gd name="T0" fmla="*/ 8 w 69"/>
                  <a:gd name="T1" fmla="*/ 0 h 75"/>
                  <a:gd name="T2" fmla="*/ 23 w 69"/>
                  <a:gd name="T3" fmla="*/ 57 h 75"/>
                  <a:gd name="T4" fmla="*/ 69 w 69"/>
                  <a:gd name="T5" fmla="*/ 67 h 75"/>
                  <a:gd name="T6" fmla="*/ 44 w 69"/>
                  <a:gd name="T7" fmla="*/ 75 h 75"/>
                  <a:gd name="T8" fmla="*/ 16 w 69"/>
                  <a:gd name="T9" fmla="*/ 64 h 75"/>
                  <a:gd name="T10" fmla="*/ 0 w 69"/>
                  <a:gd name="T11" fmla="*/ 3 h 75"/>
                  <a:gd name="T12" fmla="*/ 8 w 69"/>
                  <a:gd name="T13" fmla="*/ 0 h 75"/>
                  <a:gd name="T14" fmla="*/ 8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8" y="0"/>
                    </a:moveTo>
                    <a:lnTo>
                      <a:pt x="23" y="57"/>
                    </a:lnTo>
                    <a:lnTo>
                      <a:pt x="69" y="67"/>
                    </a:lnTo>
                    <a:lnTo>
                      <a:pt x="44" y="75"/>
                    </a:lnTo>
                    <a:lnTo>
                      <a:pt x="16" y="64"/>
                    </a:lnTo>
                    <a:lnTo>
                      <a:pt x="0" y="3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186"/>
              <p:cNvSpPr>
                <a:spLocks/>
              </p:cNvSpPr>
              <p:nvPr/>
            </p:nvSpPr>
            <p:spPr bwMode="auto">
              <a:xfrm>
                <a:off x="5220" y="3036"/>
                <a:ext cx="7" cy="8"/>
              </a:xfrm>
              <a:custGeom>
                <a:avLst/>
                <a:gdLst>
                  <a:gd name="T0" fmla="*/ 0 w 49"/>
                  <a:gd name="T1" fmla="*/ 8 h 52"/>
                  <a:gd name="T2" fmla="*/ 33 w 49"/>
                  <a:gd name="T3" fmla="*/ 0 h 52"/>
                  <a:gd name="T4" fmla="*/ 49 w 49"/>
                  <a:gd name="T5" fmla="*/ 13 h 52"/>
                  <a:gd name="T6" fmla="*/ 30 w 49"/>
                  <a:gd name="T7" fmla="*/ 27 h 52"/>
                  <a:gd name="T8" fmla="*/ 44 w 49"/>
                  <a:gd name="T9" fmla="*/ 52 h 52"/>
                  <a:gd name="T10" fmla="*/ 18 w 49"/>
                  <a:gd name="T11" fmla="*/ 48 h 52"/>
                  <a:gd name="T12" fmla="*/ 16 w 49"/>
                  <a:gd name="T13" fmla="*/ 29 h 52"/>
                  <a:gd name="T14" fmla="*/ 25 w 49"/>
                  <a:gd name="T15" fmla="*/ 19 h 52"/>
                  <a:gd name="T16" fmla="*/ 0 w 49"/>
                  <a:gd name="T17" fmla="*/ 8 h 52"/>
                  <a:gd name="T18" fmla="*/ 0 w 49"/>
                  <a:gd name="T19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52">
                    <a:moveTo>
                      <a:pt x="0" y="8"/>
                    </a:moveTo>
                    <a:lnTo>
                      <a:pt x="33" y="0"/>
                    </a:lnTo>
                    <a:lnTo>
                      <a:pt x="49" y="13"/>
                    </a:lnTo>
                    <a:lnTo>
                      <a:pt x="30" y="27"/>
                    </a:lnTo>
                    <a:lnTo>
                      <a:pt x="44" y="52"/>
                    </a:lnTo>
                    <a:lnTo>
                      <a:pt x="18" y="48"/>
                    </a:lnTo>
                    <a:lnTo>
                      <a:pt x="16" y="29"/>
                    </a:lnTo>
                    <a:lnTo>
                      <a:pt x="25" y="19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187"/>
              <p:cNvSpPr>
                <a:spLocks/>
              </p:cNvSpPr>
              <p:nvPr/>
            </p:nvSpPr>
            <p:spPr bwMode="auto">
              <a:xfrm>
                <a:off x="5220" y="3037"/>
                <a:ext cx="3" cy="8"/>
              </a:xfrm>
              <a:custGeom>
                <a:avLst/>
                <a:gdLst>
                  <a:gd name="T0" fmla="*/ 11 w 19"/>
                  <a:gd name="T1" fmla="*/ 0 h 50"/>
                  <a:gd name="T2" fmla="*/ 0 w 19"/>
                  <a:gd name="T3" fmla="*/ 38 h 50"/>
                  <a:gd name="T4" fmla="*/ 0 w 19"/>
                  <a:gd name="T5" fmla="*/ 50 h 50"/>
                  <a:gd name="T6" fmla="*/ 19 w 19"/>
                  <a:gd name="T7" fmla="*/ 5 h 50"/>
                  <a:gd name="T8" fmla="*/ 11 w 19"/>
                  <a:gd name="T9" fmla="*/ 0 h 50"/>
                  <a:gd name="T10" fmla="*/ 11 w 19"/>
                  <a:gd name="T1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50">
                    <a:moveTo>
                      <a:pt x="11" y="0"/>
                    </a:moveTo>
                    <a:lnTo>
                      <a:pt x="0" y="38"/>
                    </a:lnTo>
                    <a:lnTo>
                      <a:pt x="0" y="50"/>
                    </a:lnTo>
                    <a:lnTo>
                      <a:pt x="19" y="5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188"/>
              <p:cNvSpPr>
                <a:spLocks/>
              </p:cNvSpPr>
              <p:nvPr/>
            </p:nvSpPr>
            <p:spPr bwMode="auto">
              <a:xfrm>
                <a:off x="5243" y="3036"/>
                <a:ext cx="8" cy="13"/>
              </a:xfrm>
              <a:custGeom>
                <a:avLst/>
                <a:gdLst>
                  <a:gd name="T0" fmla="*/ 34 w 56"/>
                  <a:gd name="T1" fmla="*/ 0 h 93"/>
                  <a:gd name="T2" fmla="*/ 56 w 56"/>
                  <a:gd name="T3" fmla="*/ 48 h 93"/>
                  <a:gd name="T4" fmla="*/ 48 w 56"/>
                  <a:gd name="T5" fmla="*/ 57 h 93"/>
                  <a:gd name="T6" fmla="*/ 31 w 56"/>
                  <a:gd name="T7" fmla="*/ 57 h 93"/>
                  <a:gd name="T8" fmla="*/ 27 w 56"/>
                  <a:gd name="T9" fmla="*/ 78 h 93"/>
                  <a:gd name="T10" fmla="*/ 0 w 56"/>
                  <a:gd name="T11" fmla="*/ 93 h 93"/>
                  <a:gd name="T12" fmla="*/ 21 w 56"/>
                  <a:gd name="T13" fmla="*/ 73 h 93"/>
                  <a:gd name="T14" fmla="*/ 6 w 56"/>
                  <a:gd name="T15" fmla="*/ 52 h 93"/>
                  <a:gd name="T16" fmla="*/ 13 w 56"/>
                  <a:gd name="T17" fmla="*/ 39 h 93"/>
                  <a:gd name="T18" fmla="*/ 19 w 56"/>
                  <a:gd name="T19" fmla="*/ 58 h 93"/>
                  <a:gd name="T20" fmla="*/ 28 w 56"/>
                  <a:gd name="T21" fmla="*/ 49 h 93"/>
                  <a:gd name="T22" fmla="*/ 47 w 56"/>
                  <a:gd name="T23" fmla="*/ 49 h 93"/>
                  <a:gd name="T24" fmla="*/ 34 w 56"/>
                  <a:gd name="T25" fmla="*/ 0 h 93"/>
                  <a:gd name="T26" fmla="*/ 34 w 56"/>
                  <a:gd name="T27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" h="93">
                    <a:moveTo>
                      <a:pt x="34" y="0"/>
                    </a:moveTo>
                    <a:lnTo>
                      <a:pt x="56" y="48"/>
                    </a:lnTo>
                    <a:lnTo>
                      <a:pt x="48" y="57"/>
                    </a:lnTo>
                    <a:lnTo>
                      <a:pt x="31" y="57"/>
                    </a:lnTo>
                    <a:lnTo>
                      <a:pt x="27" y="78"/>
                    </a:lnTo>
                    <a:lnTo>
                      <a:pt x="0" y="93"/>
                    </a:lnTo>
                    <a:lnTo>
                      <a:pt x="21" y="73"/>
                    </a:lnTo>
                    <a:lnTo>
                      <a:pt x="6" y="52"/>
                    </a:lnTo>
                    <a:lnTo>
                      <a:pt x="13" y="39"/>
                    </a:lnTo>
                    <a:lnTo>
                      <a:pt x="19" y="58"/>
                    </a:lnTo>
                    <a:lnTo>
                      <a:pt x="28" y="49"/>
                    </a:lnTo>
                    <a:lnTo>
                      <a:pt x="47" y="49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189"/>
              <p:cNvSpPr>
                <a:spLocks/>
              </p:cNvSpPr>
              <p:nvPr/>
            </p:nvSpPr>
            <p:spPr bwMode="auto">
              <a:xfrm>
                <a:off x="5227" y="3047"/>
                <a:ext cx="20" cy="15"/>
              </a:xfrm>
              <a:custGeom>
                <a:avLst/>
                <a:gdLst>
                  <a:gd name="T0" fmla="*/ 131 w 138"/>
                  <a:gd name="T1" fmla="*/ 14 h 107"/>
                  <a:gd name="T2" fmla="*/ 138 w 138"/>
                  <a:gd name="T3" fmla="*/ 21 h 107"/>
                  <a:gd name="T4" fmla="*/ 127 w 138"/>
                  <a:gd name="T5" fmla="*/ 33 h 107"/>
                  <a:gd name="T6" fmla="*/ 137 w 138"/>
                  <a:gd name="T7" fmla="*/ 65 h 107"/>
                  <a:gd name="T8" fmla="*/ 109 w 138"/>
                  <a:gd name="T9" fmla="*/ 79 h 107"/>
                  <a:gd name="T10" fmla="*/ 49 w 138"/>
                  <a:gd name="T11" fmla="*/ 75 h 107"/>
                  <a:gd name="T12" fmla="*/ 26 w 138"/>
                  <a:gd name="T13" fmla="*/ 107 h 107"/>
                  <a:gd name="T14" fmla="*/ 26 w 138"/>
                  <a:gd name="T15" fmla="*/ 70 h 107"/>
                  <a:gd name="T16" fmla="*/ 1 w 138"/>
                  <a:gd name="T17" fmla="*/ 39 h 107"/>
                  <a:gd name="T18" fmla="*/ 0 w 138"/>
                  <a:gd name="T19" fmla="*/ 0 h 107"/>
                  <a:gd name="T20" fmla="*/ 14 w 138"/>
                  <a:gd name="T21" fmla="*/ 28 h 107"/>
                  <a:gd name="T22" fmla="*/ 77 w 138"/>
                  <a:gd name="T23" fmla="*/ 66 h 107"/>
                  <a:gd name="T24" fmla="*/ 116 w 138"/>
                  <a:gd name="T25" fmla="*/ 68 h 107"/>
                  <a:gd name="T26" fmla="*/ 125 w 138"/>
                  <a:gd name="T27" fmla="*/ 57 h 107"/>
                  <a:gd name="T28" fmla="*/ 118 w 138"/>
                  <a:gd name="T29" fmla="*/ 33 h 107"/>
                  <a:gd name="T30" fmla="*/ 131 w 138"/>
                  <a:gd name="T31" fmla="*/ 14 h 107"/>
                  <a:gd name="T32" fmla="*/ 131 w 138"/>
                  <a:gd name="T33" fmla="*/ 1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8" h="107">
                    <a:moveTo>
                      <a:pt x="131" y="14"/>
                    </a:moveTo>
                    <a:lnTo>
                      <a:pt x="138" y="21"/>
                    </a:lnTo>
                    <a:lnTo>
                      <a:pt x="127" y="33"/>
                    </a:lnTo>
                    <a:lnTo>
                      <a:pt x="137" y="65"/>
                    </a:lnTo>
                    <a:lnTo>
                      <a:pt x="109" y="79"/>
                    </a:lnTo>
                    <a:lnTo>
                      <a:pt x="49" y="75"/>
                    </a:lnTo>
                    <a:lnTo>
                      <a:pt x="26" y="107"/>
                    </a:lnTo>
                    <a:lnTo>
                      <a:pt x="26" y="70"/>
                    </a:lnTo>
                    <a:lnTo>
                      <a:pt x="1" y="39"/>
                    </a:lnTo>
                    <a:lnTo>
                      <a:pt x="0" y="0"/>
                    </a:lnTo>
                    <a:lnTo>
                      <a:pt x="14" y="28"/>
                    </a:lnTo>
                    <a:lnTo>
                      <a:pt x="77" y="66"/>
                    </a:lnTo>
                    <a:lnTo>
                      <a:pt x="116" y="68"/>
                    </a:lnTo>
                    <a:lnTo>
                      <a:pt x="125" y="57"/>
                    </a:lnTo>
                    <a:lnTo>
                      <a:pt x="118" y="33"/>
                    </a:lnTo>
                    <a:lnTo>
                      <a:pt x="131" y="14"/>
                    </a:lnTo>
                    <a:lnTo>
                      <a:pt x="131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190"/>
              <p:cNvSpPr>
                <a:spLocks/>
              </p:cNvSpPr>
              <p:nvPr/>
            </p:nvSpPr>
            <p:spPr bwMode="auto">
              <a:xfrm>
                <a:off x="5180" y="3082"/>
                <a:ext cx="64" cy="52"/>
              </a:xfrm>
              <a:custGeom>
                <a:avLst/>
                <a:gdLst>
                  <a:gd name="T0" fmla="*/ 0 w 452"/>
                  <a:gd name="T1" fmla="*/ 145 h 360"/>
                  <a:gd name="T2" fmla="*/ 90 w 452"/>
                  <a:gd name="T3" fmla="*/ 228 h 360"/>
                  <a:gd name="T4" fmla="*/ 86 w 452"/>
                  <a:gd name="T5" fmla="*/ 138 h 360"/>
                  <a:gd name="T6" fmla="*/ 113 w 452"/>
                  <a:gd name="T7" fmla="*/ 239 h 360"/>
                  <a:gd name="T8" fmla="*/ 136 w 452"/>
                  <a:gd name="T9" fmla="*/ 254 h 360"/>
                  <a:gd name="T10" fmla="*/ 73 w 452"/>
                  <a:gd name="T11" fmla="*/ 0 h 360"/>
                  <a:gd name="T12" fmla="*/ 176 w 452"/>
                  <a:gd name="T13" fmla="*/ 292 h 360"/>
                  <a:gd name="T14" fmla="*/ 177 w 452"/>
                  <a:gd name="T15" fmla="*/ 327 h 360"/>
                  <a:gd name="T16" fmla="*/ 223 w 452"/>
                  <a:gd name="T17" fmla="*/ 317 h 360"/>
                  <a:gd name="T18" fmla="*/ 316 w 452"/>
                  <a:gd name="T19" fmla="*/ 331 h 360"/>
                  <a:gd name="T20" fmla="*/ 452 w 452"/>
                  <a:gd name="T21" fmla="*/ 327 h 360"/>
                  <a:gd name="T22" fmla="*/ 299 w 452"/>
                  <a:gd name="T23" fmla="*/ 348 h 360"/>
                  <a:gd name="T24" fmla="*/ 216 w 452"/>
                  <a:gd name="T25" fmla="*/ 338 h 360"/>
                  <a:gd name="T26" fmla="*/ 161 w 452"/>
                  <a:gd name="T27" fmla="*/ 360 h 360"/>
                  <a:gd name="T28" fmla="*/ 153 w 452"/>
                  <a:gd name="T29" fmla="*/ 294 h 360"/>
                  <a:gd name="T30" fmla="*/ 88 w 452"/>
                  <a:gd name="T31" fmla="*/ 244 h 360"/>
                  <a:gd name="T32" fmla="*/ 0 w 452"/>
                  <a:gd name="T33" fmla="*/ 145 h 360"/>
                  <a:gd name="T34" fmla="*/ 0 w 452"/>
                  <a:gd name="T35" fmla="*/ 145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2" h="360">
                    <a:moveTo>
                      <a:pt x="0" y="145"/>
                    </a:moveTo>
                    <a:lnTo>
                      <a:pt x="90" y="228"/>
                    </a:lnTo>
                    <a:lnTo>
                      <a:pt x="86" y="138"/>
                    </a:lnTo>
                    <a:lnTo>
                      <a:pt x="113" y="239"/>
                    </a:lnTo>
                    <a:lnTo>
                      <a:pt x="136" y="254"/>
                    </a:lnTo>
                    <a:lnTo>
                      <a:pt x="73" y="0"/>
                    </a:lnTo>
                    <a:lnTo>
                      <a:pt x="176" y="292"/>
                    </a:lnTo>
                    <a:lnTo>
                      <a:pt x="177" y="327"/>
                    </a:lnTo>
                    <a:lnTo>
                      <a:pt x="223" y="317"/>
                    </a:lnTo>
                    <a:lnTo>
                      <a:pt x="316" y="331"/>
                    </a:lnTo>
                    <a:lnTo>
                      <a:pt x="452" y="327"/>
                    </a:lnTo>
                    <a:lnTo>
                      <a:pt x="299" y="348"/>
                    </a:lnTo>
                    <a:lnTo>
                      <a:pt x="216" y="338"/>
                    </a:lnTo>
                    <a:lnTo>
                      <a:pt x="161" y="360"/>
                    </a:lnTo>
                    <a:lnTo>
                      <a:pt x="153" y="294"/>
                    </a:lnTo>
                    <a:lnTo>
                      <a:pt x="88" y="244"/>
                    </a:lnTo>
                    <a:lnTo>
                      <a:pt x="0" y="145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191"/>
              <p:cNvSpPr>
                <a:spLocks/>
              </p:cNvSpPr>
              <p:nvPr/>
            </p:nvSpPr>
            <p:spPr bwMode="auto">
              <a:xfrm>
                <a:off x="5192" y="3075"/>
                <a:ext cx="10" cy="19"/>
              </a:xfrm>
              <a:custGeom>
                <a:avLst/>
                <a:gdLst>
                  <a:gd name="T0" fmla="*/ 0 w 75"/>
                  <a:gd name="T1" fmla="*/ 0 h 139"/>
                  <a:gd name="T2" fmla="*/ 75 w 75"/>
                  <a:gd name="T3" fmla="*/ 65 h 139"/>
                  <a:gd name="T4" fmla="*/ 51 w 75"/>
                  <a:gd name="T5" fmla="*/ 139 h 139"/>
                  <a:gd name="T6" fmla="*/ 55 w 75"/>
                  <a:gd name="T7" fmla="*/ 69 h 139"/>
                  <a:gd name="T8" fmla="*/ 0 w 75"/>
                  <a:gd name="T9" fmla="*/ 0 h 139"/>
                  <a:gd name="T10" fmla="*/ 0 w 75"/>
                  <a:gd name="T1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39">
                    <a:moveTo>
                      <a:pt x="0" y="0"/>
                    </a:moveTo>
                    <a:lnTo>
                      <a:pt x="75" y="65"/>
                    </a:lnTo>
                    <a:lnTo>
                      <a:pt x="51" y="139"/>
                    </a:lnTo>
                    <a:lnTo>
                      <a:pt x="55" y="6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192"/>
              <p:cNvSpPr>
                <a:spLocks/>
              </p:cNvSpPr>
              <p:nvPr/>
            </p:nvSpPr>
            <p:spPr bwMode="auto">
              <a:xfrm>
                <a:off x="5199" y="3087"/>
                <a:ext cx="4" cy="25"/>
              </a:xfrm>
              <a:custGeom>
                <a:avLst/>
                <a:gdLst>
                  <a:gd name="T0" fmla="*/ 15 w 33"/>
                  <a:gd name="T1" fmla="*/ 0 h 178"/>
                  <a:gd name="T2" fmla="*/ 33 w 33"/>
                  <a:gd name="T3" fmla="*/ 53 h 178"/>
                  <a:gd name="T4" fmla="*/ 11 w 33"/>
                  <a:gd name="T5" fmla="*/ 178 h 178"/>
                  <a:gd name="T6" fmla="*/ 0 w 33"/>
                  <a:gd name="T7" fmla="*/ 160 h 178"/>
                  <a:gd name="T8" fmla="*/ 24 w 33"/>
                  <a:gd name="T9" fmla="*/ 51 h 178"/>
                  <a:gd name="T10" fmla="*/ 10 w 33"/>
                  <a:gd name="T11" fmla="*/ 19 h 178"/>
                  <a:gd name="T12" fmla="*/ 15 w 33"/>
                  <a:gd name="T13" fmla="*/ 0 h 178"/>
                  <a:gd name="T14" fmla="*/ 15 w 33"/>
                  <a:gd name="T15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178">
                    <a:moveTo>
                      <a:pt x="15" y="0"/>
                    </a:moveTo>
                    <a:lnTo>
                      <a:pt x="33" y="53"/>
                    </a:lnTo>
                    <a:lnTo>
                      <a:pt x="11" y="178"/>
                    </a:lnTo>
                    <a:lnTo>
                      <a:pt x="0" y="160"/>
                    </a:lnTo>
                    <a:lnTo>
                      <a:pt x="24" y="51"/>
                    </a:lnTo>
                    <a:lnTo>
                      <a:pt x="10" y="19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193"/>
              <p:cNvSpPr>
                <a:spLocks/>
              </p:cNvSpPr>
              <p:nvPr/>
            </p:nvSpPr>
            <p:spPr bwMode="auto">
              <a:xfrm>
                <a:off x="5204" y="3077"/>
                <a:ext cx="18" cy="52"/>
              </a:xfrm>
              <a:custGeom>
                <a:avLst/>
                <a:gdLst>
                  <a:gd name="T0" fmla="*/ 10 w 124"/>
                  <a:gd name="T1" fmla="*/ 0 h 367"/>
                  <a:gd name="T2" fmla="*/ 0 w 124"/>
                  <a:gd name="T3" fmla="*/ 64 h 367"/>
                  <a:gd name="T4" fmla="*/ 15 w 124"/>
                  <a:gd name="T5" fmla="*/ 167 h 367"/>
                  <a:gd name="T6" fmla="*/ 26 w 124"/>
                  <a:gd name="T7" fmla="*/ 367 h 367"/>
                  <a:gd name="T8" fmla="*/ 48 w 124"/>
                  <a:gd name="T9" fmla="*/ 362 h 367"/>
                  <a:gd name="T10" fmla="*/ 42 w 124"/>
                  <a:gd name="T11" fmla="*/ 297 h 367"/>
                  <a:gd name="T12" fmla="*/ 85 w 124"/>
                  <a:gd name="T13" fmla="*/ 240 h 367"/>
                  <a:gd name="T14" fmla="*/ 44 w 124"/>
                  <a:gd name="T15" fmla="*/ 268 h 367"/>
                  <a:gd name="T16" fmla="*/ 76 w 124"/>
                  <a:gd name="T17" fmla="*/ 193 h 367"/>
                  <a:gd name="T18" fmla="*/ 52 w 124"/>
                  <a:gd name="T19" fmla="*/ 66 h 367"/>
                  <a:gd name="T20" fmla="*/ 124 w 124"/>
                  <a:gd name="T21" fmla="*/ 51 h 367"/>
                  <a:gd name="T22" fmla="*/ 87 w 124"/>
                  <a:gd name="T23" fmla="*/ 7 h 367"/>
                  <a:gd name="T24" fmla="*/ 10 w 124"/>
                  <a:gd name="T25" fmla="*/ 0 h 367"/>
                  <a:gd name="T26" fmla="*/ 10 w 124"/>
                  <a:gd name="T2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367">
                    <a:moveTo>
                      <a:pt x="10" y="0"/>
                    </a:moveTo>
                    <a:lnTo>
                      <a:pt x="0" y="64"/>
                    </a:lnTo>
                    <a:lnTo>
                      <a:pt x="15" y="167"/>
                    </a:lnTo>
                    <a:lnTo>
                      <a:pt x="26" y="367"/>
                    </a:lnTo>
                    <a:lnTo>
                      <a:pt x="48" y="362"/>
                    </a:lnTo>
                    <a:lnTo>
                      <a:pt x="42" y="297"/>
                    </a:lnTo>
                    <a:lnTo>
                      <a:pt x="85" y="240"/>
                    </a:lnTo>
                    <a:lnTo>
                      <a:pt x="44" y="268"/>
                    </a:lnTo>
                    <a:lnTo>
                      <a:pt x="76" y="193"/>
                    </a:lnTo>
                    <a:lnTo>
                      <a:pt x="52" y="66"/>
                    </a:lnTo>
                    <a:lnTo>
                      <a:pt x="124" y="51"/>
                    </a:lnTo>
                    <a:lnTo>
                      <a:pt x="87" y="7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194"/>
              <p:cNvSpPr>
                <a:spLocks/>
              </p:cNvSpPr>
              <p:nvPr/>
            </p:nvSpPr>
            <p:spPr bwMode="auto">
              <a:xfrm>
                <a:off x="5187" y="3088"/>
                <a:ext cx="4" cy="6"/>
              </a:xfrm>
              <a:custGeom>
                <a:avLst/>
                <a:gdLst>
                  <a:gd name="T0" fmla="*/ 0 w 29"/>
                  <a:gd name="T1" fmla="*/ 0 h 43"/>
                  <a:gd name="T2" fmla="*/ 29 w 29"/>
                  <a:gd name="T3" fmla="*/ 27 h 43"/>
                  <a:gd name="T4" fmla="*/ 13 w 29"/>
                  <a:gd name="T5" fmla="*/ 43 h 43"/>
                  <a:gd name="T6" fmla="*/ 15 w 29"/>
                  <a:gd name="T7" fmla="*/ 29 h 43"/>
                  <a:gd name="T8" fmla="*/ 0 w 29"/>
                  <a:gd name="T9" fmla="*/ 0 h 43"/>
                  <a:gd name="T10" fmla="*/ 0 w 29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43">
                    <a:moveTo>
                      <a:pt x="0" y="0"/>
                    </a:moveTo>
                    <a:lnTo>
                      <a:pt x="29" y="27"/>
                    </a:lnTo>
                    <a:lnTo>
                      <a:pt x="13" y="43"/>
                    </a:lnTo>
                    <a:lnTo>
                      <a:pt x="15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195"/>
              <p:cNvSpPr>
                <a:spLocks/>
              </p:cNvSpPr>
              <p:nvPr/>
            </p:nvSpPr>
            <p:spPr bwMode="auto">
              <a:xfrm>
                <a:off x="5218" y="3077"/>
                <a:ext cx="57" cy="39"/>
              </a:xfrm>
              <a:custGeom>
                <a:avLst/>
                <a:gdLst>
                  <a:gd name="T0" fmla="*/ 39 w 399"/>
                  <a:gd name="T1" fmla="*/ 0 h 278"/>
                  <a:gd name="T2" fmla="*/ 86 w 399"/>
                  <a:gd name="T3" fmla="*/ 120 h 278"/>
                  <a:gd name="T4" fmla="*/ 66 w 399"/>
                  <a:gd name="T5" fmla="*/ 159 h 278"/>
                  <a:gd name="T6" fmla="*/ 70 w 399"/>
                  <a:gd name="T7" fmla="*/ 188 h 278"/>
                  <a:gd name="T8" fmla="*/ 92 w 399"/>
                  <a:gd name="T9" fmla="*/ 188 h 278"/>
                  <a:gd name="T10" fmla="*/ 113 w 399"/>
                  <a:gd name="T11" fmla="*/ 212 h 278"/>
                  <a:gd name="T12" fmla="*/ 146 w 399"/>
                  <a:gd name="T13" fmla="*/ 208 h 278"/>
                  <a:gd name="T14" fmla="*/ 178 w 399"/>
                  <a:gd name="T15" fmla="*/ 209 h 278"/>
                  <a:gd name="T16" fmla="*/ 293 w 399"/>
                  <a:gd name="T17" fmla="*/ 207 h 278"/>
                  <a:gd name="T18" fmla="*/ 366 w 399"/>
                  <a:gd name="T19" fmla="*/ 189 h 278"/>
                  <a:gd name="T20" fmla="*/ 399 w 399"/>
                  <a:gd name="T21" fmla="*/ 226 h 278"/>
                  <a:gd name="T22" fmla="*/ 395 w 399"/>
                  <a:gd name="T23" fmla="*/ 278 h 278"/>
                  <a:gd name="T24" fmla="*/ 367 w 399"/>
                  <a:gd name="T25" fmla="*/ 202 h 278"/>
                  <a:gd name="T26" fmla="*/ 333 w 399"/>
                  <a:gd name="T27" fmla="*/ 212 h 278"/>
                  <a:gd name="T28" fmla="*/ 258 w 399"/>
                  <a:gd name="T29" fmla="*/ 227 h 278"/>
                  <a:gd name="T30" fmla="*/ 148 w 399"/>
                  <a:gd name="T31" fmla="*/ 226 h 278"/>
                  <a:gd name="T32" fmla="*/ 103 w 399"/>
                  <a:gd name="T33" fmla="*/ 243 h 278"/>
                  <a:gd name="T34" fmla="*/ 70 w 399"/>
                  <a:gd name="T35" fmla="*/ 207 h 278"/>
                  <a:gd name="T36" fmla="*/ 0 w 399"/>
                  <a:gd name="T37" fmla="*/ 206 h 278"/>
                  <a:gd name="T38" fmla="*/ 53 w 399"/>
                  <a:gd name="T39" fmla="*/ 158 h 278"/>
                  <a:gd name="T40" fmla="*/ 63 w 399"/>
                  <a:gd name="T41" fmla="*/ 103 h 278"/>
                  <a:gd name="T42" fmla="*/ 39 w 399"/>
                  <a:gd name="T43" fmla="*/ 0 h 278"/>
                  <a:gd name="T44" fmla="*/ 39 w 399"/>
                  <a:gd name="T45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278">
                    <a:moveTo>
                      <a:pt x="39" y="0"/>
                    </a:moveTo>
                    <a:lnTo>
                      <a:pt x="86" y="120"/>
                    </a:lnTo>
                    <a:lnTo>
                      <a:pt x="66" y="159"/>
                    </a:lnTo>
                    <a:lnTo>
                      <a:pt x="70" y="188"/>
                    </a:lnTo>
                    <a:lnTo>
                      <a:pt x="92" y="188"/>
                    </a:lnTo>
                    <a:lnTo>
                      <a:pt x="113" y="212"/>
                    </a:lnTo>
                    <a:lnTo>
                      <a:pt x="146" y="208"/>
                    </a:lnTo>
                    <a:lnTo>
                      <a:pt x="178" y="209"/>
                    </a:lnTo>
                    <a:lnTo>
                      <a:pt x="293" y="207"/>
                    </a:lnTo>
                    <a:lnTo>
                      <a:pt x="366" y="189"/>
                    </a:lnTo>
                    <a:lnTo>
                      <a:pt x="399" y="226"/>
                    </a:lnTo>
                    <a:lnTo>
                      <a:pt x="395" y="278"/>
                    </a:lnTo>
                    <a:lnTo>
                      <a:pt x="367" y="202"/>
                    </a:lnTo>
                    <a:lnTo>
                      <a:pt x="333" y="212"/>
                    </a:lnTo>
                    <a:lnTo>
                      <a:pt x="258" y="227"/>
                    </a:lnTo>
                    <a:lnTo>
                      <a:pt x="148" y="226"/>
                    </a:lnTo>
                    <a:lnTo>
                      <a:pt x="103" y="243"/>
                    </a:lnTo>
                    <a:lnTo>
                      <a:pt x="70" y="207"/>
                    </a:lnTo>
                    <a:lnTo>
                      <a:pt x="0" y="206"/>
                    </a:lnTo>
                    <a:lnTo>
                      <a:pt x="53" y="158"/>
                    </a:lnTo>
                    <a:lnTo>
                      <a:pt x="63" y="103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196"/>
              <p:cNvSpPr>
                <a:spLocks/>
              </p:cNvSpPr>
              <p:nvPr/>
            </p:nvSpPr>
            <p:spPr bwMode="auto">
              <a:xfrm>
                <a:off x="5210" y="3107"/>
                <a:ext cx="60" cy="23"/>
              </a:xfrm>
              <a:custGeom>
                <a:avLst/>
                <a:gdLst>
                  <a:gd name="T0" fmla="*/ 8 w 420"/>
                  <a:gd name="T1" fmla="*/ 0 h 157"/>
                  <a:gd name="T2" fmla="*/ 79 w 420"/>
                  <a:gd name="T3" fmla="*/ 92 h 157"/>
                  <a:gd name="T4" fmla="*/ 154 w 420"/>
                  <a:gd name="T5" fmla="*/ 50 h 157"/>
                  <a:gd name="T6" fmla="*/ 169 w 420"/>
                  <a:gd name="T7" fmla="*/ 112 h 157"/>
                  <a:gd name="T8" fmla="*/ 200 w 420"/>
                  <a:gd name="T9" fmla="*/ 55 h 157"/>
                  <a:gd name="T10" fmla="*/ 401 w 420"/>
                  <a:gd name="T11" fmla="*/ 44 h 157"/>
                  <a:gd name="T12" fmla="*/ 392 w 420"/>
                  <a:gd name="T13" fmla="*/ 3 h 157"/>
                  <a:gd name="T14" fmla="*/ 415 w 420"/>
                  <a:gd name="T15" fmla="*/ 52 h 157"/>
                  <a:gd name="T16" fmla="*/ 414 w 420"/>
                  <a:gd name="T17" fmla="*/ 93 h 157"/>
                  <a:gd name="T18" fmla="*/ 390 w 420"/>
                  <a:gd name="T19" fmla="*/ 92 h 157"/>
                  <a:gd name="T20" fmla="*/ 420 w 420"/>
                  <a:gd name="T21" fmla="*/ 127 h 157"/>
                  <a:gd name="T22" fmla="*/ 369 w 420"/>
                  <a:gd name="T23" fmla="*/ 91 h 157"/>
                  <a:gd name="T24" fmla="*/ 347 w 420"/>
                  <a:gd name="T25" fmla="*/ 89 h 157"/>
                  <a:gd name="T26" fmla="*/ 284 w 420"/>
                  <a:gd name="T27" fmla="*/ 136 h 157"/>
                  <a:gd name="T28" fmla="*/ 335 w 420"/>
                  <a:gd name="T29" fmla="*/ 88 h 157"/>
                  <a:gd name="T30" fmla="*/ 275 w 420"/>
                  <a:gd name="T31" fmla="*/ 59 h 157"/>
                  <a:gd name="T32" fmla="*/ 263 w 420"/>
                  <a:gd name="T33" fmla="*/ 62 h 157"/>
                  <a:gd name="T34" fmla="*/ 257 w 420"/>
                  <a:gd name="T35" fmla="*/ 119 h 157"/>
                  <a:gd name="T36" fmla="*/ 168 w 420"/>
                  <a:gd name="T37" fmla="*/ 134 h 157"/>
                  <a:gd name="T38" fmla="*/ 116 w 420"/>
                  <a:gd name="T39" fmla="*/ 157 h 157"/>
                  <a:gd name="T40" fmla="*/ 66 w 420"/>
                  <a:gd name="T41" fmla="*/ 156 h 157"/>
                  <a:gd name="T42" fmla="*/ 62 w 420"/>
                  <a:gd name="T43" fmla="*/ 105 h 157"/>
                  <a:gd name="T44" fmla="*/ 0 w 420"/>
                  <a:gd name="T45" fmla="*/ 16 h 157"/>
                  <a:gd name="T46" fmla="*/ 8 w 420"/>
                  <a:gd name="T47" fmla="*/ 0 h 157"/>
                  <a:gd name="T48" fmla="*/ 8 w 420"/>
                  <a:gd name="T4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0" h="157">
                    <a:moveTo>
                      <a:pt x="8" y="0"/>
                    </a:moveTo>
                    <a:lnTo>
                      <a:pt x="79" y="92"/>
                    </a:lnTo>
                    <a:lnTo>
                      <a:pt x="154" y="50"/>
                    </a:lnTo>
                    <a:lnTo>
                      <a:pt x="169" y="112"/>
                    </a:lnTo>
                    <a:lnTo>
                      <a:pt x="200" y="55"/>
                    </a:lnTo>
                    <a:lnTo>
                      <a:pt x="401" y="44"/>
                    </a:lnTo>
                    <a:lnTo>
                      <a:pt x="392" y="3"/>
                    </a:lnTo>
                    <a:lnTo>
                      <a:pt x="415" y="52"/>
                    </a:lnTo>
                    <a:lnTo>
                      <a:pt x="414" y="93"/>
                    </a:lnTo>
                    <a:lnTo>
                      <a:pt x="390" y="92"/>
                    </a:lnTo>
                    <a:lnTo>
                      <a:pt x="420" y="127"/>
                    </a:lnTo>
                    <a:lnTo>
                      <a:pt x="369" y="91"/>
                    </a:lnTo>
                    <a:lnTo>
                      <a:pt x="347" y="89"/>
                    </a:lnTo>
                    <a:lnTo>
                      <a:pt x="284" y="136"/>
                    </a:lnTo>
                    <a:lnTo>
                      <a:pt x="335" y="88"/>
                    </a:lnTo>
                    <a:lnTo>
                      <a:pt x="275" y="59"/>
                    </a:lnTo>
                    <a:lnTo>
                      <a:pt x="263" y="62"/>
                    </a:lnTo>
                    <a:lnTo>
                      <a:pt x="257" y="119"/>
                    </a:lnTo>
                    <a:lnTo>
                      <a:pt x="168" y="134"/>
                    </a:lnTo>
                    <a:lnTo>
                      <a:pt x="116" y="157"/>
                    </a:lnTo>
                    <a:lnTo>
                      <a:pt x="66" y="156"/>
                    </a:lnTo>
                    <a:lnTo>
                      <a:pt x="62" y="105"/>
                    </a:lnTo>
                    <a:lnTo>
                      <a:pt x="0" y="1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197"/>
              <p:cNvSpPr>
                <a:spLocks/>
              </p:cNvSpPr>
              <p:nvPr/>
            </p:nvSpPr>
            <p:spPr bwMode="auto">
              <a:xfrm>
                <a:off x="5242" y="3116"/>
                <a:ext cx="14" cy="9"/>
              </a:xfrm>
              <a:custGeom>
                <a:avLst/>
                <a:gdLst>
                  <a:gd name="T0" fmla="*/ 34 w 97"/>
                  <a:gd name="T1" fmla="*/ 0 h 58"/>
                  <a:gd name="T2" fmla="*/ 48 w 97"/>
                  <a:gd name="T3" fmla="*/ 11 h 58"/>
                  <a:gd name="T4" fmla="*/ 97 w 97"/>
                  <a:gd name="T5" fmla="*/ 38 h 58"/>
                  <a:gd name="T6" fmla="*/ 84 w 97"/>
                  <a:gd name="T7" fmla="*/ 51 h 58"/>
                  <a:gd name="T8" fmla="*/ 0 w 97"/>
                  <a:gd name="T9" fmla="*/ 58 h 58"/>
                  <a:gd name="T10" fmla="*/ 34 w 97"/>
                  <a:gd name="T11" fmla="*/ 0 h 58"/>
                  <a:gd name="T12" fmla="*/ 34 w 97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58">
                    <a:moveTo>
                      <a:pt x="34" y="0"/>
                    </a:moveTo>
                    <a:lnTo>
                      <a:pt x="48" y="11"/>
                    </a:lnTo>
                    <a:lnTo>
                      <a:pt x="97" y="38"/>
                    </a:lnTo>
                    <a:lnTo>
                      <a:pt x="84" y="51"/>
                    </a:lnTo>
                    <a:lnTo>
                      <a:pt x="0" y="5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198"/>
              <p:cNvSpPr>
                <a:spLocks/>
              </p:cNvSpPr>
              <p:nvPr/>
            </p:nvSpPr>
            <p:spPr bwMode="auto">
              <a:xfrm>
                <a:off x="5261" y="3125"/>
                <a:ext cx="14" cy="14"/>
              </a:xfrm>
              <a:custGeom>
                <a:avLst/>
                <a:gdLst>
                  <a:gd name="T0" fmla="*/ 62 w 97"/>
                  <a:gd name="T1" fmla="*/ 0 h 94"/>
                  <a:gd name="T2" fmla="*/ 97 w 97"/>
                  <a:gd name="T3" fmla="*/ 27 h 94"/>
                  <a:gd name="T4" fmla="*/ 66 w 97"/>
                  <a:gd name="T5" fmla="*/ 21 h 94"/>
                  <a:gd name="T6" fmla="*/ 66 w 97"/>
                  <a:gd name="T7" fmla="*/ 50 h 94"/>
                  <a:gd name="T8" fmla="*/ 44 w 97"/>
                  <a:gd name="T9" fmla="*/ 78 h 94"/>
                  <a:gd name="T10" fmla="*/ 0 w 97"/>
                  <a:gd name="T11" fmla="*/ 94 h 94"/>
                  <a:gd name="T12" fmla="*/ 37 w 97"/>
                  <a:gd name="T13" fmla="*/ 65 h 94"/>
                  <a:gd name="T14" fmla="*/ 54 w 97"/>
                  <a:gd name="T15" fmla="*/ 21 h 94"/>
                  <a:gd name="T16" fmla="*/ 62 w 97"/>
                  <a:gd name="T17" fmla="*/ 0 h 94"/>
                  <a:gd name="T18" fmla="*/ 62 w 97"/>
                  <a:gd name="T1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4">
                    <a:moveTo>
                      <a:pt x="62" y="0"/>
                    </a:moveTo>
                    <a:lnTo>
                      <a:pt x="97" y="27"/>
                    </a:lnTo>
                    <a:lnTo>
                      <a:pt x="66" y="21"/>
                    </a:lnTo>
                    <a:lnTo>
                      <a:pt x="66" y="50"/>
                    </a:lnTo>
                    <a:lnTo>
                      <a:pt x="44" y="78"/>
                    </a:lnTo>
                    <a:lnTo>
                      <a:pt x="0" y="94"/>
                    </a:lnTo>
                    <a:lnTo>
                      <a:pt x="37" y="65"/>
                    </a:lnTo>
                    <a:lnTo>
                      <a:pt x="54" y="21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199"/>
              <p:cNvSpPr>
                <a:spLocks/>
              </p:cNvSpPr>
              <p:nvPr/>
            </p:nvSpPr>
            <p:spPr bwMode="auto">
              <a:xfrm>
                <a:off x="5246" y="3128"/>
                <a:ext cx="10" cy="14"/>
              </a:xfrm>
              <a:custGeom>
                <a:avLst/>
                <a:gdLst>
                  <a:gd name="T0" fmla="*/ 2 w 69"/>
                  <a:gd name="T1" fmla="*/ 0 h 97"/>
                  <a:gd name="T2" fmla="*/ 21 w 69"/>
                  <a:gd name="T3" fmla="*/ 54 h 97"/>
                  <a:gd name="T4" fmla="*/ 0 w 69"/>
                  <a:gd name="T5" fmla="*/ 97 h 97"/>
                  <a:gd name="T6" fmla="*/ 69 w 69"/>
                  <a:gd name="T7" fmla="*/ 77 h 97"/>
                  <a:gd name="T8" fmla="*/ 36 w 69"/>
                  <a:gd name="T9" fmla="*/ 69 h 97"/>
                  <a:gd name="T10" fmla="*/ 29 w 69"/>
                  <a:gd name="T11" fmla="*/ 34 h 97"/>
                  <a:gd name="T12" fmla="*/ 2 w 69"/>
                  <a:gd name="T13" fmla="*/ 0 h 97"/>
                  <a:gd name="T14" fmla="*/ 2 w 69"/>
                  <a:gd name="T1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97">
                    <a:moveTo>
                      <a:pt x="2" y="0"/>
                    </a:moveTo>
                    <a:lnTo>
                      <a:pt x="21" y="54"/>
                    </a:lnTo>
                    <a:lnTo>
                      <a:pt x="0" y="97"/>
                    </a:lnTo>
                    <a:lnTo>
                      <a:pt x="69" y="77"/>
                    </a:lnTo>
                    <a:lnTo>
                      <a:pt x="36" y="69"/>
                    </a:lnTo>
                    <a:lnTo>
                      <a:pt x="29" y="3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 200"/>
              <p:cNvSpPr>
                <a:spLocks/>
              </p:cNvSpPr>
              <p:nvPr/>
            </p:nvSpPr>
            <p:spPr bwMode="auto">
              <a:xfrm>
                <a:off x="5226" y="3057"/>
                <a:ext cx="9" cy="14"/>
              </a:xfrm>
              <a:custGeom>
                <a:avLst/>
                <a:gdLst>
                  <a:gd name="T0" fmla="*/ 0 w 62"/>
                  <a:gd name="T1" fmla="*/ 7 h 97"/>
                  <a:gd name="T2" fmla="*/ 29 w 62"/>
                  <a:gd name="T3" fmla="*/ 47 h 97"/>
                  <a:gd name="T4" fmla="*/ 42 w 62"/>
                  <a:gd name="T5" fmla="*/ 10 h 97"/>
                  <a:gd name="T6" fmla="*/ 53 w 62"/>
                  <a:gd name="T7" fmla="*/ 0 h 97"/>
                  <a:gd name="T8" fmla="*/ 62 w 62"/>
                  <a:gd name="T9" fmla="*/ 44 h 97"/>
                  <a:gd name="T10" fmla="*/ 53 w 62"/>
                  <a:gd name="T11" fmla="*/ 97 h 97"/>
                  <a:gd name="T12" fmla="*/ 43 w 62"/>
                  <a:gd name="T13" fmla="*/ 59 h 97"/>
                  <a:gd name="T14" fmla="*/ 32 w 62"/>
                  <a:gd name="T15" fmla="*/ 60 h 97"/>
                  <a:gd name="T16" fmla="*/ 22 w 62"/>
                  <a:gd name="T17" fmla="*/ 90 h 97"/>
                  <a:gd name="T18" fmla="*/ 0 w 62"/>
                  <a:gd name="T19" fmla="*/ 7 h 97"/>
                  <a:gd name="T20" fmla="*/ 0 w 62"/>
                  <a:gd name="T21" fmla="*/ 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97">
                    <a:moveTo>
                      <a:pt x="0" y="7"/>
                    </a:moveTo>
                    <a:lnTo>
                      <a:pt x="29" y="47"/>
                    </a:lnTo>
                    <a:lnTo>
                      <a:pt x="42" y="10"/>
                    </a:lnTo>
                    <a:lnTo>
                      <a:pt x="53" y="0"/>
                    </a:lnTo>
                    <a:lnTo>
                      <a:pt x="62" y="44"/>
                    </a:lnTo>
                    <a:lnTo>
                      <a:pt x="53" y="97"/>
                    </a:lnTo>
                    <a:lnTo>
                      <a:pt x="43" y="59"/>
                    </a:lnTo>
                    <a:lnTo>
                      <a:pt x="32" y="60"/>
                    </a:lnTo>
                    <a:lnTo>
                      <a:pt x="22" y="9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 201"/>
              <p:cNvSpPr>
                <a:spLocks/>
              </p:cNvSpPr>
              <p:nvPr/>
            </p:nvSpPr>
            <p:spPr bwMode="auto">
              <a:xfrm>
                <a:off x="5223" y="3064"/>
                <a:ext cx="8" cy="28"/>
              </a:xfrm>
              <a:custGeom>
                <a:avLst/>
                <a:gdLst>
                  <a:gd name="T0" fmla="*/ 0 w 53"/>
                  <a:gd name="T1" fmla="*/ 0 h 197"/>
                  <a:gd name="T2" fmla="*/ 24 w 53"/>
                  <a:gd name="T3" fmla="*/ 55 h 197"/>
                  <a:gd name="T4" fmla="*/ 42 w 53"/>
                  <a:gd name="T5" fmla="*/ 38 h 197"/>
                  <a:gd name="T6" fmla="*/ 53 w 53"/>
                  <a:gd name="T7" fmla="*/ 66 h 197"/>
                  <a:gd name="T8" fmla="*/ 45 w 53"/>
                  <a:gd name="T9" fmla="*/ 71 h 197"/>
                  <a:gd name="T10" fmla="*/ 36 w 53"/>
                  <a:gd name="T11" fmla="*/ 197 h 197"/>
                  <a:gd name="T12" fmla="*/ 27 w 53"/>
                  <a:gd name="T13" fmla="*/ 165 h 197"/>
                  <a:gd name="T14" fmla="*/ 29 w 53"/>
                  <a:gd name="T15" fmla="*/ 88 h 197"/>
                  <a:gd name="T16" fmla="*/ 0 w 53"/>
                  <a:gd name="T17" fmla="*/ 0 h 197"/>
                  <a:gd name="T18" fmla="*/ 0 w 53"/>
                  <a:gd name="T1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197">
                    <a:moveTo>
                      <a:pt x="0" y="0"/>
                    </a:moveTo>
                    <a:lnTo>
                      <a:pt x="24" y="55"/>
                    </a:lnTo>
                    <a:lnTo>
                      <a:pt x="42" y="38"/>
                    </a:lnTo>
                    <a:lnTo>
                      <a:pt x="53" y="66"/>
                    </a:lnTo>
                    <a:lnTo>
                      <a:pt x="45" y="71"/>
                    </a:lnTo>
                    <a:lnTo>
                      <a:pt x="36" y="197"/>
                    </a:lnTo>
                    <a:lnTo>
                      <a:pt x="27" y="165"/>
                    </a:lnTo>
                    <a:lnTo>
                      <a:pt x="29" y="8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202"/>
              <p:cNvSpPr>
                <a:spLocks/>
              </p:cNvSpPr>
              <p:nvPr/>
            </p:nvSpPr>
            <p:spPr bwMode="auto">
              <a:xfrm>
                <a:off x="5230" y="3074"/>
                <a:ext cx="11" cy="34"/>
              </a:xfrm>
              <a:custGeom>
                <a:avLst/>
                <a:gdLst>
                  <a:gd name="T0" fmla="*/ 13 w 76"/>
                  <a:gd name="T1" fmla="*/ 0 h 240"/>
                  <a:gd name="T2" fmla="*/ 16 w 76"/>
                  <a:gd name="T3" fmla="*/ 137 h 240"/>
                  <a:gd name="T4" fmla="*/ 0 w 76"/>
                  <a:gd name="T5" fmla="*/ 216 h 240"/>
                  <a:gd name="T6" fmla="*/ 37 w 76"/>
                  <a:gd name="T7" fmla="*/ 240 h 240"/>
                  <a:gd name="T8" fmla="*/ 32 w 76"/>
                  <a:gd name="T9" fmla="*/ 183 h 240"/>
                  <a:gd name="T10" fmla="*/ 76 w 76"/>
                  <a:gd name="T11" fmla="*/ 161 h 240"/>
                  <a:gd name="T12" fmla="*/ 46 w 76"/>
                  <a:gd name="T13" fmla="*/ 153 h 240"/>
                  <a:gd name="T14" fmla="*/ 23 w 76"/>
                  <a:gd name="T15" fmla="*/ 77 h 240"/>
                  <a:gd name="T16" fmla="*/ 13 w 76"/>
                  <a:gd name="T17" fmla="*/ 0 h 240"/>
                  <a:gd name="T18" fmla="*/ 13 w 76"/>
                  <a:gd name="T1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240">
                    <a:moveTo>
                      <a:pt x="13" y="0"/>
                    </a:moveTo>
                    <a:lnTo>
                      <a:pt x="16" y="137"/>
                    </a:lnTo>
                    <a:lnTo>
                      <a:pt x="0" y="216"/>
                    </a:lnTo>
                    <a:lnTo>
                      <a:pt x="37" y="240"/>
                    </a:lnTo>
                    <a:lnTo>
                      <a:pt x="32" y="183"/>
                    </a:lnTo>
                    <a:lnTo>
                      <a:pt x="76" y="161"/>
                    </a:lnTo>
                    <a:lnTo>
                      <a:pt x="46" y="153"/>
                    </a:lnTo>
                    <a:lnTo>
                      <a:pt x="23" y="77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203"/>
              <p:cNvSpPr>
                <a:spLocks/>
              </p:cNvSpPr>
              <p:nvPr/>
            </p:nvSpPr>
            <p:spPr bwMode="auto">
              <a:xfrm>
                <a:off x="5244" y="3098"/>
                <a:ext cx="26" cy="6"/>
              </a:xfrm>
              <a:custGeom>
                <a:avLst/>
                <a:gdLst>
                  <a:gd name="T0" fmla="*/ 0 w 185"/>
                  <a:gd name="T1" fmla="*/ 0 h 41"/>
                  <a:gd name="T2" fmla="*/ 46 w 185"/>
                  <a:gd name="T3" fmla="*/ 17 h 41"/>
                  <a:gd name="T4" fmla="*/ 185 w 185"/>
                  <a:gd name="T5" fmla="*/ 41 h 41"/>
                  <a:gd name="T6" fmla="*/ 51 w 185"/>
                  <a:gd name="T7" fmla="*/ 35 h 41"/>
                  <a:gd name="T8" fmla="*/ 0 w 185"/>
                  <a:gd name="T9" fmla="*/ 0 h 41"/>
                  <a:gd name="T10" fmla="*/ 0 w 185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5" h="41">
                    <a:moveTo>
                      <a:pt x="0" y="0"/>
                    </a:moveTo>
                    <a:lnTo>
                      <a:pt x="46" y="17"/>
                    </a:lnTo>
                    <a:lnTo>
                      <a:pt x="185" y="41"/>
                    </a:lnTo>
                    <a:lnTo>
                      <a:pt x="51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 204"/>
              <p:cNvSpPr>
                <a:spLocks/>
              </p:cNvSpPr>
              <p:nvPr/>
            </p:nvSpPr>
            <p:spPr bwMode="auto">
              <a:xfrm>
                <a:off x="5271" y="3095"/>
                <a:ext cx="10" cy="8"/>
              </a:xfrm>
              <a:custGeom>
                <a:avLst/>
                <a:gdLst>
                  <a:gd name="T0" fmla="*/ 0 w 68"/>
                  <a:gd name="T1" fmla="*/ 54 h 54"/>
                  <a:gd name="T2" fmla="*/ 16 w 68"/>
                  <a:gd name="T3" fmla="*/ 35 h 54"/>
                  <a:gd name="T4" fmla="*/ 17 w 68"/>
                  <a:gd name="T5" fmla="*/ 0 h 54"/>
                  <a:gd name="T6" fmla="*/ 43 w 68"/>
                  <a:gd name="T7" fmla="*/ 0 h 54"/>
                  <a:gd name="T8" fmla="*/ 29 w 68"/>
                  <a:gd name="T9" fmla="*/ 6 h 54"/>
                  <a:gd name="T10" fmla="*/ 29 w 68"/>
                  <a:gd name="T11" fmla="*/ 20 h 54"/>
                  <a:gd name="T12" fmla="*/ 53 w 68"/>
                  <a:gd name="T13" fmla="*/ 23 h 54"/>
                  <a:gd name="T14" fmla="*/ 68 w 68"/>
                  <a:gd name="T15" fmla="*/ 10 h 54"/>
                  <a:gd name="T16" fmla="*/ 68 w 68"/>
                  <a:gd name="T17" fmla="*/ 25 h 54"/>
                  <a:gd name="T18" fmla="*/ 56 w 68"/>
                  <a:gd name="T19" fmla="*/ 34 h 54"/>
                  <a:gd name="T20" fmla="*/ 25 w 68"/>
                  <a:gd name="T21" fmla="*/ 40 h 54"/>
                  <a:gd name="T22" fmla="*/ 0 w 68"/>
                  <a:gd name="T23" fmla="*/ 54 h 54"/>
                  <a:gd name="T24" fmla="*/ 0 w 68"/>
                  <a:gd name="T25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54">
                    <a:moveTo>
                      <a:pt x="0" y="54"/>
                    </a:moveTo>
                    <a:lnTo>
                      <a:pt x="16" y="35"/>
                    </a:lnTo>
                    <a:lnTo>
                      <a:pt x="17" y="0"/>
                    </a:lnTo>
                    <a:lnTo>
                      <a:pt x="43" y="0"/>
                    </a:lnTo>
                    <a:lnTo>
                      <a:pt x="29" y="6"/>
                    </a:lnTo>
                    <a:lnTo>
                      <a:pt x="29" y="20"/>
                    </a:lnTo>
                    <a:lnTo>
                      <a:pt x="53" y="23"/>
                    </a:lnTo>
                    <a:lnTo>
                      <a:pt x="68" y="10"/>
                    </a:lnTo>
                    <a:lnTo>
                      <a:pt x="68" y="25"/>
                    </a:lnTo>
                    <a:lnTo>
                      <a:pt x="56" y="34"/>
                    </a:lnTo>
                    <a:lnTo>
                      <a:pt x="25" y="40"/>
                    </a:lnTo>
                    <a:lnTo>
                      <a:pt x="0" y="54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 205"/>
              <p:cNvSpPr>
                <a:spLocks/>
              </p:cNvSpPr>
              <p:nvPr/>
            </p:nvSpPr>
            <p:spPr bwMode="auto">
              <a:xfrm>
                <a:off x="5274" y="3093"/>
                <a:ext cx="22" cy="25"/>
              </a:xfrm>
              <a:custGeom>
                <a:avLst/>
                <a:gdLst>
                  <a:gd name="T0" fmla="*/ 41 w 154"/>
                  <a:gd name="T1" fmla="*/ 17 h 178"/>
                  <a:gd name="T2" fmla="*/ 51 w 154"/>
                  <a:gd name="T3" fmla="*/ 0 h 178"/>
                  <a:gd name="T4" fmla="*/ 89 w 154"/>
                  <a:gd name="T5" fmla="*/ 13 h 178"/>
                  <a:gd name="T6" fmla="*/ 86 w 154"/>
                  <a:gd name="T7" fmla="*/ 30 h 178"/>
                  <a:gd name="T8" fmla="*/ 99 w 154"/>
                  <a:gd name="T9" fmla="*/ 43 h 178"/>
                  <a:gd name="T10" fmla="*/ 119 w 154"/>
                  <a:gd name="T11" fmla="*/ 47 h 178"/>
                  <a:gd name="T12" fmla="*/ 122 w 154"/>
                  <a:gd name="T13" fmla="*/ 64 h 178"/>
                  <a:gd name="T14" fmla="*/ 131 w 154"/>
                  <a:gd name="T15" fmla="*/ 86 h 178"/>
                  <a:gd name="T16" fmla="*/ 154 w 154"/>
                  <a:gd name="T17" fmla="*/ 99 h 178"/>
                  <a:gd name="T18" fmla="*/ 154 w 154"/>
                  <a:gd name="T19" fmla="*/ 122 h 178"/>
                  <a:gd name="T20" fmla="*/ 131 w 154"/>
                  <a:gd name="T21" fmla="*/ 132 h 178"/>
                  <a:gd name="T22" fmla="*/ 119 w 154"/>
                  <a:gd name="T23" fmla="*/ 155 h 178"/>
                  <a:gd name="T24" fmla="*/ 66 w 154"/>
                  <a:gd name="T25" fmla="*/ 178 h 178"/>
                  <a:gd name="T26" fmla="*/ 0 w 154"/>
                  <a:gd name="T27" fmla="*/ 172 h 178"/>
                  <a:gd name="T28" fmla="*/ 65 w 154"/>
                  <a:gd name="T29" fmla="*/ 170 h 178"/>
                  <a:gd name="T30" fmla="*/ 96 w 154"/>
                  <a:gd name="T31" fmla="*/ 153 h 178"/>
                  <a:gd name="T32" fmla="*/ 87 w 154"/>
                  <a:gd name="T33" fmla="*/ 138 h 178"/>
                  <a:gd name="T34" fmla="*/ 111 w 154"/>
                  <a:gd name="T35" fmla="*/ 140 h 178"/>
                  <a:gd name="T36" fmla="*/ 119 w 154"/>
                  <a:gd name="T37" fmla="*/ 125 h 178"/>
                  <a:gd name="T38" fmla="*/ 144 w 154"/>
                  <a:gd name="T39" fmla="*/ 115 h 178"/>
                  <a:gd name="T40" fmla="*/ 143 w 154"/>
                  <a:gd name="T41" fmla="*/ 102 h 178"/>
                  <a:gd name="T42" fmla="*/ 128 w 154"/>
                  <a:gd name="T43" fmla="*/ 97 h 178"/>
                  <a:gd name="T44" fmla="*/ 114 w 154"/>
                  <a:gd name="T45" fmla="*/ 68 h 178"/>
                  <a:gd name="T46" fmla="*/ 106 w 154"/>
                  <a:gd name="T47" fmla="*/ 52 h 178"/>
                  <a:gd name="T48" fmla="*/ 85 w 154"/>
                  <a:gd name="T49" fmla="*/ 59 h 178"/>
                  <a:gd name="T50" fmla="*/ 88 w 154"/>
                  <a:gd name="T51" fmla="*/ 46 h 178"/>
                  <a:gd name="T52" fmla="*/ 75 w 154"/>
                  <a:gd name="T53" fmla="*/ 34 h 178"/>
                  <a:gd name="T54" fmla="*/ 55 w 154"/>
                  <a:gd name="T55" fmla="*/ 45 h 178"/>
                  <a:gd name="T56" fmla="*/ 62 w 154"/>
                  <a:gd name="T57" fmla="*/ 28 h 178"/>
                  <a:gd name="T58" fmla="*/ 76 w 154"/>
                  <a:gd name="T59" fmla="*/ 29 h 178"/>
                  <a:gd name="T60" fmla="*/ 76 w 154"/>
                  <a:gd name="T61" fmla="*/ 17 h 178"/>
                  <a:gd name="T62" fmla="*/ 57 w 154"/>
                  <a:gd name="T63" fmla="*/ 13 h 178"/>
                  <a:gd name="T64" fmla="*/ 41 w 154"/>
                  <a:gd name="T65" fmla="*/ 17 h 178"/>
                  <a:gd name="T66" fmla="*/ 41 w 154"/>
                  <a:gd name="T67" fmla="*/ 1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4" h="178">
                    <a:moveTo>
                      <a:pt x="41" y="17"/>
                    </a:moveTo>
                    <a:lnTo>
                      <a:pt x="51" y="0"/>
                    </a:lnTo>
                    <a:lnTo>
                      <a:pt x="89" y="13"/>
                    </a:lnTo>
                    <a:lnTo>
                      <a:pt x="86" y="30"/>
                    </a:lnTo>
                    <a:lnTo>
                      <a:pt x="99" y="43"/>
                    </a:lnTo>
                    <a:lnTo>
                      <a:pt x="119" y="47"/>
                    </a:lnTo>
                    <a:lnTo>
                      <a:pt x="122" y="64"/>
                    </a:lnTo>
                    <a:lnTo>
                      <a:pt x="131" y="86"/>
                    </a:lnTo>
                    <a:lnTo>
                      <a:pt x="154" y="99"/>
                    </a:lnTo>
                    <a:lnTo>
                      <a:pt x="154" y="122"/>
                    </a:lnTo>
                    <a:lnTo>
                      <a:pt x="131" y="132"/>
                    </a:lnTo>
                    <a:lnTo>
                      <a:pt x="119" y="155"/>
                    </a:lnTo>
                    <a:lnTo>
                      <a:pt x="66" y="178"/>
                    </a:lnTo>
                    <a:lnTo>
                      <a:pt x="0" y="172"/>
                    </a:lnTo>
                    <a:lnTo>
                      <a:pt x="65" y="170"/>
                    </a:lnTo>
                    <a:lnTo>
                      <a:pt x="96" y="153"/>
                    </a:lnTo>
                    <a:lnTo>
                      <a:pt x="87" y="138"/>
                    </a:lnTo>
                    <a:lnTo>
                      <a:pt x="111" y="140"/>
                    </a:lnTo>
                    <a:lnTo>
                      <a:pt x="119" y="125"/>
                    </a:lnTo>
                    <a:lnTo>
                      <a:pt x="144" y="115"/>
                    </a:lnTo>
                    <a:lnTo>
                      <a:pt x="143" y="102"/>
                    </a:lnTo>
                    <a:lnTo>
                      <a:pt x="128" y="97"/>
                    </a:lnTo>
                    <a:lnTo>
                      <a:pt x="114" y="68"/>
                    </a:lnTo>
                    <a:lnTo>
                      <a:pt x="106" y="52"/>
                    </a:lnTo>
                    <a:lnTo>
                      <a:pt x="85" y="59"/>
                    </a:lnTo>
                    <a:lnTo>
                      <a:pt x="88" y="46"/>
                    </a:lnTo>
                    <a:lnTo>
                      <a:pt x="75" y="34"/>
                    </a:lnTo>
                    <a:lnTo>
                      <a:pt x="55" y="45"/>
                    </a:lnTo>
                    <a:lnTo>
                      <a:pt x="62" y="28"/>
                    </a:lnTo>
                    <a:lnTo>
                      <a:pt x="76" y="29"/>
                    </a:lnTo>
                    <a:lnTo>
                      <a:pt x="76" y="17"/>
                    </a:lnTo>
                    <a:lnTo>
                      <a:pt x="57" y="13"/>
                    </a:lnTo>
                    <a:lnTo>
                      <a:pt x="41" y="17"/>
                    </a:lnTo>
                    <a:lnTo>
                      <a:pt x="41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 206"/>
              <p:cNvSpPr>
                <a:spLocks/>
              </p:cNvSpPr>
              <p:nvPr/>
            </p:nvSpPr>
            <p:spPr bwMode="auto">
              <a:xfrm>
                <a:off x="5279" y="3100"/>
                <a:ext cx="6" cy="8"/>
              </a:xfrm>
              <a:custGeom>
                <a:avLst/>
                <a:gdLst>
                  <a:gd name="T0" fmla="*/ 15 w 42"/>
                  <a:gd name="T1" fmla="*/ 0 h 55"/>
                  <a:gd name="T2" fmla="*/ 9 w 42"/>
                  <a:gd name="T3" fmla="*/ 21 h 55"/>
                  <a:gd name="T4" fmla="*/ 20 w 42"/>
                  <a:gd name="T5" fmla="*/ 31 h 55"/>
                  <a:gd name="T6" fmla="*/ 42 w 42"/>
                  <a:gd name="T7" fmla="*/ 17 h 55"/>
                  <a:gd name="T8" fmla="*/ 33 w 42"/>
                  <a:gd name="T9" fmla="*/ 42 h 55"/>
                  <a:gd name="T10" fmla="*/ 38 w 42"/>
                  <a:gd name="T11" fmla="*/ 55 h 55"/>
                  <a:gd name="T12" fmla="*/ 21 w 42"/>
                  <a:gd name="T13" fmla="*/ 55 h 55"/>
                  <a:gd name="T14" fmla="*/ 19 w 42"/>
                  <a:gd name="T15" fmla="*/ 41 h 55"/>
                  <a:gd name="T16" fmla="*/ 5 w 42"/>
                  <a:gd name="T17" fmla="*/ 38 h 55"/>
                  <a:gd name="T18" fmla="*/ 0 w 42"/>
                  <a:gd name="T19" fmla="*/ 21 h 55"/>
                  <a:gd name="T20" fmla="*/ 15 w 42"/>
                  <a:gd name="T21" fmla="*/ 0 h 55"/>
                  <a:gd name="T22" fmla="*/ 15 w 42"/>
                  <a:gd name="T2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55">
                    <a:moveTo>
                      <a:pt x="15" y="0"/>
                    </a:moveTo>
                    <a:lnTo>
                      <a:pt x="9" y="21"/>
                    </a:lnTo>
                    <a:lnTo>
                      <a:pt x="20" y="31"/>
                    </a:lnTo>
                    <a:lnTo>
                      <a:pt x="42" y="17"/>
                    </a:lnTo>
                    <a:lnTo>
                      <a:pt x="33" y="42"/>
                    </a:lnTo>
                    <a:lnTo>
                      <a:pt x="38" y="55"/>
                    </a:lnTo>
                    <a:lnTo>
                      <a:pt x="21" y="55"/>
                    </a:lnTo>
                    <a:lnTo>
                      <a:pt x="19" y="41"/>
                    </a:lnTo>
                    <a:lnTo>
                      <a:pt x="5" y="38"/>
                    </a:lnTo>
                    <a:lnTo>
                      <a:pt x="0" y="2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 207"/>
              <p:cNvSpPr>
                <a:spLocks/>
              </p:cNvSpPr>
              <p:nvPr/>
            </p:nvSpPr>
            <p:spPr bwMode="auto">
              <a:xfrm>
                <a:off x="5286" y="3105"/>
                <a:ext cx="4" cy="3"/>
              </a:xfrm>
              <a:custGeom>
                <a:avLst/>
                <a:gdLst>
                  <a:gd name="T0" fmla="*/ 0 w 30"/>
                  <a:gd name="T1" fmla="*/ 9 h 24"/>
                  <a:gd name="T2" fmla="*/ 15 w 30"/>
                  <a:gd name="T3" fmla="*/ 0 h 24"/>
                  <a:gd name="T4" fmla="*/ 30 w 30"/>
                  <a:gd name="T5" fmla="*/ 17 h 24"/>
                  <a:gd name="T6" fmla="*/ 23 w 30"/>
                  <a:gd name="T7" fmla="*/ 24 h 24"/>
                  <a:gd name="T8" fmla="*/ 5 w 30"/>
                  <a:gd name="T9" fmla="*/ 21 h 24"/>
                  <a:gd name="T10" fmla="*/ 0 w 30"/>
                  <a:gd name="T11" fmla="*/ 9 h 24"/>
                  <a:gd name="T12" fmla="*/ 0 w 30"/>
                  <a:gd name="T1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4">
                    <a:moveTo>
                      <a:pt x="0" y="9"/>
                    </a:moveTo>
                    <a:lnTo>
                      <a:pt x="15" y="0"/>
                    </a:lnTo>
                    <a:lnTo>
                      <a:pt x="30" y="17"/>
                    </a:lnTo>
                    <a:lnTo>
                      <a:pt x="23" y="24"/>
                    </a:lnTo>
                    <a:lnTo>
                      <a:pt x="5" y="21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 208"/>
              <p:cNvSpPr>
                <a:spLocks/>
              </p:cNvSpPr>
              <p:nvPr/>
            </p:nvSpPr>
            <p:spPr bwMode="auto">
              <a:xfrm>
                <a:off x="5289" y="3109"/>
                <a:ext cx="3" cy="3"/>
              </a:xfrm>
              <a:custGeom>
                <a:avLst/>
                <a:gdLst>
                  <a:gd name="T0" fmla="*/ 0 w 26"/>
                  <a:gd name="T1" fmla="*/ 0 h 20"/>
                  <a:gd name="T2" fmla="*/ 2 w 26"/>
                  <a:gd name="T3" fmla="*/ 12 h 20"/>
                  <a:gd name="T4" fmla="*/ 18 w 26"/>
                  <a:gd name="T5" fmla="*/ 20 h 20"/>
                  <a:gd name="T6" fmla="*/ 26 w 26"/>
                  <a:gd name="T7" fmla="*/ 12 h 20"/>
                  <a:gd name="T8" fmla="*/ 0 w 26"/>
                  <a:gd name="T9" fmla="*/ 0 h 20"/>
                  <a:gd name="T10" fmla="*/ 0 w 26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0">
                    <a:moveTo>
                      <a:pt x="0" y="0"/>
                    </a:moveTo>
                    <a:lnTo>
                      <a:pt x="2" y="12"/>
                    </a:lnTo>
                    <a:lnTo>
                      <a:pt x="18" y="20"/>
                    </a:lnTo>
                    <a:lnTo>
                      <a:pt x="26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209"/>
              <p:cNvSpPr>
                <a:spLocks/>
              </p:cNvSpPr>
              <p:nvPr/>
            </p:nvSpPr>
            <p:spPr bwMode="auto">
              <a:xfrm>
                <a:off x="5402" y="3052"/>
                <a:ext cx="11" cy="19"/>
              </a:xfrm>
              <a:custGeom>
                <a:avLst/>
                <a:gdLst>
                  <a:gd name="T0" fmla="*/ 2 w 81"/>
                  <a:gd name="T1" fmla="*/ 0 h 131"/>
                  <a:gd name="T2" fmla="*/ 0 w 81"/>
                  <a:gd name="T3" fmla="*/ 31 h 131"/>
                  <a:gd name="T4" fmla="*/ 14 w 81"/>
                  <a:gd name="T5" fmla="*/ 69 h 131"/>
                  <a:gd name="T6" fmla="*/ 22 w 81"/>
                  <a:gd name="T7" fmla="*/ 103 h 131"/>
                  <a:gd name="T8" fmla="*/ 81 w 81"/>
                  <a:gd name="T9" fmla="*/ 131 h 131"/>
                  <a:gd name="T10" fmla="*/ 75 w 81"/>
                  <a:gd name="T11" fmla="*/ 111 h 131"/>
                  <a:gd name="T12" fmla="*/ 28 w 81"/>
                  <a:gd name="T13" fmla="*/ 95 h 131"/>
                  <a:gd name="T14" fmla="*/ 9 w 81"/>
                  <a:gd name="T15" fmla="*/ 36 h 131"/>
                  <a:gd name="T16" fmla="*/ 2 w 81"/>
                  <a:gd name="T17" fmla="*/ 0 h 131"/>
                  <a:gd name="T18" fmla="*/ 2 w 81"/>
                  <a:gd name="T1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131">
                    <a:moveTo>
                      <a:pt x="2" y="0"/>
                    </a:moveTo>
                    <a:lnTo>
                      <a:pt x="0" y="31"/>
                    </a:lnTo>
                    <a:lnTo>
                      <a:pt x="14" y="69"/>
                    </a:lnTo>
                    <a:lnTo>
                      <a:pt x="22" y="103"/>
                    </a:lnTo>
                    <a:lnTo>
                      <a:pt x="81" y="131"/>
                    </a:lnTo>
                    <a:lnTo>
                      <a:pt x="75" y="111"/>
                    </a:lnTo>
                    <a:lnTo>
                      <a:pt x="28" y="95"/>
                    </a:lnTo>
                    <a:lnTo>
                      <a:pt x="9" y="3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210"/>
              <p:cNvSpPr>
                <a:spLocks/>
              </p:cNvSpPr>
              <p:nvPr/>
            </p:nvSpPr>
            <p:spPr bwMode="auto">
              <a:xfrm>
                <a:off x="5398" y="3046"/>
                <a:ext cx="5" cy="4"/>
              </a:xfrm>
              <a:custGeom>
                <a:avLst/>
                <a:gdLst>
                  <a:gd name="T0" fmla="*/ 19 w 39"/>
                  <a:gd name="T1" fmla="*/ 0 h 27"/>
                  <a:gd name="T2" fmla="*/ 0 w 39"/>
                  <a:gd name="T3" fmla="*/ 7 h 27"/>
                  <a:gd name="T4" fmla="*/ 12 w 39"/>
                  <a:gd name="T5" fmla="*/ 10 h 27"/>
                  <a:gd name="T6" fmla="*/ 10 w 39"/>
                  <a:gd name="T7" fmla="*/ 19 h 27"/>
                  <a:gd name="T8" fmla="*/ 19 w 39"/>
                  <a:gd name="T9" fmla="*/ 27 h 27"/>
                  <a:gd name="T10" fmla="*/ 39 w 39"/>
                  <a:gd name="T11" fmla="*/ 24 h 27"/>
                  <a:gd name="T12" fmla="*/ 23 w 39"/>
                  <a:gd name="T13" fmla="*/ 17 h 27"/>
                  <a:gd name="T14" fmla="*/ 19 w 39"/>
                  <a:gd name="T15" fmla="*/ 0 h 27"/>
                  <a:gd name="T16" fmla="*/ 19 w 3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7">
                    <a:moveTo>
                      <a:pt x="19" y="0"/>
                    </a:moveTo>
                    <a:lnTo>
                      <a:pt x="0" y="7"/>
                    </a:lnTo>
                    <a:lnTo>
                      <a:pt x="12" y="10"/>
                    </a:lnTo>
                    <a:lnTo>
                      <a:pt x="10" y="19"/>
                    </a:lnTo>
                    <a:lnTo>
                      <a:pt x="19" y="27"/>
                    </a:lnTo>
                    <a:lnTo>
                      <a:pt x="39" y="24"/>
                    </a:lnTo>
                    <a:lnTo>
                      <a:pt x="23" y="17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211"/>
              <p:cNvSpPr>
                <a:spLocks/>
              </p:cNvSpPr>
              <p:nvPr/>
            </p:nvSpPr>
            <p:spPr bwMode="auto">
              <a:xfrm>
                <a:off x="5400" y="3032"/>
                <a:ext cx="4" cy="12"/>
              </a:xfrm>
              <a:custGeom>
                <a:avLst/>
                <a:gdLst>
                  <a:gd name="T0" fmla="*/ 7 w 31"/>
                  <a:gd name="T1" fmla="*/ 32 h 87"/>
                  <a:gd name="T2" fmla="*/ 2 w 31"/>
                  <a:gd name="T3" fmla="*/ 87 h 87"/>
                  <a:gd name="T4" fmla="*/ 12 w 31"/>
                  <a:gd name="T5" fmla="*/ 47 h 87"/>
                  <a:gd name="T6" fmla="*/ 31 w 31"/>
                  <a:gd name="T7" fmla="*/ 33 h 87"/>
                  <a:gd name="T8" fmla="*/ 9 w 31"/>
                  <a:gd name="T9" fmla="*/ 21 h 87"/>
                  <a:gd name="T10" fmla="*/ 0 w 31"/>
                  <a:gd name="T11" fmla="*/ 0 h 87"/>
                  <a:gd name="T12" fmla="*/ 0 w 31"/>
                  <a:gd name="T13" fmla="*/ 22 h 87"/>
                  <a:gd name="T14" fmla="*/ 7 w 31"/>
                  <a:gd name="T15" fmla="*/ 32 h 87"/>
                  <a:gd name="T16" fmla="*/ 7 w 31"/>
                  <a:gd name="T17" fmla="*/ 3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87">
                    <a:moveTo>
                      <a:pt x="7" y="32"/>
                    </a:moveTo>
                    <a:lnTo>
                      <a:pt x="2" y="87"/>
                    </a:lnTo>
                    <a:lnTo>
                      <a:pt x="12" y="47"/>
                    </a:lnTo>
                    <a:lnTo>
                      <a:pt x="31" y="33"/>
                    </a:lnTo>
                    <a:lnTo>
                      <a:pt x="9" y="21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7" y="32"/>
                    </a:lnTo>
                    <a:lnTo>
                      <a:pt x="7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Freeform 212"/>
              <p:cNvSpPr>
                <a:spLocks/>
              </p:cNvSpPr>
              <p:nvPr/>
            </p:nvSpPr>
            <p:spPr bwMode="auto">
              <a:xfrm>
                <a:off x="5399" y="3049"/>
                <a:ext cx="3" cy="7"/>
              </a:xfrm>
              <a:custGeom>
                <a:avLst/>
                <a:gdLst>
                  <a:gd name="T0" fmla="*/ 13 w 25"/>
                  <a:gd name="T1" fmla="*/ 0 h 54"/>
                  <a:gd name="T2" fmla="*/ 0 w 25"/>
                  <a:gd name="T3" fmla="*/ 46 h 54"/>
                  <a:gd name="T4" fmla="*/ 7 w 25"/>
                  <a:gd name="T5" fmla="*/ 52 h 54"/>
                  <a:gd name="T6" fmla="*/ 25 w 25"/>
                  <a:gd name="T7" fmla="*/ 54 h 54"/>
                  <a:gd name="T8" fmla="*/ 24 w 25"/>
                  <a:gd name="T9" fmla="*/ 48 h 54"/>
                  <a:gd name="T10" fmla="*/ 8 w 25"/>
                  <a:gd name="T11" fmla="*/ 42 h 54"/>
                  <a:gd name="T12" fmla="*/ 13 w 25"/>
                  <a:gd name="T13" fmla="*/ 0 h 54"/>
                  <a:gd name="T14" fmla="*/ 13 w 25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54">
                    <a:moveTo>
                      <a:pt x="13" y="0"/>
                    </a:moveTo>
                    <a:lnTo>
                      <a:pt x="0" y="46"/>
                    </a:lnTo>
                    <a:lnTo>
                      <a:pt x="7" y="52"/>
                    </a:lnTo>
                    <a:lnTo>
                      <a:pt x="25" y="54"/>
                    </a:lnTo>
                    <a:lnTo>
                      <a:pt x="24" y="48"/>
                    </a:lnTo>
                    <a:lnTo>
                      <a:pt x="8" y="4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Freeform 213"/>
              <p:cNvSpPr>
                <a:spLocks/>
              </p:cNvSpPr>
              <p:nvPr/>
            </p:nvSpPr>
            <p:spPr bwMode="auto">
              <a:xfrm>
                <a:off x="5404" y="3037"/>
                <a:ext cx="14" cy="22"/>
              </a:xfrm>
              <a:custGeom>
                <a:avLst/>
                <a:gdLst>
                  <a:gd name="T0" fmla="*/ 4 w 94"/>
                  <a:gd name="T1" fmla="*/ 0 h 154"/>
                  <a:gd name="T2" fmla="*/ 0 w 94"/>
                  <a:gd name="T3" fmla="*/ 58 h 154"/>
                  <a:gd name="T4" fmla="*/ 32 w 94"/>
                  <a:gd name="T5" fmla="*/ 97 h 154"/>
                  <a:gd name="T6" fmla="*/ 58 w 94"/>
                  <a:gd name="T7" fmla="*/ 92 h 154"/>
                  <a:gd name="T8" fmla="*/ 70 w 94"/>
                  <a:gd name="T9" fmla="*/ 103 h 154"/>
                  <a:gd name="T10" fmla="*/ 59 w 94"/>
                  <a:gd name="T11" fmla="*/ 154 h 154"/>
                  <a:gd name="T12" fmla="*/ 75 w 94"/>
                  <a:gd name="T13" fmla="*/ 149 h 154"/>
                  <a:gd name="T14" fmla="*/ 82 w 94"/>
                  <a:gd name="T15" fmla="*/ 135 h 154"/>
                  <a:gd name="T16" fmla="*/ 83 w 94"/>
                  <a:gd name="T17" fmla="*/ 116 h 154"/>
                  <a:gd name="T18" fmla="*/ 94 w 94"/>
                  <a:gd name="T19" fmla="*/ 95 h 154"/>
                  <a:gd name="T20" fmla="*/ 69 w 94"/>
                  <a:gd name="T21" fmla="*/ 78 h 154"/>
                  <a:gd name="T22" fmla="*/ 36 w 94"/>
                  <a:gd name="T23" fmla="*/ 76 h 154"/>
                  <a:gd name="T24" fmla="*/ 9 w 94"/>
                  <a:gd name="T25" fmla="*/ 48 h 154"/>
                  <a:gd name="T26" fmla="*/ 37 w 94"/>
                  <a:gd name="T27" fmla="*/ 48 h 154"/>
                  <a:gd name="T28" fmla="*/ 4 w 94"/>
                  <a:gd name="T29" fmla="*/ 0 h 154"/>
                  <a:gd name="T30" fmla="*/ 4 w 94"/>
                  <a:gd name="T3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154">
                    <a:moveTo>
                      <a:pt x="4" y="0"/>
                    </a:moveTo>
                    <a:lnTo>
                      <a:pt x="0" y="58"/>
                    </a:lnTo>
                    <a:lnTo>
                      <a:pt x="32" y="97"/>
                    </a:lnTo>
                    <a:lnTo>
                      <a:pt x="58" y="92"/>
                    </a:lnTo>
                    <a:lnTo>
                      <a:pt x="70" y="103"/>
                    </a:lnTo>
                    <a:lnTo>
                      <a:pt x="59" y="154"/>
                    </a:lnTo>
                    <a:lnTo>
                      <a:pt x="75" y="149"/>
                    </a:lnTo>
                    <a:lnTo>
                      <a:pt x="82" y="135"/>
                    </a:lnTo>
                    <a:lnTo>
                      <a:pt x="83" y="116"/>
                    </a:lnTo>
                    <a:lnTo>
                      <a:pt x="94" y="95"/>
                    </a:lnTo>
                    <a:lnTo>
                      <a:pt x="69" y="78"/>
                    </a:lnTo>
                    <a:lnTo>
                      <a:pt x="36" y="76"/>
                    </a:lnTo>
                    <a:lnTo>
                      <a:pt x="9" y="48"/>
                    </a:lnTo>
                    <a:lnTo>
                      <a:pt x="37" y="4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214"/>
              <p:cNvSpPr>
                <a:spLocks/>
              </p:cNvSpPr>
              <p:nvPr/>
            </p:nvSpPr>
            <p:spPr bwMode="auto">
              <a:xfrm>
                <a:off x="5410" y="3050"/>
                <a:ext cx="3" cy="8"/>
              </a:xfrm>
              <a:custGeom>
                <a:avLst/>
                <a:gdLst>
                  <a:gd name="T0" fmla="*/ 0 w 21"/>
                  <a:gd name="T1" fmla="*/ 6 h 59"/>
                  <a:gd name="T2" fmla="*/ 9 w 21"/>
                  <a:gd name="T3" fmla="*/ 34 h 59"/>
                  <a:gd name="T4" fmla="*/ 6 w 21"/>
                  <a:gd name="T5" fmla="*/ 59 h 59"/>
                  <a:gd name="T6" fmla="*/ 21 w 21"/>
                  <a:gd name="T7" fmla="*/ 25 h 59"/>
                  <a:gd name="T8" fmla="*/ 11 w 21"/>
                  <a:gd name="T9" fmla="*/ 0 h 59"/>
                  <a:gd name="T10" fmla="*/ 0 w 21"/>
                  <a:gd name="T11" fmla="*/ 6 h 59"/>
                  <a:gd name="T12" fmla="*/ 0 w 21"/>
                  <a:gd name="T13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9">
                    <a:moveTo>
                      <a:pt x="0" y="6"/>
                    </a:moveTo>
                    <a:lnTo>
                      <a:pt x="9" y="34"/>
                    </a:lnTo>
                    <a:lnTo>
                      <a:pt x="6" y="59"/>
                    </a:lnTo>
                    <a:lnTo>
                      <a:pt x="21" y="25"/>
                    </a:lnTo>
                    <a:lnTo>
                      <a:pt x="11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215"/>
              <p:cNvSpPr>
                <a:spLocks/>
              </p:cNvSpPr>
              <p:nvPr/>
            </p:nvSpPr>
            <p:spPr bwMode="auto">
              <a:xfrm>
                <a:off x="5410" y="3058"/>
                <a:ext cx="3" cy="2"/>
              </a:xfrm>
              <a:custGeom>
                <a:avLst/>
                <a:gdLst>
                  <a:gd name="T0" fmla="*/ 0 w 17"/>
                  <a:gd name="T1" fmla="*/ 0 h 16"/>
                  <a:gd name="T2" fmla="*/ 17 w 17"/>
                  <a:gd name="T3" fmla="*/ 7 h 16"/>
                  <a:gd name="T4" fmla="*/ 13 w 17"/>
                  <a:gd name="T5" fmla="*/ 16 h 16"/>
                  <a:gd name="T6" fmla="*/ 0 w 17"/>
                  <a:gd name="T7" fmla="*/ 0 h 16"/>
                  <a:gd name="T8" fmla="*/ 0 w 17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0" y="0"/>
                    </a:moveTo>
                    <a:lnTo>
                      <a:pt x="17" y="7"/>
                    </a:lnTo>
                    <a:lnTo>
                      <a:pt x="13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216"/>
              <p:cNvSpPr>
                <a:spLocks/>
              </p:cNvSpPr>
              <p:nvPr/>
            </p:nvSpPr>
            <p:spPr bwMode="auto">
              <a:xfrm>
                <a:off x="5402" y="3024"/>
                <a:ext cx="32" cy="10"/>
              </a:xfrm>
              <a:custGeom>
                <a:avLst/>
                <a:gdLst>
                  <a:gd name="T0" fmla="*/ 0 w 230"/>
                  <a:gd name="T1" fmla="*/ 41 h 67"/>
                  <a:gd name="T2" fmla="*/ 40 w 230"/>
                  <a:gd name="T3" fmla="*/ 24 h 67"/>
                  <a:gd name="T4" fmla="*/ 151 w 230"/>
                  <a:gd name="T5" fmla="*/ 0 h 67"/>
                  <a:gd name="T6" fmla="*/ 209 w 230"/>
                  <a:gd name="T7" fmla="*/ 30 h 67"/>
                  <a:gd name="T8" fmla="*/ 230 w 230"/>
                  <a:gd name="T9" fmla="*/ 60 h 67"/>
                  <a:gd name="T10" fmla="*/ 213 w 230"/>
                  <a:gd name="T11" fmla="*/ 67 h 67"/>
                  <a:gd name="T12" fmla="*/ 197 w 230"/>
                  <a:gd name="T13" fmla="*/ 41 h 67"/>
                  <a:gd name="T14" fmla="*/ 168 w 230"/>
                  <a:gd name="T15" fmla="*/ 41 h 67"/>
                  <a:gd name="T16" fmla="*/ 143 w 230"/>
                  <a:gd name="T17" fmla="*/ 27 h 67"/>
                  <a:gd name="T18" fmla="*/ 179 w 230"/>
                  <a:gd name="T19" fmla="*/ 31 h 67"/>
                  <a:gd name="T20" fmla="*/ 150 w 230"/>
                  <a:gd name="T21" fmla="*/ 10 h 67"/>
                  <a:gd name="T22" fmla="*/ 47 w 230"/>
                  <a:gd name="T23" fmla="*/ 29 h 67"/>
                  <a:gd name="T24" fmla="*/ 0 w 230"/>
                  <a:gd name="T25" fmla="*/ 41 h 67"/>
                  <a:gd name="T26" fmla="*/ 0 w 230"/>
                  <a:gd name="T27" fmla="*/ 4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0" h="67">
                    <a:moveTo>
                      <a:pt x="0" y="41"/>
                    </a:moveTo>
                    <a:lnTo>
                      <a:pt x="40" y="24"/>
                    </a:lnTo>
                    <a:lnTo>
                      <a:pt x="151" y="0"/>
                    </a:lnTo>
                    <a:lnTo>
                      <a:pt x="209" y="30"/>
                    </a:lnTo>
                    <a:lnTo>
                      <a:pt x="230" y="60"/>
                    </a:lnTo>
                    <a:lnTo>
                      <a:pt x="213" y="67"/>
                    </a:lnTo>
                    <a:lnTo>
                      <a:pt x="197" y="41"/>
                    </a:lnTo>
                    <a:lnTo>
                      <a:pt x="168" y="41"/>
                    </a:lnTo>
                    <a:lnTo>
                      <a:pt x="143" y="27"/>
                    </a:lnTo>
                    <a:lnTo>
                      <a:pt x="179" y="31"/>
                    </a:lnTo>
                    <a:lnTo>
                      <a:pt x="150" y="10"/>
                    </a:lnTo>
                    <a:lnTo>
                      <a:pt x="47" y="29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217"/>
              <p:cNvSpPr>
                <a:spLocks/>
              </p:cNvSpPr>
              <p:nvPr/>
            </p:nvSpPr>
            <p:spPr bwMode="auto">
              <a:xfrm>
                <a:off x="5455" y="3075"/>
                <a:ext cx="7" cy="11"/>
              </a:xfrm>
              <a:custGeom>
                <a:avLst/>
                <a:gdLst>
                  <a:gd name="T0" fmla="*/ 1 w 52"/>
                  <a:gd name="T1" fmla="*/ 9 h 80"/>
                  <a:gd name="T2" fmla="*/ 0 w 52"/>
                  <a:gd name="T3" fmla="*/ 20 h 80"/>
                  <a:gd name="T4" fmla="*/ 22 w 52"/>
                  <a:gd name="T5" fmla="*/ 31 h 80"/>
                  <a:gd name="T6" fmla="*/ 19 w 52"/>
                  <a:gd name="T7" fmla="*/ 44 h 80"/>
                  <a:gd name="T8" fmla="*/ 35 w 52"/>
                  <a:gd name="T9" fmla="*/ 58 h 80"/>
                  <a:gd name="T10" fmla="*/ 40 w 52"/>
                  <a:gd name="T11" fmla="*/ 80 h 80"/>
                  <a:gd name="T12" fmla="*/ 52 w 52"/>
                  <a:gd name="T13" fmla="*/ 59 h 80"/>
                  <a:gd name="T14" fmla="*/ 51 w 52"/>
                  <a:gd name="T15" fmla="*/ 45 h 80"/>
                  <a:gd name="T16" fmla="*/ 26 w 52"/>
                  <a:gd name="T17" fmla="*/ 29 h 80"/>
                  <a:gd name="T18" fmla="*/ 3 w 52"/>
                  <a:gd name="T19" fmla="*/ 0 h 80"/>
                  <a:gd name="T20" fmla="*/ 1 w 52"/>
                  <a:gd name="T21" fmla="*/ 9 h 80"/>
                  <a:gd name="T22" fmla="*/ 1 w 52"/>
                  <a:gd name="T23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80">
                    <a:moveTo>
                      <a:pt x="1" y="9"/>
                    </a:moveTo>
                    <a:lnTo>
                      <a:pt x="0" y="20"/>
                    </a:lnTo>
                    <a:lnTo>
                      <a:pt x="22" y="31"/>
                    </a:lnTo>
                    <a:lnTo>
                      <a:pt x="19" y="44"/>
                    </a:lnTo>
                    <a:lnTo>
                      <a:pt x="35" y="58"/>
                    </a:lnTo>
                    <a:lnTo>
                      <a:pt x="40" y="80"/>
                    </a:lnTo>
                    <a:lnTo>
                      <a:pt x="52" y="59"/>
                    </a:lnTo>
                    <a:lnTo>
                      <a:pt x="51" y="45"/>
                    </a:lnTo>
                    <a:lnTo>
                      <a:pt x="26" y="29"/>
                    </a:lnTo>
                    <a:lnTo>
                      <a:pt x="3" y="0"/>
                    </a:lnTo>
                    <a:lnTo>
                      <a:pt x="1" y="9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218"/>
              <p:cNvSpPr>
                <a:spLocks/>
              </p:cNvSpPr>
              <p:nvPr/>
            </p:nvSpPr>
            <p:spPr bwMode="auto">
              <a:xfrm>
                <a:off x="5455" y="3080"/>
                <a:ext cx="8" cy="13"/>
              </a:xfrm>
              <a:custGeom>
                <a:avLst/>
                <a:gdLst>
                  <a:gd name="T0" fmla="*/ 18 w 53"/>
                  <a:gd name="T1" fmla="*/ 0 h 92"/>
                  <a:gd name="T2" fmla="*/ 0 w 53"/>
                  <a:gd name="T3" fmla="*/ 56 h 92"/>
                  <a:gd name="T4" fmla="*/ 4 w 53"/>
                  <a:gd name="T5" fmla="*/ 68 h 92"/>
                  <a:gd name="T6" fmla="*/ 30 w 53"/>
                  <a:gd name="T7" fmla="*/ 68 h 92"/>
                  <a:gd name="T8" fmla="*/ 53 w 53"/>
                  <a:gd name="T9" fmla="*/ 92 h 92"/>
                  <a:gd name="T10" fmla="*/ 36 w 53"/>
                  <a:gd name="T11" fmla="*/ 54 h 92"/>
                  <a:gd name="T12" fmla="*/ 28 w 53"/>
                  <a:gd name="T13" fmla="*/ 59 h 92"/>
                  <a:gd name="T14" fmla="*/ 11 w 53"/>
                  <a:gd name="T15" fmla="*/ 57 h 92"/>
                  <a:gd name="T16" fmla="*/ 23 w 53"/>
                  <a:gd name="T17" fmla="*/ 5 h 92"/>
                  <a:gd name="T18" fmla="*/ 18 w 53"/>
                  <a:gd name="T19" fmla="*/ 0 h 92"/>
                  <a:gd name="T20" fmla="*/ 18 w 53"/>
                  <a:gd name="T2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92">
                    <a:moveTo>
                      <a:pt x="18" y="0"/>
                    </a:moveTo>
                    <a:lnTo>
                      <a:pt x="0" y="56"/>
                    </a:lnTo>
                    <a:lnTo>
                      <a:pt x="4" y="68"/>
                    </a:lnTo>
                    <a:lnTo>
                      <a:pt x="30" y="68"/>
                    </a:lnTo>
                    <a:lnTo>
                      <a:pt x="53" y="92"/>
                    </a:lnTo>
                    <a:lnTo>
                      <a:pt x="36" y="54"/>
                    </a:lnTo>
                    <a:lnTo>
                      <a:pt x="28" y="59"/>
                    </a:lnTo>
                    <a:lnTo>
                      <a:pt x="11" y="57"/>
                    </a:lnTo>
                    <a:lnTo>
                      <a:pt x="23" y="5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4" name="Freeform 219"/>
              <p:cNvSpPr>
                <a:spLocks/>
              </p:cNvSpPr>
              <p:nvPr/>
            </p:nvSpPr>
            <p:spPr bwMode="auto">
              <a:xfrm>
                <a:off x="5464" y="3096"/>
                <a:ext cx="21" cy="15"/>
              </a:xfrm>
              <a:custGeom>
                <a:avLst/>
                <a:gdLst>
                  <a:gd name="T0" fmla="*/ 0 w 149"/>
                  <a:gd name="T1" fmla="*/ 0 h 107"/>
                  <a:gd name="T2" fmla="*/ 8 w 149"/>
                  <a:gd name="T3" fmla="*/ 27 h 107"/>
                  <a:gd name="T4" fmla="*/ 19 w 149"/>
                  <a:gd name="T5" fmla="*/ 49 h 107"/>
                  <a:gd name="T6" fmla="*/ 64 w 149"/>
                  <a:gd name="T7" fmla="*/ 57 h 107"/>
                  <a:gd name="T8" fmla="*/ 98 w 149"/>
                  <a:gd name="T9" fmla="*/ 52 h 107"/>
                  <a:gd name="T10" fmla="*/ 149 w 149"/>
                  <a:gd name="T11" fmla="*/ 107 h 107"/>
                  <a:gd name="T12" fmla="*/ 118 w 149"/>
                  <a:gd name="T13" fmla="*/ 48 h 107"/>
                  <a:gd name="T14" fmla="*/ 98 w 149"/>
                  <a:gd name="T15" fmla="*/ 0 h 107"/>
                  <a:gd name="T16" fmla="*/ 67 w 149"/>
                  <a:gd name="T17" fmla="*/ 39 h 107"/>
                  <a:gd name="T18" fmla="*/ 29 w 149"/>
                  <a:gd name="T19" fmla="*/ 42 h 107"/>
                  <a:gd name="T20" fmla="*/ 0 w 149"/>
                  <a:gd name="T21" fmla="*/ 0 h 107"/>
                  <a:gd name="T22" fmla="*/ 0 w 149"/>
                  <a:gd name="T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9" h="107">
                    <a:moveTo>
                      <a:pt x="0" y="0"/>
                    </a:moveTo>
                    <a:lnTo>
                      <a:pt x="8" y="27"/>
                    </a:lnTo>
                    <a:lnTo>
                      <a:pt x="19" y="49"/>
                    </a:lnTo>
                    <a:lnTo>
                      <a:pt x="64" y="57"/>
                    </a:lnTo>
                    <a:lnTo>
                      <a:pt x="98" y="52"/>
                    </a:lnTo>
                    <a:lnTo>
                      <a:pt x="149" y="107"/>
                    </a:lnTo>
                    <a:lnTo>
                      <a:pt x="118" y="48"/>
                    </a:lnTo>
                    <a:lnTo>
                      <a:pt x="98" y="0"/>
                    </a:lnTo>
                    <a:lnTo>
                      <a:pt x="67" y="39"/>
                    </a:lnTo>
                    <a:lnTo>
                      <a:pt x="29" y="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220"/>
              <p:cNvSpPr>
                <a:spLocks/>
              </p:cNvSpPr>
              <p:nvPr/>
            </p:nvSpPr>
            <p:spPr bwMode="auto">
              <a:xfrm>
                <a:off x="5448" y="3056"/>
                <a:ext cx="59" cy="40"/>
              </a:xfrm>
              <a:custGeom>
                <a:avLst/>
                <a:gdLst>
                  <a:gd name="T0" fmla="*/ 0 w 415"/>
                  <a:gd name="T1" fmla="*/ 66 h 277"/>
                  <a:gd name="T2" fmla="*/ 32 w 415"/>
                  <a:gd name="T3" fmla="*/ 117 h 277"/>
                  <a:gd name="T4" fmla="*/ 76 w 415"/>
                  <a:gd name="T5" fmla="*/ 142 h 277"/>
                  <a:gd name="T6" fmla="*/ 104 w 415"/>
                  <a:gd name="T7" fmla="*/ 148 h 277"/>
                  <a:gd name="T8" fmla="*/ 74 w 415"/>
                  <a:gd name="T9" fmla="*/ 110 h 277"/>
                  <a:gd name="T10" fmla="*/ 110 w 415"/>
                  <a:gd name="T11" fmla="*/ 135 h 277"/>
                  <a:gd name="T12" fmla="*/ 131 w 415"/>
                  <a:gd name="T13" fmla="*/ 172 h 277"/>
                  <a:gd name="T14" fmla="*/ 166 w 415"/>
                  <a:gd name="T15" fmla="*/ 185 h 277"/>
                  <a:gd name="T16" fmla="*/ 166 w 415"/>
                  <a:gd name="T17" fmla="*/ 200 h 277"/>
                  <a:gd name="T18" fmla="*/ 190 w 415"/>
                  <a:gd name="T19" fmla="*/ 202 h 277"/>
                  <a:gd name="T20" fmla="*/ 196 w 415"/>
                  <a:gd name="T21" fmla="*/ 227 h 277"/>
                  <a:gd name="T22" fmla="*/ 205 w 415"/>
                  <a:gd name="T23" fmla="*/ 205 h 277"/>
                  <a:gd name="T24" fmla="*/ 207 w 415"/>
                  <a:gd name="T25" fmla="*/ 224 h 277"/>
                  <a:gd name="T26" fmla="*/ 199 w 415"/>
                  <a:gd name="T27" fmla="*/ 252 h 277"/>
                  <a:gd name="T28" fmla="*/ 218 w 415"/>
                  <a:gd name="T29" fmla="*/ 221 h 277"/>
                  <a:gd name="T30" fmla="*/ 207 w 415"/>
                  <a:gd name="T31" fmla="*/ 177 h 277"/>
                  <a:gd name="T32" fmla="*/ 228 w 415"/>
                  <a:gd name="T33" fmla="*/ 185 h 277"/>
                  <a:gd name="T34" fmla="*/ 233 w 415"/>
                  <a:gd name="T35" fmla="*/ 221 h 277"/>
                  <a:gd name="T36" fmla="*/ 213 w 415"/>
                  <a:gd name="T37" fmla="*/ 263 h 277"/>
                  <a:gd name="T38" fmla="*/ 187 w 415"/>
                  <a:gd name="T39" fmla="*/ 265 h 277"/>
                  <a:gd name="T40" fmla="*/ 209 w 415"/>
                  <a:gd name="T41" fmla="*/ 277 h 277"/>
                  <a:gd name="T42" fmla="*/ 230 w 415"/>
                  <a:gd name="T43" fmla="*/ 261 h 277"/>
                  <a:gd name="T44" fmla="*/ 239 w 415"/>
                  <a:gd name="T45" fmla="*/ 233 h 277"/>
                  <a:gd name="T46" fmla="*/ 239 w 415"/>
                  <a:gd name="T47" fmla="*/ 205 h 277"/>
                  <a:gd name="T48" fmla="*/ 290 w 415"/>
                  <a:gd name="T49" fmla="*/ 216 h 277"/>
                  <a:gd name="T50" fmla="*/ 323 w 415"/>
                  <a:gd name="T51" fmla="*/ 242 h 277"/>
                  <a:gd name="T52" fmla="*/ 382 w 415"/>
                  <a:gd name="T53" fmla="*/ 248 h 277"/>
                  <a:gd name="T54" fmla="*/ 409 w 415"/>
                  <a:gd name="T55" fmla="*/ 254 h 277"/>
                  <a:gd name="T56" fmla="*/ 415 w 415"/>
                  <a:gd name="T57" fmla="*/ 220 h 277"/>
                  <a:gd name="T58" fmla="*/ 399 w 415"/>
                  <a:gd name="T59" fmla="*/ 174 h 277"/>
                  <a:gd name="T60" fmla="*/ 350 w 415"/>
                  <a:gd name="T61" fmla="*/ 127 h 277"/>
                  <a:gd name="T62" fmla="*/ 313 w 415"/>
                  <a:gd name="T63" fmla="*/ 55 h 277"/>
                  <a:gd name="T64" fmla="*/ 250 w 415"/>
                  <a:gd name="T65" fmla="*/ 0 h 277"/>
                  <a:gd name="T66" fmla="*/ 142 w 415"/>
                  <a:gd name="T67" fmla="*/ 6 h 277"/>
                  <a:gd name="T68" fmla="*/ 171 w 415"/>
                  <a:gd name="T69" fmla="*/ 70 h 277"/>
                  <a:gd name="T70" fmla="*/ 52 w 415"/>
                  <a:gd name="T71" fmla="*/ 38 h 277"/>
                  <a:gd name="T72" fmla="*/ 51 w 415"/>
                  <a:gd name="T73" fmla="*/ 60 h 277"/>
                  <a:gd name="T74" fmla="*/ 8 w 415"/>
                  <a:gd name="T75" fmla="*/ 43 h 277"/>
                  <a:gd name="T76" fmla="*/ 0 w 415"/>
                  <a:gd name="T77" fmla="*/ 66 h 277"/>
                  <a:gd name="T78" fmla="*/ 0 w 415"/>
                  <a:gd name="T79" fmla="*/ 66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5" h="277">
                    <a:moveTo>
                      <a:pt x="0" y="66"/>
                    </a:moveTo>
                    <a:lnTo>
                      <a:pt x="32" y="117"/>
                    </a:lnTo>
                    <a:lnTo>
                      <a:pt x="76" y="142"/>
                    </a:lnTo>
                    <a:lnTo>
                      <a:pt x="104" y="148"/>
                    </a:lnTo>
                    <a:lnTo>
                      <a:pt x="74" y="110"/>
                    </a:lnTo>
                    <a:lnTo>
                      <a:pt x="110" y="135"/>
                    </a:lnTo>
                    <a:lnTo>
                      <a:pt x="131" y="172"/>
                    </a:lnTo>
                    <a:lnTo>
                      <a:pt x="166" y="185"/>
                    </a:lnTo>
                    <a:lnTo>
                      <a:pt x="166" y="200"/>
                    </a:lnTo>
                    <a:lnTo>
                      <a:pt x="190" y="202"/>
                    </a:lnTo>
                    <a:lnTo>
                      <a:pt x="196" y="227"/>
                    </a:lnTo>
                    <a:lnTo>
                      <a:pt x="205" y="205"/>
                    </a:lnTo>
                    <a:lnTo>
                      <a:pt x="207" y="224"/>
                    </a:lnTo>
                    <a:lnTo>
                      <a:pt x="199" y="252"/>
                    </a:lnTo>
                    <a:lnTo>
                      <a:pt x="218" y="221"/>
                    </a:lnTo>
                    <a:lnTo>
                      <a:pt x="207" y="177"/>
                    </a:lnTo>
                    <a:lnTo>
                      <a:pt x="228" y="185"/>
                    </a:lnTo>
                    <a:lnTo>
                      <a:pt x="233" y="221"/>
                    </a:lnTo>
                    <a:lnTo>
                      <a:pt x="213" y="263"/>
                    </a:lnTo>
                    <a:lnTo>
                      <a:pt x="187" y="265"/>
                    </a:lnTo>
                    <a:lnTo>
                      <a:pt x="209" y="277"/>
                    </a:lnTo>
                    <a:lnTo>
                      <a:pt x="230" y="261"/>
                    </a:lnTo>
                    <a:lnTo>
                      <a:pt x="239" y="233"/>
                    </a:lnTo>
                    <a:lnTo>
                      <a:pt x="239" y="205"/>
                    </a:lnTo>
                    <a:lnTo>
                      <a:pt x="290" y="216"/>
                    </a:lnTo>
                    <a:lnTo>
                      <a:pt x="323" y="242"/>
                    </a:lnTo>
                    <a:lnTo>
                      <a:pt x="382" y="248"/>
                    </a:lnTo>
                    <a:lnTo>
                      <a:pt x="409" y="254"/>
                    </a:lnTo>
                    <a:lnTo>
                      <a:pt x="415" y="220"/>
                    </a:lnTo>
                    <a:lnTo>
                      <a:pt x="399" y="174"/>
                    </a:lnTo>
                    <a:lnTo>
                      <a:pt x="350" y="127"/>
                    </a:lnTo>
                    <a:lnTo>
                      <a:pt x="313" y="55"/>
                    </a:lnTo>
                    <a:lnTo>
                      <a:pt x="250" y="0"/>
                    </a:lnTo>
                    <a:lnTo>
                      <a:pt x="142" y="6"/>
                    </a:lnTo>
                    <a:lnTo>
                      <a:pt x="171" y="70"/>
                    </a:lnTo>
                    <a:lnTo>
                      <a:pt x="52" y="38"/>
                    </a:lnTo>
                    <a:lnTo>
                      <a:pt x="51" y="60"/>
                    </a:lnTo>
                    <a:lnTo>
                      <a:pt x="8" y="43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221"/>
              <p:cNvSpPr>
                <a:spLocks/>
              </p:cNvSpPr>
              <p:nvPr/>
            </p:nvSpPr>
            <p:spPr bwMode="auto">
              <a:xfrm>
                <a:off x="5450" y="3043"/>
                <a:ext cx="42" cy="18"/>
              </a:xfrm>
              <a:custGeom>
                <a:avLst/>
                <a:gdLst>
                  <a:gd name="T0" fmla="*/ 0 w 299"/>
                  <a:gd name="T1" fmla="*/ 123 h 123"/>
                  <a:gd name="T2" fmla="*/ 27 w 299"/>
                  <a:gd name="T3" fmla="*/ 119 h 123"/>
                  <a:gd name="T4" fmla="*/ 74 w 299"/>
                  <a:gd name="T5" fmla="*/ 105 h 123"/>
                  <a:gd name="T6" fmla="*/ 76 w 299"/>
                  <a:gd name="T7" fmla="*/ 83 h 123"/>
                  <a:gd name="T8" fmla="*/ 153 w 299"/>
                  <a:gd name="T9" fmla="*/ 78 h 123"/>
                  <a:gd name="T10" fmla="*/ 204 w 299"/>
                  <a:gd name="T11" fmla="*/ 49 h 123"/>
                  <a:gd name="T12" fmla="*/ 275 w 299"/>
                  <a:gd name="T13" fmla="*/ 57 h 123"/>
                  <a:gd name="T14" fmla="*/ 254 w 299"/>
                  <a:gd name="T15" fmla="*/ 30 h 123"/>
                  <a:gd name="T16" fmla="*/ 299 w 299"/>
                  <a:gd name="T17" fmla="*/ 33 h 123"/>
                  <a:gd name="T18" fmla="*/ 248 w 299"/>
                  <a:gd name="T19" fmla="*/ 0 h 123"/>
                  <a:gd name="T20" fmla="*/ 159 w 299"/>
                  <a:gd name="T21" fmla="*/ 7 h 123"/>
                  <a:gd name="T22" fmla="*/ 86 w 299"/>
                  <a:gd name="T23" fmla="*/ 46 h 123"/>
                  <a:gd name="T24" fmla="*/ 0 w 299"/>
                  <a:gd name="T25" fmla="*/ 123 h 123"/>
                  <a:gd name="T26" fmla="*/ 0 w 299"/>
                  <a:gd name="T27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9" h="123">
                    <a:moveTo>
                      <a:pt x="0" y="123"/>
                    </a:moveTo>
                    <a:lnTo>
                      <a:pt x="27" y="119"/>
                    </a:lnTo>
                    <a:lnTo>
                      <a:pt x="74" y="105"/>
                    </a:lnTo>
                    <a:lnTo>
                      <a:pt x="76" y="83"/>
                    </a:lnTo>
                    <a:lnTo>
                      <a:pt x="153" y="78"/>
                    </a:lnTo>
                    <a:lnTo>
                      <a:pt x="204" y="49"/>
                    </a:lnTo>
                    <a:lnTo>
                      <a:pt x="275" y="57"/>
                    </a:lnTo>
                    <a:lnTo>
                      <a:pt x="254" y="30"/>
                    </a:lnTo>
                    <a:lnTo>
                      <a:pt x="299" y="33"/>
                    </a:lnTo>
                    <a:lnTo>
                      <a:pt x="248" y="0"/>
                    </a:lnTo>
                    <a:lnTo>
                      <a:pt x="159" y="7"/>
                    </a:lnTo>
                    <a:lnTo>
                      <a:pt x="86" y="46"/>
                    </a:lnTo>
                    <a:lnTo>
                      <a:pt x="0" y="123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222"/>
              <p:cNvSpPr>
                <a:spLocks/>
              </p:cNvSpPr>
              <p:nvPr/>
            </p:nvSpPr>
            <p:spPr bwMode="auto">
              <a:xfrm>
                <a:off x="5496" y="3050"/>
                <a:ext cx="14" cy="38"/>
              </a:xfrm>
              <a:custGeom>
                <a:avLst/>
                <a:gdLst>
                  <a:gd name="T0" fmla="*/ 0 w 104"/>
                  <a:gd name="T1" fmla="*/ 0 h 272"/>
                  <a:gd name="T2" fmla="*/ 63 w 104"/>
                  <a:gd name="T3" fmla="*/ 73 h 272"/>
                  <a:gd name="T4" fmla="*/ 87 w 104"/>
                  <a:gd name="T5" fmla="*/ 184 h 272"/>
                  <a:gd name="T6" fmla="*/ 104 w 104"/>
                  <a:gd name="T7" fmla="*/ 217 h 272"/>
                  <a:gd name="T8" fmla="*/ 92 w 104"/>
                  <a:gd name="T9" fmla="*/ 272 h 272"/>
                  <a:gd name="T10" fmla="*/ 82 w 104"/>
                  <a:gd name="T11" fmla="*/ 226 h 272"/>
                  <a:gd name="T12" fmla="*/ 97 w 104"/>
                  <a:gd name="T13" fmla="*/ 220 h 272"/>
                  <a:gd name="T14" fmla="*/ 78 w 104"/>
                  <a:gd name="T15" fmla="*/ 184 h 272"/>
                  <a:gd name="T16" fmla="*/ 62 w 104"/>
                  <a:gd name="T17" fmla="*/ 89 h 272"/>
                  <a:gd name="T18" fmla="*/ 0 w 104"/>
                  <a:gd name="T19" fmla="*/ 0 h 272"/>
                  <a:gd name="T20" fmla="*/ 0 w 104"/>
                  <a:gd name="T2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272">
                    <a:moveTo>
                      <a:pt x="0" y="0"/>
                    </a:moveTo>
                    <a:lnTo>
                      <a:pt x="63" y="73"/>
                    </a:lnTo>
                    <a:lnTo>
                      <a:pt x="87" y="184"/>
                    </a:lnTo>
                    <a:lnTo>
                      <a:pt x="104" y="217"/>
                    </a:lnTo>
                    <a:lnTo>
                      <a:pt x="92" y="272"/>
                    </a:lnTo>
                    <a:lnTo>
                      <a:pt x="82" y="226"/>
                    </a:lnTo>
                    <a:lnTo>
                      <a:pt x="97" y="220"/>
                    </a:lnTo>
                    <a:lnTo>
                      <a:pt x="78" y="184"/>
                    </a:lnTo>
                    <a:lnTo>
                      <a:pt x="62" y="8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223"/>
              <p:cNvSpPr>
                <a:spLocks/>
              </p:cNvSpPr>
              <p:nvPr/>
            </p:nvSpPr>
            <p:spPr bwMode="auto">
              <a:xfrm>
                <a:off x="5491" y="3088"/>
                <a:ext cx="17" cy="20"/>
              </a:xfrm>
              <a:custGeom>
                <a:avLst/>
                <a:gdLst>
                  <a:gd name="T0" fmla="*/ 98 w 120"/>
                  <a:gd name="T1" fmla="*/ 22 h 144"/>
                  <a:gd name="T2" fmla="*/ 74 w 120"/>
                  <a:gd name="T3" fmla="*/ 72 h 144"/>
                  <a:gd name="T4" fmla="*/ 0 w 120"/>
                  <a:gd name="T5" fmla="*/ 144 h 144"/>
                  <a:gd name="T6" fmla="*/ 68 w 120"/>
                  <a:gd name="T7" fmla="*/ 90 h 144"/>
                  <a:gd name="T8" fmla="*/ 114 w 120"/>
                  <a:gd name="T9" fmla="*/ 51 h 144"/>
                  <a:gd name="T10" fmla="*/ 120 w 120"/>
                  <a:gd name="T11" fmla="*/ 13 h 144"/>
                  <a:gd name="T12" fmla="*/ 112 w 120"/>
                  <a:gd name="T13" fmla="*/ 0 h 144"/>
                  <a:gd name="T14" fmla="*/ 98 w 120"/>
                  <a:gd name="T15" fmla="*/ 22 h 144"/>
                  <a:gd name="T16" fmla="*/ 98 w 120"/>
                  <a:gd name="T17" fmla="*/ 2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144">
                    <a:moveTo>
                      <a:pt x="98" y="22"/>
                    </a:moveTo>
                    <a:lnTo>
                      <a:pt x="74" y="72"/>
                    </a:lnTo>
                    <a:lnTo>
                      <a:pt x="0" y="144"/>
                    </a:lnTo>
                    <a:lnTo>
                      <a:pt x="68" y="90"/>
                    </a:lnTo>
                    <a:lnTo>
                      <a:pt x="114" y="51"/>
                    </a:lnTo>
                    <a:lnTo>
                      <a:pt x="120" y="13"/>
                    </a:lnTo>
                    <a:lnTo>
                      <a:pt x="112" y="0"/>
                    </a:lnTo>
                    <a:lnTo>
                      <a:pt x="98" y="22"/>
                    </a:lnTo>
                    <a:lnTo>
                      <a:pt x="98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224"/>
              <p:cNvSpPr>
                <a:spLocks/>
              </p:cNvSpPr>
              <p:nvPr/>
            </p:nvSpPr>
            <p:spPr bwMode="auto">
              <a:xfrm>
                <a:off x="5469" y="3086"/>
                <a:ext cx="3" cy="7"/>
              </a:xfrm>
              <a:custGeom>
                <a:avLst/>
                <a:gdLst>
                  <a:gd name="T0" fmla="*/ 9 w 18"/>
                  <a:gd name="T1" fmla="*/ 0 h 47"/>
                  <a:gd name="T2" fmla="*/ 0 w 18"/>
                  <a:gd name="T3" fmla="*/ 47 h 47"/>
                  <a:gd name="T4" fmla="*/ 18 w 18"/>
                  <a:gd name="T5" fmla="*/ 28 h 47"/>
                  <a:gd name="T6" fmla="*/ 9 w 18"/>
                  <a:gd name="T7" fmla="*/ 0 h 47"/>
                  <a:gd name="T8" fmla="*/ 9 w 18"/>
                  <a:gd name="T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7">
                    <a:moveTo>
                      <a:pt x="9" y="0"/>
                    </a:moveTo>
                    <a:lnTo>
                      <a:pt x="0" y="47"/>
                    </a:lnTo>
                    <a:lnTo>
                      <a:pt x="18" y="28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225"/>
              <p:cNvSpPr>
                <a:spLocks/>
              </p:cNvSpPr>
              <p:nvPr/>
            </p:nvSpPr>
            <p:spPr bwMode="auto">
              <a:xfrm>
                <a:off x="5418" y="3132"/>
                <a:ext cx="108" cy="50"/>
              </a:xfrm>
              <a:custGeom>
                <a:avLst/>
                <a:gdLst>
                  <a:gd name="T0" fmla="*/ 6 w 757"/>
                  <a:gd name="T1" fmla="*/ 257 h 350"/>
                  <a:gd name="T2" fmla="*/ 46 w 757"/>
                  <a:gd name="T3" fmla="*/ 259 h 350"/>
                  <a:gd name="T4" fmla="*/ 242 w 757"/>
                  <a:gd name="T5" fmla="*/ 323 h 350"/>
                  <a:gd name="T6" fmla="*/ 355 w 757"/>
                  <a:gd name="T7" fmla="*/ 334 h 350"/>
                  <a:gd name="T8" fmla="*/ 489 w 757"/>
                  <a:gd name="T9" fmla="*/ 302 h 350"/>
                  <a:gd name="T10" fmla="*/ 603 w 757"/>
                  <a:gd name="T11" fmla="*/ 350 h 350"/>
                  <a:gd name="T12" fmla="*/ 757 w 757"/>
                  <a:gd name="T13" fmla="*/ 350 h 350"/>
                  <a:gd name="T14" fmla="*/ 652 w 757"/>
                  <a:gd name="T15" fmla="*/ 261 h 350"/>
                  <a:gd name="T16" fmla="*/ 624 w 757"/>
                  <a:gd name="T17" fmla="*/ 168 h 350"/>
                  <a:gd name="T18" fmla="*/ 563 w 757"/>
                  <a:gd name="T19" fmla="*/ 217 h 350"/>
                  <a:gd name="T20" fmla="*/ 658 w 757"/>
                  <a:gd name="T21" fmla="*/ 95 h 350"/>
                  <a:gd name="T22" fmla="*/ 646 w 757"/>
                  <a:gd name="T23" fmla="*/ 0 h 350"/>
                  <a:gd name="T24" fmla="*/ 552 w 757"/>
                  <a:gd name="T25" fmla="*/ 31 h 350"/>
                  <a:gd name="T26" fmla="*/ 626 w 757"/>
                  <a:gd name="T27" fmla="*/ 54 h 350"/>
                  <a:gd name="T28" fmla="*/ 550 w 757"/>
                  <a:gd name="T29" fmla="*/ 68 h 350"/>
                  <a:gd name="T30" fmla="*/ 578 w 757"/>
                  <a:gd name="T31" fmla="*/ 124 h 350"/>
                  <a:gd name="T32" fmla="*/ 504 w 757"/>
                  <a:gd name="T33" fmla="*/ 209 h 350"/>
                  <a:gd name="T34" fmla="*/ 357 w 757"/>
                  <a:gd name="T35" fmla="*/ 307 h 350"/>
                  <a:gd name="T36" fmla="*/ 338 w 757"/>
                  <a:gd name="T37" fmla="*/ 203 h 350"/>
                  <a:gd name="T38" fmla="*/ 296 w 757"/>
                  <a:gd name="T39" fmla="*/ 286 h 350"/>
                  <a:gd name="T40" fmla="*/ 264 w 757"/>
                  <a:gd name="T41" fmla="*/ 151 h 350"/>
                  <a:gd name="T42" fmla="*/ 292 w 757"/>
                  <a:gd name="T43" fmla="*/ 122 h 350"/>
                  <a:gd name="T44" fmla="*/ 327 w 757"/>
                  <a:gd name="T45" fmla="*/ 127 h 350"/>
                  <a:gd name="T46" fmla="*/ 357 w 757"/>
                  <a:gd name="T47" fmla="*/ 95 h 350"/>
                  <a:gd name="T48" fmla="*/ 274 w 757"/>
                  <a:gd name="T49" fmla="*/ 106 h 350"/>
                  <a:gd name="T50" fmla="*/ 239 w 757"/>
                  <a:gd name="T51" fmla="*/ 153 h 350"/>
                  <a:gd name="T52" fmla="*/ 256 w 757"/>
                  <a:gd name="T53" fmla="*/ 232 h 350"/>
                  <a:gd name="T54" fmla="*/ 99 w 757"/>
                  <a:gd name="T55" fmla="*/ 172 h 350"/>
                  <a:gd name="T56" fmla="*/ 208 w 757"/>
                  <a:gd name="T57" fmla="*/ 269 h 350"/>
                  <a:gd name="T58" fmla="*/ 40 w 757"/>
                  <a:gd name="T59" fmla="*/ 201 h 350"/>
                  <a:gd name="T60" fmla="*/ 26 w 757"/>
                  <a:gd name="T61" fmla="*/ 143 h 350"/>
                  <a:gd name="T62" fmla="*/ 91 w 757"/>
                  <a:gd name="T63" fmla="*/ 122 h 350"/>
                  <a:gd name="T64" fmla="*/ 15 w 757"/>
                  <a:gd name="T65" fmla="*/ 132 h 350"/>
                  <a:gd name="T66" fmla="*/ 0 w 757"/>
                  <a:gd name="T67" fmla="*/ 171 h 350"/>
                  <a:gd name="T68" fmla="*/ 20 w 757"/>
                  <a:gd name="T69" fmla="*/ 228 h 350"/>
                  <a:gd name="T70" fmla="*/ 6 w 757"/>
                  <a:gd name="T71" fmla="*/ 257 h 350"/>
                  <a:gd name="T72" fmla="*/ 6 w 757"/>
                  <a:gd name="T73" fmla="*/ 257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57" h="350">
                    <a:moveTo>
                      <a:pt x="6" y="257"/>
                    </a:moveTo>
                    <a:lnTo>
                      <a:pt x="46" y="259"/>
                    </a:lnTo>
                    <a:lnTo>
                      <a:pt x="242" y="323"/>
                    </a:lnTo>
                    <a:lnTo>
                      <a:pt x="355" y="334"/>
                    </a:lnTo>
                    <a:lnTo>
                      <a:pt x="489" y="302"/>
                    </a:lnTo>
                    <a:lnTo>
                      <a:pt x="603" y="350"/>
                    </a:lnTo>
                    <a:lnTo>
                      <a:pt x="757" y="350"/>
                    </a:lnTo>
                    <a:lnTo>
                      <a:pt x="652" y="261"/>
                    </a:lnTo>
                    <a:lnTo>
                      <a:pt x="624" y="168"/>
                    </a:lnTo>
                    <a:lnTo>
                      <a:pt x="563" y="217"/>
                    </a:lnTo>
                    <a:lnTo>
                      <a:pt x="658" y="95"/>
                    </a:lnTo>
                    <a:lnTo>
                      <a:pt x="646" y="0"/>
                    </a:lnTo>
                    <a:lnTo>
                      <a:pt x="552" y="31"/>
                    </a:lnTo>
                    <a:lnTo>
                      <a:pt x="626" y="54"/>
                    </a:lnTo>
                    <a:lnTo>
                      <a:pt x="550" y="68"/>
                    </a:lnTo>
                    <a:lnTo>
                      <a:pt x="578" y="124"/>
                    </a:lnTo>
                    <a:lnTo>
                      <a:pt x="504" y="209"/>
                    </a:lnTo>
                    <a:lnTo>
                      <a:pt x="357" y="307"/>
                    </a:lnTo>
                    <a:lnTo>
                      <a:pt x="338" y="203"/>
                    </a:lnTo>
                    <a:lnTo>
                      <a:pt x="296" y="286"/>
                    </a:lnTo>
                    <a:lnTo>
                      <a:pt x="264" y="151"/>
                    </a:lnTo>
                    <a:lnTo>
                      <a:pt x="292" y="122"/>
                    </a:lnTo>
                    <a:lnTo>
                      <a:pt x="327" y="127"/>
                    </a:lnTo>
                    <a:lnTo>
                      <a:pt x="357" y="95"/>
                    </a:lnTo>
                    <a:lnTo>
                      <a:pt x="274" y="106"/>
                    </a:lnTo>
                    <a:lnTo>
                      <a:pt x="239" y="153"/>
                    </a:lnTo>
                    <a:lnTo>
                      <a:pt x="256" y="232"/>
                    </a:lnTo>
                    <a:lnTo>
                      <a:pt x="99" y="172"/>
                    </a:lnTo>
                    <a:lnTo>
                      <a:pt x="208" y="269"/>
                    </a:lnTo>
                    <a:lnTo>
                      <a:pt x="40" y="201"/>
                    </a:lnTo>
                    <a:lnTo>
                      <a:pt x="26" y="143"/>
                    </a:lnTo>
                    <a:lnTo>
                      <a:pt x="91" y="122"/>
                    </a:lnTo>
                    <a:lnTo>
                      <a:pt x="15" y="132"/>
                    </a:lnTo>
                    <a:lnTo>
                      <a:pt x="0" y="171"/>
                    </a:lnTo>
                    <a:lnTo>
                      <a:pt x="20" y="228"/>
                    </a:lnTo>
                    <a:lnTo>
                      <a:pt x="6" y="257"/>
                    </a:lnTo>
                    <a:lnTo>
                      <a:pt x="6" y="2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226"/>
              <p:cNvSpPr>
                <a:spLocks/>
              </p:cNvSpPr>
              <p:nvPr/>
            </p:nvSpPr>
            <p:spPr bwMode="auto">
              <a:xfrm>
                <a:off x="5433" y="3148"/>
                <a:ext cx="24" cy="5"/>
              </a:xfrm>
              <a:custGeom>
                <a:avLst/>
                <a:gdLst>
                  <a:gd name="T0" fmla="*/ 0 w 169"/>
                  <a:gd name="T1" fmla="*/ 8 h 29"/>
                  <a:gd name="T2" fmla="*/ 169 w 169"/>
                  <a:gd name="T3" fmla="*/ 0 h 29"/>
                  <a:gd name="T4" fmla="*/ 143 w 169"/>
                  <a:gd name="T5" fmla="*/ 29 h 29"/>
                  <a:gd name="T6" fmla="*/ 0 w 169"/>
                  <a:gd name="T7" fmla="*/ 8 h 29"/>
                  <a:gd name="T8" fmla="*/ 0 w 169"/>
                  <a:gd name="T9" fmla="*/ 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29">
                    <a:moveTo>
                      <a:pt x="0" y="8"/>
                    </a:moveTo>
                    <a:lnTo>
                      <a:pt x="169" y="0"/>
                    </a:lnTo>
                    <a:lnTo>
                      <a:pt x="143" y="29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227"/>
              <p:cNvSpPr>
                <a:spLocks/>
              </p:cNvSpPr>
              <p:nvPr/>
            </p:nvSpPr>
            <p:spPr bwMode="auto">
              <a:xfrm>
                <a:off x="5471" y="3110"/>
                <a:ext cx="35" cy="36"/>
              </a:xfrm>
              <a:custGeom>
                <a:avLst/>
                <a:gdLst>
                  <a:gd name="T0" fmla="*/ 85 w 245"/>
                  <a:gd name="T1" fmla="*/ 0 h 253"/>
                  <a:gd name="T2" fmla="*/ 63 w 245"/>
                  <a:gd name="T3" fmla="*/ 70 h 253"/>
                  <a:gd name="T4" fmla="*/ 45 w 245"/>
                  <a:gd name="T5" fmla="*/ 167 h 253"/>
                  <a:gd name="T6" fmla="*/ 0 w 245"/>
                  <a:gd name="T7" fmla="*/ 253 h 253"/>
                  <a:gd name="T8" fmla="*/ 111 w 245"/>
                  <a:gd name="T9" fmla="*/ 125 h 253"/>
                  <a:gd name="T10" fmla="*/ 245 w 245"/>
                  <a:gd name="T11" fmla="*/ 117 h 253"/>
                  <a:gd name="T12" fmla="*/ 130 w 245"/>
                  <a:gd name="T13" fmla="*/ 78 h 253"/>
                  <a:gd name="T14" fmla="*/ 185 w 245"/>
                  <a:gd name="T15" fmla="*/ 11 h 253"/>
                  <a:gd name="T16" fmla="*/ 111 w 245"/>
                  <a:gd name="T17" fmla="*/ 54 h 253"/>
                  <a:gd name="T18" fmla="*/ 74 w 245"/>
                  <a:gd name="T19" fmla="*/ 105 h 253"/>
                  <a:gd name="T20" fmla="*/ 85 w 245"/>
                  <a:gd name="T21" fmla="*/ 0 h 253"/>
                  <a:gd name="T22" fmla="*/ 85 w 245"/>
                  <a:gd name="T23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5" h="253">
                    <a:moveTo>
                      <a:pt x="85" y="0"/>
                    </a:moveTo>
                    <a:lnTo>
                      <a:pt x="63" y="70"/>
                    </a:lnTo>
                    <a:lnTo>
                      <a:pt x="45" y="167"/>
                    </a:lnTo>
                    <a:lnTo>
                      <a:pt x="0" y="253"/>
                    </a:lnTo>
                    <a:lnTo>
                      <a:pt x="111" y="125"/>
                    </a:lnTo>
                    <a:lnTo>
                      <a:pt x="245" y="117"/>
                    </a:lnTo>
                    <a:lnTo>
                      <a:pt x="130" y="78"/>
                    </a:lnTo>
                    <a:lnTo>
                      <a:pt x="185" y="11"/>
                    </a:lnTo>
                    <a:lnTo>
                      <a:pt x="111" y="54"/>
                    </a:lnTo>
                    <a:lnTo>
                      <a:pt x="74" y="105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228"/>
              <p:cNvSpPr>
                <a:spLocks/>
              </p:cNvSpPr>
              <p:nvPr/>
            </p:nvSpPr>
            <p:spPr bwMode="auto">
              <a:xfrm>
                <a:off x="5513" y="3095"/>
                <a:ext cx="37" cy="81"/>
              </a:xfrm>
              <a:custGeom>
                <a:avLst/>
                <a:gdLst>
                  <a:gd name="T0" fmla="*/ 0 w 260"/>
                  <a:gd name="T1" fmla="*/ 0 h 562"/>
                  <a:gd name="T2" fmla="*/ 122 w 260"/>
                  <a:gd name="T3" fmla="*/ 102 h 562"/>
                  <a:gd name="T4" fmla="*/ 212 w 260"/>
                  <a:gd name="T5" fmla="*/ 332 h 562"/>
                  <a:gd name="T6" fmla="*/ 260 w 260"/>
                  <a:gd name="T7" fmla="*/ 453 h 562"/>
                  <a:gd name="T8" fmla="*/ 182 w 260"/>
                  <a:gd name="T9" fmla="*/ 562 h 562"/>
                  <a:gd name="T10" fmla="*/ 182 w 260"/>
                  <a:gd name="T11" fmla="*/ 399 h 562"/>
                  <a:gd name="T12" fmla="*/ 111 w 260"/>
                  <a:gd name="T13" fmla="*/ 136 h 562"/>
                  <a:gd name="T14" fmla="*/ 0 w 260"/>
                  <a:gd name="T15" fmla="*/ 0 h 562"/>
                  <a:gd name="T16" fmla="*/ 0 w 260"/>
                  <a:gd name="T1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562">
                    <a:moveTo>
                      <a:pt x="0" y="0"/>
                    </a:moveTo>
                    <a:lnTo>
                      <a:pt x="122" y="102"/>
                    </a:lnTo>
                    <a:lnTo>
                      <a:pt x="212" y="332"/>
                    </a:lnTo>
                    <a:lnTo>
                      <a:pt x="260" y="453"/>
                    </a:lnTo>
                    <a:lnTo>
                      <a:pt x="182" y="562"/>
                    </a:lnTo>
                    <a:lnTo>
                      <a:pt x="182" y="399"/>
                    </a:lnTo>
                    <a:lnTo>
                      <a:pt x="111" y="1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229"/>
              <p:cNvSpPr>
                <a:spLocks/>
              </p:cNvSpPr>
              <p:nvPr/>
            </p:nvSpPr>
            <p:spPr bwMode="auto">
              <a:xfrm>
                <a:off x="5510" y="3113"/>
                <a:ext cx="9" cy="40"/>
              </a:xfrm>
              <a:custGeom>
                <a:avLst/>
                <a:gdLst>
                  <a:gd name="T0" fmla="*/ 0 w 60"/>
                  <a:gd name="T1" fmla="*/ 0 h 277"/>
                  <a:gd name="T2" fmla="*/ 60 w 60"/>
                  <a:gd name="T3" fmla="*/ 129 h 277"/>
                  <a:gd name="T4" fmla="*/ 5 w 60"/>
                  <a:gd name="T5" fmla="*/ 277 h 277"/>
                  <a:gd name="T6" fmla="*/ 23 w 60"/>
                  <a:gd name="T7" fmla="*/ 97 h 277"/>
                  <a:gd name="T8" fmla="*/ 0 w 60"/>
                  <a:gd name="T9" fmla="*/ 0 h 277"/>
                  <a:gd name="T10" fmla="*/ 0 w 60"/>
                  <a:gd name="T11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277">
                    <a:moveTo>
                      <a:pt x="0" y="0"/>
                    </a:moveTo>
                    <a:lnTo>
                      <a:pt x="60" y="129"/>
                    </a:lnTo>
                    <a:lnTo>
                      <a:pt x="5" y="277"/>
                    </a:lnTo>
                    <a:lnTo>
                      <a:pt x="23" y="9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Freeform 230"/>
            <p:cNvSpPr>
              <a:spLocks/>
            </p:cNvSpPr>
            <p:nvPr/>
          </p:nvSpPr>
          <p:spPr bwMode="auto">
            <a:xfrm>
              <a:off x="1372" y="3640"/>
              <a:ext cx="13" cy="20"/>
            </a:xfrm>
            <a:custGeom>
              <a:avLst/>
              <a:gdLst>
                <a:gd name="T0" fmla="*/ 24 w 47"/>
                <a:gd name="T1" fmla="*/ 30 h 68"/>
                <a:gd name="T2" fmla="*/ 24 w 47"/>
                <a:gd name="T3" fmla="*/ 38 h 68"/>
                <a:gd name="T4" fmla="*/ 16 w 47"/>
                <a:gd name="T5" fmla="*/ 47 h 68"/>
                <a:gd name="T6" fmla="*/ 21 w 47"/>
                <a:gd name="T7" fmla="*/ 68 h 68"/>
                <a:gd name="T8" fmla="*/ 26 w 47"/>
                <a:gd name="T9" fmla="*/ 47 h 68"/>
                <a:gd name="T10" fmla="*/ 47 w 47"/>
                <a:gd name="T11" fmla="*/ 47 h 68"/>
                <a:gd name="T12" fmla="*/ 27 w 47"/>
                <a:gd name="T13" fmla="*/ 18 h 68"/>
                <a:gd name="T14" fmla="*/ 15 w 47"/>
                <a:gd name="T15" fmla="*/ 13 h 68"/>
                <a:gd name="T16" fmla="*/ 0 w 47"/>
                <a:gd name="T17" fmla="*/ 0 h 68"/>
                <a:gd name="T18" fmla="*/ 7 w 47"/>
                <a:gd name="T19" fmla="*/ 18 h 68"/>
                <a:gd name="T20" fmla="*/ 24 w 47"/>
                <a:gd name="T21" fmla="*/ 30 h 68"/>
                <a:gd name="T22" fmla="*/ 24 w 47"/>
                <a:gd name="T23" fmla="*/ 3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24" y="30"/>
                  </a:moveTo>
                  <a:lnTo>
                    <a:pt x="24" y="38"/>
                  </a:lnTo>
                  <a:lnTo>
                    <a:pt x="16" y="47"/>
                  </a:lnTo>
                  <a:lnTo>
                    <a:pt x="21" y="68"/>
                  </a:lnTo>
                  <a:lnTo>
                    <a:pt x="26" y="47"/>
                  </a:lnTo>
                  <a:lnTo>
                    <a:pt x="47" y="47"/>
                  </a:lnTo>
                  <a:lnTo>
                    <a:pt x="27" y="18"/>
                  </a:lnTo>
                  <a:lnTo>
                    <a:pt x="15" y="13"/>
                  </a:lnTo>
                  <a:lnTo>
                    <a:pt x="0" y="0"/>
                  </a:lnTo>
                  <a:lnTo>
                    <a:pt x="7" y="18"/>
                  </a:lnTo>
                  <a:lnTo>
                    <a:pt x="24" y="30"/>
                  </a:lnTo>
                  <a:lnTo>
                    <a:pt x="24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31"/>
            <p:cNvSpPr>
              <a:spLocks/>
            </p:cNvSpPr>
            <p:nvPr/>
          </p:nvSpPr>
          <p:spPr bwMode="auto">
            <a:xfrm>
              <a:off x="1363" y="3646"/>
              <a:ext cx="14" cy="30"/>
            </a:xfrm>
            <a:custGeom>
              <a:avLst/>
              <a:gdLst>
                <a:gd name="T0" fmla="*/ 40 w 50"/>
                <a:gd name="T1" fmla="*/ 0 h 104"/>
                <a:gd name="T2" fmla="*/ 24 w 50"/>
                <a:gd name="T3" fmla="*/ 21 h 104"/>
                <a:gd name="T4" fmla="*/ 0 w 50"/>
                <a:gd name="T5" fmla="*/ 61 h 104"/>
                <a:gd name="T6" fmla="*/ 10 w 50"/>
                <a:gd name="T7" fmla="*/ 76 h 104"/>
                <a:gd name="T8" fmla="*/ 34 w 50"/>
                <a:gd name="T9" fmla="*/ 86 h 104"/>
                <a:gd name="T10" fmla="*/ 29 w 50"/>
                <a:gd name="T11" fmla="*/ 98 h 104"/>
                <a:gd name="T12" fmla="*/ 36 w 50"/>
                <a:gd name="T13" fmla="*/ 104 h 104"/>
                <a:gd name="T14" fmla="*/ 38 w 50"/>
                <a:gd name="T15" fmla="*/ 87 h 104"/>
                <a:gd name="T16" fmla="*/ 50 w 50"/>
                <a:gd name="T17" fmla="*/ 89 h 104"/>
                <a:gd name="T18" fmla="*/ 50 w 50"/>
                <a:gd name="T19" fmla="*/ 69 h 104"/>
                <a:gd name="T20" fmla="*/ 40 w 50"/>
                <a:gd name="T21" fmla="*/ 80 h 104"/>
                <a:gd name="T22" fmla="*/ 29 w 50"/>
                <a:gd name="T23" fmla="*/ 68 h 104"/>
                <a:gd name="T24" fmla="*/ 14 w 50"/>
                <a:gd name="T25" fmla="*/ 71 h 104"/>
                <a:gd name="T26" fmla="*/ 8 w 50"/>
                <a:gd name="T27" fmla="*/ 61 h 104"/>
                <a:gd name="T28" fmla="*/ 28 w 50"/>
                <a:gd name="T29" fmla="*/ 23 h 104"/>
                <a:gd name="T30" fmla="*/ 50 w 50"/>
                <a:gd name="T31" fmla="*/ 2 h 104"/>
                <a:gd name="T32" fmla="*/ 40 w 50"/>
                <a:gd name="T33" fmla="*/ 0 h 104"/>
                <a:gd name="T34" fmla="*/ 40 w 50"/>
                <a:gd name="T3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104">
                  <a:moveTo>
                    <a:pt x="40" y="0"/>
                  </a:moveTo>
                  <a:lnTo>
                    <a:pt x="24" y="21"/>
                  </a:lnTo>
                  <a:lnTo>
                    <a:pt x="0" y="61"/>
                  </a:lnTo>
                  <a:lnTo>
                    <a:pt x="10" y="76"/>
                  </a:lnTo>
                  <a:lnTo>
                    <a:pt x="34" y="86"/>
                  </a:lnTo>
                  <a:lnTo>
                    <a:pt x="29" y="98"/>
                  </a:lnTo>
                  <a:lnTo>
                    <a:pt x="36" y="104"/>
                  </a:lnTo>
                  <a:lnTo>
                    <a:pt x="38" y="87"/>
                  </a:lnTo>
                  <a:lnTo>
                    <a:pt x="50" y="89"/>
                  </a:lnTo>
                  <a:lnTo>
                    <a:pt x="50" y="69"/>
                  </a:lnTo>
                  <a:lnTo>
                    <a:pt x="40" y="80"/>
                  </a:lnTo>
                  <a:lnTo>
                    <a:pt x="29" y="68"/>
                  </a:lnTo>
                  <a:lnTo>
                    <a:pt x="14" y="71"/>
                  </a:lnTo>
                  <a:lnTo>
                    <a:pt x="8" y="61"/>
                  </a:lnTo>
                  <a:lnTo>
                    <a:pt x="28" y="23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32"/>
            <p:cNvSpPr>
              <a:spLocks/>
            </p:cNvSpPr>
            <p:nvPr/>
          </p:nvSpPr>
          <p:spPr bwMode="auto">
            <a:xfrm>
              <a:off x="1373" y="3610"/>
              <a:ext cx="20" cy="28"/>
            </a:xfrm>
            <a:custGeom>
              <a:avLst/>
              <a:gdLst>
                <a:gd name="T0" fmla="*/ 0 w 66"/>
                <a:gd name="T1" fmla="*/ 98 h 98"/>
                <a:gd name="T2" fmla="*/ 16 w 66"/>
                <a:gd name="T3" fmla="*/ 72 h 98"/>
                <a:gd name="T4" fmla="*/ 31 w 66"/>
                <a:gd name="T5" fmla="*/ 26 h 98"/>
                <a:gd name="T6" fmla="*/ 66 w 66"/>
                <a:gd name="T7" fmla="*/ 0 h 98"/>
                <a:gd name="T8" fmla="*/ 35 w 66"/>
                <a:gd name="T9" fmla="*/ 36 h 98"/>
                <a:gd name="T10" fmla="*/ 22 w 66"/>
                <a:gd name="T11" fmla="*/ 82 h 98"/>
                <a:gd name="T12" fmla="*/ 27 w 66"/>
                <a:gd name="T13" fmla="*/ 95 h 98"/>
                <a:gd name="T14" fmla="*/ 0 w 66"/>
                <a:gd name="T15" fmla="*/ 98 h 98"/>
                <a:gd name="T16" fmla="*/ 0 w 66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98">
                  <a:moveTo>
                    <a:pt x="0" y="98"/>
                  </a:moveTo>
                  <a:lnTo>
                    <a:pt x="16" y="72"/>
                  </a:lnTo>
                  <a:lnTo>
                    <a:pt x="31" y="26"/>
                  </a:lnTo>
                  <a:lnTo>
                    <a:pt x="66" y="0"/>
                  </a:lnTo>
                  <a:lnTo>
                    <a:pt x="35" y="36"/>
                  </a:lnTo>
                  <a:lnTo>
                    <a:pt x="22" y="82"/>
                  </a:lnTo>
                  <a:lnTo>
                    <a:pt x="27" y="95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33"/>
            <p:cNvSpPr>
              <a:spLocks/>
            </p:cNvSpPr>
            <p:nvPr/>
          </p:nvSpPr>
          <p:spPr bwMode="auto">
            <a:xfrm>
              <a:off x="1374" y="3673"/>
              <a:ext cx="11" cy="10"/>
            </a:xfrm>
            <a:custGeom>
              <a:avLst/>
              <a:gdLst>
                <a:gd name="T0" fmla="*/ 0 w 35"/>
                <a:gd name="T1" fmla="*/ 4 h 34"/>
                <a:gd name="T2" fmla="*/ 12 w 35"/>
                <a:gd name="T3" fmla="*/ 9 h 34"/>
                <a:gd name="T4" fmla="*/ 16 w 35"/>
                <a:gd name="T5" fmla="*/ 0 h 34"/>
                <a:gd name="T6" fmla="*/ 35 w 35"/>
                <a:gd name="T7" fmla="*/ 19 h 34"/>
                <a:gd name="T8" fmla="*/ 35 w 35"/>
                <a:gd name="T9" fmla="*/ 34 h 34"/>
                <a:gd name="T10" fmla="*/ 19 w 35"/>
                <a:gd name="T11" fmla="*/ 18 h 34"/>
                <a:gd name="T12" fmla="*/ 9 w 35"/>
                <a:gd name="T13" fmla="*/ 26 h 34"/>
                <a:gd name="T14" fmla="*/ 10 w 35"/>
                <a:gd name="T15" fmla="*/ 15 h 34"/>
                <a:gd name="T16" fmla="*/ 0 w 35"/>
                <a:gd name="T17" fmla="*/ 4 h 34"/>
                <a:gd name="T18" fmla="*/ 0 w 35"/>
                <a:gd name="T19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0" y="4"/>
                  </a:moveTo>
                  <a:lnTo>
                    <a:pt x="12" y="9"/>
                  </a:lnTo>
                  <a:lnTo>
                    <a:pt x="16" y="0"/>
                  </a:lnTo>
                  <a:lnTo>
                    <a:pt x="35" y="19"/>
                  </a:lnTo>
                  <a:lnTo>
                    <a:pt x="35" y="34"/>
                  </a:lnTo>
                  <a:lnTo>
                    <a:pt x="19" y="18"/>
                  </a:lnTo>
                  <a:lnTo>
                    <a:pt x="9" y="26"/>
                  </a:lnTo>
                  <a:lnTo>
                    <a:pt x="10" y="15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34"/>
            <p:cNvSpPr>
              <a:spLocks/>
            </p:cNvSpPr>
            <p:nvPr/>
          </p:nvSpPr>
          <p:spPr bwMode="auto">
            <a:xfrm>
              <a:off x="1374" y="3679"/>
              <a:ext cx="53" cy="28"/>
            </a:xfrm>
            <a:custGeom>
              <a:avLst/>
              <a:gdLst>
                <a:gd name="T0" fmla="*/ 4 w 179"/>
                <a:gd name="T1" fmla="*/ 18 h 104"/>
                <a:gd name="T2" fmla="*/ 7 w 179"/>
                <a:gd name="T3" fmla="*/ 28 h 104"/>
                <a:gd name="T4" fmla="*/ 0 w 179"/>
                <a:gd name="T5" fmla="*/ 51 h 104"/>
                <a:gd name="T6" fmla="*/ 16 w 179"/>
                <a:gd name="T7" fmla="*/ 74 h 104"/>
                <a:gd name="T8" fmla="*/ 43 w 179"/>
                <a:gd name="T9" fmla="*/ 74 h 104"/>
                <a:gd name="T10" fmla="*/ 78 w 179"/>
                <a:gd name="T11" fmla="*/ 92 h 104"/>
                <a:gd name="T12" fmla="*/ 116 w 179"/>
                <a:gd name="T13" fmla="*/ 104 h 104"/>
                <a:gd name="T14" fmla="*/ 179 w 179"/>
                <a:gd name="T15" fmla="*/ 38 h 104"/>
                <a:gd name="T16" fmla="*/ 139 w 179"/>
                <a:gd name="T17" fmla="*/ 66 h 104"/>
                <a:gd name="T18" fmla="*/ 125 w 179"/>
                <a:gd name="T19" fmla="*/ 55 h 104"/>
                <a:gd name="T20" fmla="*/ 118 w 179"/>
                <a:gd name="T21" fmla="*/ 30 h 104"/>
                <a:gd name="T22" fmla="*/ 97 w 179"/>
                <a:gd name="T23" fmla="*/ 29 h 104"/>
                <a:gd name="T24" fmla="*/ 105 w 179"/>
                <a:gd name="T25" fmla="*/ 0 h 104"/>
                <a:gd name="T26" fmla="*/ 68 w 179"/>
                <a:gd name="T27" fmla="*/ 57 h 104"/>
                <a:gd name="T28" fmla="*/ 46 w 179"/>
                <a:gd name="T29" fmla="*/ 49 h 104"/>
                <a:gd name="T30" fmla="*/ 35 w 179"/>
                <a:gd name="T31" fmla="*/ 37 h 104"/>
                <a:gd name="T32" fmla="*/ 35 w 179"/>
                <a:gd name="T33" fmla="*/ 61 h 104"/>
                <a:gd name="T34" fmla="*/ 15 w 179"/>
                <a:gd name="T35" fmla="*/ 63 h 104"/>
                <a:gd name="T36" fmla="*/ 8 w 179"/>
                <a:gd name="T37" fmla="*/ 49 h 104"/>
                <a:gd name="T38" fmla="*/ 18 w 179"/>
                <a:gd name="T39" fmla="*/ 28 h 104"/>
                <a:gd name="T40" fmla="*/ 4 w 179"/>
                <a:gd name="T41" fmla="*/ 18 h 104"/>
                <a:gd name="T42" fmla="*/ 4 w 179"/>
                <a:gd name="T43" fmla="*/ 1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9" h="104">
                  <a:moveTo>
                    <a:pt x="4" y="18"/>
                  </a:moveTo>
                  <a:lnTo>
                    <a:pt x="7" y="28"/>
                  </a:lnTo>
                  <a:lnTo>
                    <a:pt x="0" y="51"/>
                  </a:lnTo>
                  <a:lnTo>
                    <a:pt x="16" y="74"/>
                  </a:lnTo>
                  <a:lnTo>
                    <a:pt x="43" y="74"/>
                  </a:lnTo>
                  <a:lnTo>
                    <a:pt x="78" y="92"/>
                  </a:lnTo>
                  <a:lnTo>
                    <a:pt x="116" y="104"/>
                  </a:lnTo>
                  <a:lnTo>
                    <a:pt x="179" y="38"/>
                  </a:lnTo>
                  <a:lnTo>
                    <a:pt x="139" y="66"/>
                  </a:lnTo>
                  <a:lnTo>
                    <a:pt x="125" y="55"/>
                  </a:lnTo>
                  <a:lnTo>
                    <a:pt x="118" y="30"/>
                  </a:lnTo>
                  <a:lnTo>
                    <a:pt x="97" y="29"/>
                  </a:lnTo>
                  <a:lnTo>
                    <a:pt x="105" y="0"/>
                  </a:lnTo>
                  <a:lnTo>
                    <a:pt x="68" y="57"/>
                  </a:lnTo>
                  <a:lnTo>
                    <a:pt x="46" y="49"/>
                  </a:lnTo>
                  <a:lnTo>
                    <a:pt x="35" y="37"/>
                  </a:lnTo>
                  <a:lnTo>
                    <a:pt x="35" y="61"/>
                  </a:lnTo>
                  <a:lnTo>
                    <a:pt x="15" y="63"/>
                  </a:lnTo>
                  <a:lnTo>
                    <a:pt x="8" y="49"/>
                  </a:lnTo>
                  <a:lnTo>
                    <a:pt x="18" y="28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35"/>
            <p:cNvSpPr>
              <a:spLocks/>
            </p:cNvSpPr>
            <p:nvPr/>
          </p:nvSpPr>
          <p:spPr bwMode="auto">
            <a:xfrm>
              <a:off x="1391" y="3599"/>
              <a:ext cx="68" cy="21"/>
            </a:xfrm>
            <a:custGeom>
              <a:avLst/>
              <a:gdLst>
                <a:gd name="T0" fmla="*/ 0 w 233"/>
                <a:gd name="T1" fmla="*/ 39 h 82"/>
                <a:gd name="T2" fmla="*/ 18 w 233"/>
                <a:gd name="T3" fmla="*/ 15 h 82"/>
                <a:gd name="T4" fmla="*/ 69 w 233"/>
                <a:gd name="T5" fmla="*/ 0 h 82"/>
                <a:gd name="T6" fmla="*/ 147 w 233"/>
                <a:gd name="T7" fmla="*/ 26 h 82"/>
                <a:gd name="T8" fmla="*/ 211 w 233"/>
                <a:gd name="T9" fmla="*/ 48 h 82"/>
                <a:gd name="T10" fmla="*/ 233 w 233"/>
                <a:gd name="T11" fmla="*/ 82 h 82"/>
                <a:gd name="T12" fmla="*/ 179 w 233"/>
                <a:gd name="T13" fmla="*/ 69 h 82"/>
                <a:gd name="T14" fmla="*/ 142 w 233"/>
                <a:gd name="T15" fmla="*/ 34 h 82"/>
                <a:gd name="T16" fmla="*/ 142 w 233"/>
                <a:gd name="T17" fmla="*/ 54 h 82"/>
                <a:gd name="T18" fmla="*/ 115 w 233"/>
                <a:gd name="T19" fmla="*/ 32 h 82"/>
                <a:gd name="T20" fmla="*/ 110 w 233"/>
                <a:gd name="T21" fmla="*/ 48 h 82"/>
                <a:gd name="T22" fmla="*/ 67 w 233"/>
                <a:gd name="T23" fmla="*/ 56 h 82"/>
                <a:gd name="T24" fmla="*/ 35 w 233"/>
                <a:gd name="T25" fmla="*/ 43 h 82"/>
                <a:gd name="T26" fmla="*/ 0 w 233"/>
                <a:gd name="T27" fmla="*/ 48 h 82"/>
                <a:gd name="T28" fmla="*/ 0 w 233"/>
                <a:gd name="T29" fmla="*/ 39 h 82"/>
                <a:gd name="T30" fmla="*/ 0 w 233"/>
                <a:gd name="T31" fmla="*/ 3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3" h="82">
                  <a:moveTo>
                    <a:pt x="0" y="39"/>
                  </a:moveTo>
                  <a:lnTo>
                    <a:pt x="18" y="15"/>
                  </a:lnTo>
                  <a:lnTo>
                    <a:pt x="69" y="0"/>
                  </a:lnTo>
                  <a:lnTo>
                    <a:pt x="147" y="26"/>
                  </a:lnTo>
                  <a:lnTo>
                    <a:pt x="211" y="48"/>
                  </a:lnTo>
                  <a:lnTo>
                    <a:pt x="233" y="82"/>
                  </a:lnTo>
                  <a:lnTo>
                    <a:pt x="179" y="69"/>
                  </a:lnTo>
                  <a:lnTo>
                    <a:pt x="142" y="34"/>
                  </a:lnTo>
                  <a:lnTo>
                    <a:pt x="142" y="54"/>
                  </a:lnTo>
                  <a:lnTo>
                    <a:pt x="115" y="32"/>
                  </a:lnTo>
                  <a:lnTo>
                    <a:pt x="110" y="48"/>
                  </a:lnTo>
                  <a:lnTo>
                    <a:pt x="67" y="56"/>
                  </a:lnTo>
                  <a:lnTo>
                    <a:pt x="35" y="43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36"/>
            <p:cNvSpPr>
              <a:spLocks/>
            </p:cNvSpPr>
            <p:nvPr/>
          </p:nvSpPr>
          <p:spPr bwMode="auto">
            <a:xfrm>
              <a:off x="1395" y="3615"/>
              <a:ext cx="70" cy="68"/>
            </a:xfrm>
            <a:custGeom>
              <a:avLst/>
              <a:gdLst>
                <a:gd name="T0" fmla="*/ 58 w 245"/>
                <a:gd name="T1" fmla="*/ 0 h 248"/>
                <a:gd name="T2" fmla="*/ 72 w 245"/>
                <a:gd name="T3" fmla="*/ 13 h 248"/>
                <a:gd name="T4" fmla="*/ 33 w 245"/>
                <a:gd name="T5" fmla="*/ 32 h 248"/>
                <a:gd name="T6" fmla="*/ 29 w 245"/>
                <a:gd name="T7" fmla="*/ 65 h 248"/>
                <a:gd name="T8" fmla="*/ 0 w 245"/>
                <a:gd name="T9" fmla="*/ 92 h 248"/>
                <a:gd name="T10" fmla="*/ 16 w 245"/>
                <a:gd name="T11" fmla="*/ 118 h 248"/>
                <a:gd name="T12" fmla="*/ 6 w 245"/>
                <a:gd name="T13" fmla="*/ 146 h 248"/>
                <a:gd name="T14" fmla="*/ 46 w 245"/>
                <a:gd name="T15" fmla="*/ 147 h 248"/>
                <a:gd name="T16" fmla="*/ 67 w 245"/>
                <a:gd name="T17" fmla="*/ 132 h 248"/>
                <a:gd name="T18" fmla="*/ 93 w 245"/>
                <a:gd name="T19" fmla="*/ 139 h 248"/>
                <a:gd name="T20" fmla="*/ 106 w 245"/>
                <a:gd name="T21" fmla="*/ 181 h 248"/>
                <a:gd name="T22" fmla="*/ 87 w 245"/>
                <a:gd name="T23" fmla="*/ 223 h 248"/>
                <a:gd name="T24" fmla="*/ 45 w 245"/>
                <a:gd name="T25" fmla="*/ 227 h 248"/>
                <a:gd name="T26" fmla="*/ 59 w 245"/>
                <a:gd name="T27" fmla="*/ 248 h 248"/>
                <a:gd name="T28" fmla="*/ 88 w 245"/>
                <a:gd name="T29" fmla="*/ 231 h 248"/>
                <a:gd name="T30" fmla="*/ 115 w 245"/>
                <a:gd name="T31" fmla="*/ 180 h 248"/>
                <a:gd name="T32" fmla="*/ 135 w 245"/>
                <a:gd name="T33" fmla="*/ 204 h 248"/>
                <a:gd name="T34" fmla="*/ 135 w 245"/>
                <a:gd name="T35" fmla="*/ 218 h 248"/>
                <a:gd name="T36" fmla="*/ 150 w 245"/>
                <a:gd name="T37" fmla="*/ 204 h 248"/>
                <a:gd name="T38" fmla="*/ 153 w 245"/>
                <a:gd name="T39" fmla="*/ 220 h 248"/>
                <a:gd name="T40" fmla="*/ 168 w 245"/>
                <a:gd name="T41" fmla="*/ 205 h 248"/>
                <a:gd name="T42" fmla="*/ 143 w 245"/>
                <a:gd name="T43" fmla="*/ 182 h 248"/>
                <a:gd name="T44" fmla="*/ 154 w 245"/>
                <a:gd name="T45" fmla="*/ 135 h 248"/>
                <a:gd name="T46" fmla="*/ 245 w 245"/>
                <a:gd name="T47" fmla="*/ 68 h 248"/>
                <a:gd name="T48" fmla="*/ 234 w 245"/>
                <a:gd name="T49" fmla="*/ 38 h 248"/>
                <a:gd name="T50" fmla="*/ 165 w 245"/>
                <a:gd name="T51" fmla="*/ 24 h 248"/>
                <a:gd name="T52" fmla="*/ 150 w 245"/>
                <a:gd name="T53" fmla="*/ 10 h 248"/>
                <a:gd name="T54" fmla="*/ 130 w 245"/>
                <a:gd name="T55" fmla="*/ 15 h 248"/>
                <a:gd name="T56" fmla="*/ 107 w 245"/>
                <a:gd name="T57" fmla="*/ 0 h 248"/>
                <a:gd name="T58" fmla="*/ 58 w 245"/>
                <a:gd name="T59" fmla="*/ 0 h 248"/>
                <a:gd name="T60" fmla="*/ 58 w 245"/>
                <a:gd name="T61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248">
                  <a:moveTo>
                    <a:pt x="58" y="0"/>
                  </a:moveTo>
                  <a:lnTo>
                    <a:pt x="72" y="13"/>
                  </a:lnTo>
                  <a:lnTo>
                    <a:pt x="33" y="32"/>
                  </a:lnTo>
                  <a:lnTo>
                    <a:pt x="29" y="65"/>
                  </a:lnTo>
                  <a:lnTo>
                    <a:pt x="0" y="92"/>
                  </a:lnTo>
                  <a:lnTo>
                    <a:pt x="16" y="118"/>
                  </a:lnTo>
                  <a:lnTo>
                    <a:pt x="6" y="146"/>
                  </a:lnTo>
                  <a:lnTo>
                    <a:pt x="46" y="147"/>
                  </a:lnTo>
                  <a:lnTo>
                    <a:pt x="67" y="132"/>
                  </a:lnTo>
                  <a:lnTo>
                    <a:pt x="93" y="139"/>
                  </a:lnTo>
                  <a:lnTo>
                    <a:pt x="106" y="181"/>
                  </a:lnTo>
                  <a:lnTo>
                    <a:pt x="87" y="223"/>
                  </a:lnTo>
                  <a:lnTo>
                    <a:pt x="45" y="227"/>
                  </a:lnTo>
                  <a:lnTo>
                    <a:pt x="59" y="248"/>
                  </a:lnTo>
                  <a:lnTo>
                    <a:pt x="88" y="231"/>
                  </a:lnTo>
                  <a:lnTo>
                    <a:pt x="115" y="180"/>
                  </a:lnTo>
                  <a:lnTo>
                    <a:pt x="135" y="204"/>
                  </a:lnTo>
                  <a:lnTo>
                    <a:pt x="135" y="218"/>
                  </a:lnTo>
                  <a:lnTo>
                    <a:pt x="150" y="204"/>
                  </a:lnTo>
                  <a:lnTo>
                    <a:pt x="153" y="220"/>
                  </a:lnTo>
                  <a:lnTo>
                    <a:pt x="168" y="205"/>
                  </a:lnTo>
                  <a:lnTo>
                    <a:pt x="143" y="182"/>
                  </a:lnTo>
                  <a:lnTo>
                    <a:pt x="154" y="135"/>
                  </a:lnTo>
                  <a:lnTo>
                    <a:pt x="245" y="68"/>
                  </a:lnTo>
                  <a:lnTo>
                    <a:pt x="234" y="38"/>
                  </a:lnTo>
                  <a:lnTo>
                    <a:pt x="165" y="24"/>
                  </a:lnTo>
                  <a:lnTo>
                    <a:pt x="150" y="10"/>
                  </a:lnTo>
                  <a:lnTo>
                    <a:pt x="130" y="15"/>
                  </a:lnTo>
                  <a:lnTo>
                    <a:pt x="107" y="0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37"/>
            <p:cNvSpPr>
              <a:spLocks/>
            </p:cNvSpPr>
            <p:nvPr/>
          </p:nvSpPr>
          <p:spPr bwMode="auto">
            <a:xfrm>
              <a:off x="1407" y="3653"/>
              <a:ext cx="16" cy="20"/>
            </a:xfrm>
            <a:custGeom>
              <a:avLst/>
              <a:gdLst>
                <a:gd name="T0" fmla="*/ 1 w 55"/>
                <a:gd name="T1" fmla="*/ 0 h 69"/>
                <a:gd name="T2" fmla="*/ 9 w 55"/>
                <a:gd name="T3" fmla="*/ 9 h 69"/>
                <a:gd name="T4" fmla="*/ 32 w 55"/>
                <a:gd name="T5" fmla="*/ 1 h 69"/>
                <a:gd name="T6" fmla="*/ 55 w 55"/>
                <a:gd name="T7" fmla="*/ 29 h 69"/>
                <a:gd name="T8" fmla="*/ 44 w 55"/>
                <a:gd name="T9" fmla="*/ 32 h 69"/>
                <a:gd name="T10" fmla="*/ 44 w 55"/>
                <a:gd name="T11" fmla="*/ 56 h 69"/>
                <a:gd name="T12" fmla="*/ 20 w 55"/>
                <a:gd name="T13" fmla="*/ 69 h 69"/>
                <a:gd name="T14" fmla="*/ 40 w 55"/>
                <a:gd name="T15" fmla="*/ 29 h 69"/>
                <a:gd name="T16" fmla="*/ 28 w 55"/>
                <a:gd name="T17" fmla="*/ 20 h 69"/>
                <a:gd name="T18" fmla="*/ 28 w 55"/>
                <a:gd name="T19" fmla="*/ 37 h 69"/>
                <a:gd name="T20" fmla="*/ 6 w 55"/>
                <a:gd name="T21" fmla="*/ 55 h 69"/>
                <a:gd name="T22" fmla="*/ 4 w 55"/>
                <a:gd name="T23" fmla="*/ 45 h 69"/>
                <a:gd name="T24" fmla="*/ 16 w 55"/>
                <a:gd name="T25" fmla="*/ 32 h 69"/>
                <a:gd name="T26" fmla="*/ 0 w 55"/>
                <a:gd name="T27" fmla="*/ 14 h 69"/>
                <a:gd name="T28" fmla="*/ 1 w 55"/>
                <a:gd name="T29" fmla="*/ 0 h 69"/>
                <a:gd name="T30" fmla="*/ 1 w 55"/>
                <a:gd name="T3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9">
                  <a:moveTo>
                    <a:pt x="1" y="0"/>
                  </a:moveTo>
                  <a:lnTo>
                    <a:pt x="9" y="9"/>
                  </a:lnTo>
                  <a:lnTo>
                    <a:pt x="32" y="1"/>
                  </a:lnTo>
                  <a:lnTo>
                    <a:pt x="55" y="29"/>
                  </a:lnTo>
                  <a:lnTo>
                    <a:pt x="44" y="32"/>
                  </a:lnTo>
                  <a:lnTo>
                    <a:pt x="44" y="56"/>
                  </a:lnTo>
                  <a:lnTo>
                    <a:pt x="20" y="69"/>
                  </a:lnTo>
                  <a:lnTo>
                    <a:pt x="40" y="29"/>
                  </a:lnTo>
                  <a:lnTo>
                    <a:pt x="28" y="20"/>
                  </a:lnTo>
                  <a:lnTo>
                    <a:pt x="28" y="37"/>
                  </a:lnTo>
                  <a:lnTo>
                    <a:pt x="6" y="55"/>
                  </a:lnTo>
                  <a:lnTo>
                    <a:pt x="4" y="45"/>
                  </a:lnTo>
                  <a:lnTo>
                    <a:pt x="16" y="32"/>
                  </a:lnTo>
                  <a:lnTo>
                    <a:pt x="0" y="14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38"/>
            <p:cNvSpPr>
              <a:spLocks/>
            </p:cNvSpPr>
            <p:nvPr/>
          </p:nvSpPr>
          <p:spPr bwMode="auto">
            <a:xfrm>
              <a:off x="1393" y="3739"/>
              <a:ext cx="102" cy="92"/>
            </a:xfrm>
            <a:custGeom>
              <a:avLst/>
              <a:gdLst>
                <a:gd name="T0" fmla="*/ 195 w 356"/>
                <a:gd name="T1" fmla="*/ 54 h 330"/>
                <a:gd name="T2" fmla="*/ 272 w 356"/>
                <a:gd name="T3" fmla="*/ 170 h 330"/>
                <a:gd name="T4" fmla="*/ 156 w 356"/>
                <a:gd name="T5" fmla="*/ 134 h 330"/>
                <a:gd name="T6" fmla="*/ 173 w 356"/>
                <a:gd name="T7" fmla="*/ 245 h 330"/>
                <a:gd name="T8" fmla="*/ 85 w 356"/>
                <a:gd name="T9" fmla="*/ 190 h 330"/>
                <a:gd name="T10" fmla="*/ 137 w 356"/>
                <a:gd name="T11" fmla="*/ 90 h 330"/>
                <a:gd name="T12" fmla="*/ 36 w 356"/>
                <a:gd name="T13" fmla="*/ 248 h 330"/>
                <a:gd name="T14" fmla="*/ 53 w 356"/>
                <a:gd name="T15" fmla="*/ 259 h 330"/>
                <a:gd name="T16" fmla="*/ 123 w 356"/>
                <a:gd name="T17" fmla="*/ 248 h 330"/>
                <a:gd name="T18" fmla="*/ 95 w 356"/>
                <a:gd name="T19" fmla="*/ 215 h 330"/>
                <a:gd name="T20" fmla="*/ 80 w 356"/>
                <a:gd name="T21" fmla="*/ 198 h 330"/>
                <a:gd name="T22" fmla="*/ 164 w 356"/>
                <a:gd name="T23" fmla="*/ 266 h 330"/>
                <a:gd name="T24" fmla="*/ 208 w 356"/>
                <a:gd name="T25" fmla="*/ 330 h 330"/>
                <a:gd name="T26" fmla="*/ 201 w 356"/>
                <a:gd name="T27" fmla="*/ 273 h 330"/>
                <a:gd name="T28" fmla="*/ 208 w 356"/>
                <a:gd name="T29" fmla="*/ 273 h 330"/>
                <a:gd name="T30" fmla="*/ 217 w 356"/>
                <a:gd name="T31" fmla="*/ 272 h 330"/>
                <a:gd name="T32" fmla="*/ 225 w 356"/>
                <a:gd name="T33" fmla="*/ 272 h 330"/>
                <a:gd name="T34" fmla="*/ 234 w 356"/>
                <a:gd name="T35" fmla="*/ 272 h 330"/>
                <a:gd name="T36" fmla="*/ 242 w 356"/>
                <a:gd name="T37" fmla="*/ 272 h 330"/>
                <a:gd name="T38" fmla="*/ 251 w 356"/>
                <a:gd name="T39" fmla="*/ 272 h 330"/>
                <a:gd name="T40" fmla="*/ 259 w 356"/>
                <a:gd name="T41" fmla="*/ 271 h 330"/>
                <a:gd name="T42" fmla="*/ 267 w 356"/>
                <a:gd name="T43" fmla="*/ 271 h 330"/>
                <a:gd name="T44" fmla="*/ 275 w 356"/>
                <a:gd name="T45" fmla="*/ 271 h 330"/>
                <a:gd name="T46" fmla="*/ 284 w 356"/>
                <a:gd name="T47" fmla="*/ 270 h 330"/>
                <a:gd name="T48" fmla="*/ 292 w 356"/>
                <a:gd name="T49" fmla="*/ 270 h 330"/>
                <a:gd name="T50" fmla="*/ 301 w 356"/>
                <a:gd name="T51" fmla="*/ 270 h 330"/>
                <a:gd name="T52" fmla="*/ 309 w 356"/>
                <a:gd name="T53" fmla="*/ 270 h 330"/>
                <a:gd name="T54" fmla="*/ 317 w 356"/>
                <a:gd name="T55" fmla="*/ 268 h 330"/>
                <a:gd name="T56" fmla="*/ 325 w 356"/>
                <a:gd name="T57" fmla="*/ 268 h 330"/>
                <a:gd name="T58" fmla="*/ 333 w 356"/>
                <a:gd name="T59" fmla="*/ 268 h 330"/>
                <a:gd name="T60" fmla="*/ 304 w 356"/>
                <a:gd name="T61" fmla="*/ 191 h 330"/>
                <a:gd name="T62" fmla="*/ 335 w 356"/>
                <a:gd name="T63" fmla="*/ 1 h 330"/>
                <a:gd name="T64" fmla="*/ 305 w 356"/>
                <a:gd name="T6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330">
                  <a:moveTo>
                    <a:pt x="305" y="0"/>
                  </a:moveTo>
                  <a:lnTo>
                    <a:pt x="195" y="54"/>
                  </a:lnTo>
                  <a:lnTo>
                    <a:pt x="311" y="26"/>
                  </a:lnTo>
                  <a:lnTo>
                    <a:pt x="272" y="170"/>
                  </a:lnTo>
                  <a:lnTo>
                    <a:pt x="216" y="170"/>
                  </a:lnTo>
                  <a:lnTo>
                    <a:pt x="156" y="134"/>
                  </a:lnTo>
                  <a:lnTo>
                    <a:pt x="222" y="244"/>
                  </a:lnTo>
                  <a:lnTo>
                    <a:pt x="173" y="245"/>
                  </a:lnTo>
                  <a:lnTo>
                    <a:pt x="112" y="191"/>
                  </a:lnTo>
                  <a:lnTo>
                    <a:pt x="85" y="190"/>
                  </a:lnTo>
                  <a:lnTo>
                    <a:pt x="149" y="101"/>
                  </a:lnTo>
                  <a:lnTo>
                    <a:pt x="137" y="90"/>
                  </a:lnTo>
                  <a:lnTo>
                    <a:pt x="137" y="104"/>
                  </a:lnTo>
                  <a:lnTo>
                    <a:pt x="36" y="248"/>
                  </a:lnTo>
                  <a:lnTo>
                    <a:pt x="0" y="251"/>
                  </a:lnTo>
                  <a:lnTo>
                    <a:pt x="53" y="259"/>
                  </a:lnTo>
                  <a:lnTo>
                    <a:pt x="91" y="259"/>
                  </a:lnTo>
                  <a:lnTo>
                    <a:pt x="123" y="248"/>
                  </a:lnTo>
                  <a:lnTo>
                    <a:pt x="84" y="251"/>
                  </a:lnTo>
                  <a:lnTo>
                    <a:pt x="95" y="215"/>
                  </a:lnTo>
                  <a:lnTo>
                    <a:pt x="54" y="234"/>
                  </a:lnTo>
                  <a:lnTo>
                    <a:pt x="80" y="198"/>
                  </a:lnTo>
                  <a:lnTo>
                    <a:pt x="109" y="198"/>
                  </a:lnTo>
                  <a:lnTo>
                    <a:pt x="164" y="266"/>
                  </a:lnTo>
                  <a:lnTo>
                    <a:pt x="191" y="280"/>
                  </a:lnTo>
                  <a:lnTo>
                    <a:pt x="208" y="330"/>
                  </a:lnTo>
                  <a:lnTo>
                    <a:pt x="209" y="299"/>
                  </a:lnTo>
                  <a:lnTo>
                    <a:pt x="201" y="273"/>
                  </a:lnTo>
                  <a:lnTo>
                    <a:pt x="205" y="273"/>
                  </a:lnTo>
                  <a:lnTo>
                    <a:pt x="208" y="273"/>
                  </a:lnTo>
                  <a:lnTo>
                    <a:pt x="212" y="273"/>
                  </a:lnTo>
                  <a:lnTo>
                    <a:pt x="217" y="272"/>
                  </a:lnTo>
                  <a:lnTo>
                    <a:pt x="221" y="272"/>
                  </a:lnTo>
                  <a:lnTo>
                    <a:pt x="225" y="272"/>
                  </a:lnTo>
                  <a:lnTo>
                    <a:pt x="229" y="272"/>
                  </a:lnTo>
                  <a:lnTo>
                    <a:pt x="234" y="272"/>
                  </a:lnTo>
                  <a:lnTo>
                    <a:pt x="238" y="272"/>
                  </a:lnTo>
                  <a:lnTo>
                    <a:pt x="242" y="272"/>
                  </a:lnTo>
                  <a:lnTo>
                    <a:pt x="246" y="272"/>
                  </a:lnTo>
                  <a:lnTo>
                    <a:pt x="251" y="272"/>
                  </a:lnTo>
                  <a:lnTo>
                    <a:pt x="255" y="271"/>
                  </a:lnTo>
                  <a:lnTo>
                    <a:pt x="259" y="271"/>
                  </a:lnTo>
                  <a:lnTo>
                    <a:pt x="264" y="271"/>
                  </a:lnTo>
                  <a:lnTo>
                    <a:pt x="267" y="271"/>
                  </a:lnTo>
                  <a:lnTo>
                    <a:pt x="272" y="271"/>
                  </a:lnTo>
                  <a:lnTo>
                    <a:pt x="275" y="271"/>
                  </a:lnTo>
                  <a:lnTo>
                    <a:pt x="280" y="271"/>
                  </a:lnTo>
                  <a:lnTo>
                    <a:pt x="284" y="270"/>
                  </a:lnTo>
                  <a:lnTo>
                    <a:pt x="288" y="270"/>
                  </a:lnTo>
                  <a:lnTo>
                    <a:pt x="292" y="270"/>
                  </a:lnTo>
                  <a:lnTo>
                    <a:pt x="297" y="270"/>
                  </a:lnTo>
                  <a:lnTo>
                    <a:pt x="301" y="270"/>
                  </a:lnTo>
                  <a:lnTo>
                    <a:pt x="305" y="270"/>
                  </a:lnTo>
                  <a:lnTo>
                    <a:pt x="309" y="270"/>
                  </a:lnTo>
                  <a:lnTo>
                    <a:pt x="314" y="268"/>
                  </a:lnTo>
                  <a:lnTo>
                    <a:pt x="317" y="268"/>
                  </a:lnTo>
                  <a:lnTo>
                    <a:pt x="321" y="268"/>
                  </a:lnTo>
                  <a:lnTo>
                    <a:pt x="325" y="268"/>
                  </a:lnTo>
                  <a:lnTo>
                    <a:pt x="330" y="268"/>
                  </a:lnTo>
                  <a:lnTo>
                    <a:pt x="333" y="268"/>
                  </a:lnTo>
                  <a:lnTo>
                    <a:pt x="356" y="236"/>
                  </a:lnTo>
                  <a:lnTo>
                    <a:pt x="304" y="191"/>
                  </a:lnTo>
                  <a:lnTo>
                    <a:pt x="281" y="223"/>
                  </a:lnTo>
                  <a:lnTo>
                    <a:pt x="335" y="1"/>
                  </a:lnTo>
                  <a:lnTo>
                    <a:pt x="305" y="0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39"/>
            <p:cNvSpPr>
              <a:spLocks/>
            </p:cNvSpPr>
            <p:nvPr/>
          </p:nvSpPr>
          <p:spPr bwMode="auto">
            <a:xfrm>
              <a:off x="1396" y="3714"/>
              <a:ext cx="65" cy="96"/>
            </a:xfrm>
            <a:custGeom>
              <a:avLst/>
              <a:gdLst>
                <a:gd name="T0" fmla="*/ 207 w 225"/>
                <a:gd name="T1" fmla="*/ 0 h 330"/>
                <a:gd name="T2" fmla="*/ 131 w 225"/>
                <a:gd name="T3" fmla="*/ 35 h 330"/>
                <a:gd name="T4" fmla="*/ 82 w 225"/>
                <a:gd name="T5" fmla="*/ 107 h 330"/>
                <a:gd name="T6" fmla="*/ 47 w 225"/>
                <a:gd name="T7" fmla="*/ 221 h 330"/>
                <a:gd name="T8" fmla="*/ 6 w 225"/>
                <a:gd name="T9" fmla="*/ 251 h 330"/>
                <a:gd name="T10" fmla="*/ 8 w 225"/>
                <a:gd name="T11" fmla="*/ 304 h 330"/>
                <a:gd name="T12" fmla="*/ 0 w 225"/>
                <a:gd name="T13" fmla="*/ 330 h 330"/>
                <a:gd name="T14" fmla="*/ 12 w 225"/>
                <a:gd name="T15" fmla="*/ 326 h 330"/>
                <a:gd name="T16" fmla="*/ 120 w 225"/>
                <a:gd name="T17" fmla="*/ 171 h 330"/>
                <a:gd name="T18" fmla="*/ 67 w 225"/>
                <a:gd name="T19" fmla="*/ 211 h 330"/>
                <a:gd name="T20" fmla="*/ 90 w 225"/>
                <a:gd name="T21" fmla="*/ 132 h 330"/>
                <a:gd name="T22" fmla="*/ 135 w 225"/>
                <a:gd name="T23" fmla="*/ 112 h 330"/>
                <a:gd name="T24" fmla="*/ 156 w 225"/>
                <a:gd name="T25" fmla="*/ 75 h 330"/>
                <a:gd name="T26" fmla="*/ 225 w 225"/>
                <a:gd name="T27" fmla="*/ 50 h 330"/>
                <a:gd name="T28" fmla="*/ 160 w 225"/>
                <a:gd name="T29" fmla="*/ 39 h 330"/>
                <a:gd name="T30" fmla="*/ 207 w 225"/>
                <a:gd name="T31" fmla="*/ 0 h 330"/>
                <a:gd name="T32" fmla="*/ 207 w 225"/>
                <a:gd name="T33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5" h="330">
                  <a:moveTo>
                    <a:pt x="207" y="0"/>
                  </a:moveTo>
                  <a:lnTo>
                    <a:pt x="131" y="35"/>
                  </a:lnTo>
                  <a:lnTo>
                    <a:pt x="82" y="107"/>
                  </a:lnTo>
                  <a:lnTo>
                    <a:pt x="47" y="221"/>
                  </a:lnTo>
                  <a:lnTo>
                    <a:pt x="6" y="251"/>
                  </a:lnTo>
                  <a:lnTo>
                    <a:pt x="8" y="304"/>
                  </a:lnTo>
                  <a:lnTo>
                    <a:pt x="0" y="330"/>
                  </a:lnTo>
                  <a:lnTo>
                    <a:pt x="12" y="326"/>
                  </a:lnTo>
                  <a:lnTo>
                    <a:pt x="120" y="171"/>
                  </a:lnTo>
                  <a:lnTo>
                    <a:pt x="67" y="211"/>
                  </a:lnTo>
                  <a:lnTo>
                    <a:pt x="90" y="132"/>
                  </a:lnTo>
                  <a:lnTo>
                    <a:pt x="135" y="112"/>
                  </a:lnTo>
                  <a:lnTo>
                    <a:pt x="156" y="75"/>
                  </a:lnTo>
                  <a:lnTo>
                    <a:pt x="225" y="50"/>
                  </a:lnTo>
                  <a:lnTo>
                    <a:pt x="160" y="39"/>
                  </a:lnTo>
                  <a:lnTo>
                    <a:pt x="207" y="0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40"/>
            <p:cNvSpPr>
              <a:spLocks/>
            </p:cNvSpPr>
            <p:nvPr/>
          </p:nvSpPr>
          <p:spPr bwMode="auto">
            <a:xfrm>
              <a:off x="1405" y="3688"/>
              <a:ext cx="32" cy="97"/>
            </a:xfrm>
            <a:custGeom>
              <a:avLst/>
              <a:gdLst>
                <a:gd name="T0" fmla="*/ 114 w 114"/>
                <a:gd name="T1" fmla="*/ 0 h 345"/>
                <a:gd name="T2" fmla="*/ 35 w 114"/>
                <a:gd name="T3" fmla="*/ 128 h 345"/>
                <a:gd name="T4" fmla="*/ 0 w 114"/>
                <a:gd name="T5" fmla="*/ 345 h 345"/>
                <a:gd name="T6" fmla="*/ 18 w 114"/>
                <a:gd name="T7" fmla="*/ 338 h 345"/>
                <a:gd name="T8" fmla="*/ 55 w 114"/>
                <a:gd name="T9" fmla="*/ 109 h 345"/>
                <a:gd name="T10" fmla="*/ 114 w 114"/>
                <a:gd name="T11" fmla="*/ 0 h 345"/>
                <a:gd name="T12" fmla="*/ 114 w 114"/>
                <a:gd name="T13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345">
                  <a:moveTo>
                    <a:pt x="114" y="0"/>
                  </a:moveTo>
                  <a:lnTo>
                    <a:pt x="35" y="128"/>
                  </a:lnTo>
                  <a:lnTo>
                    <a:pt x="0" y="345"/>
                  </a:lnTo>
                  <a:lnTo>
                    <a:pt x="18" y="338"/>
                  </a:lnTo>
                  <a:lnTo>
                    <a:pt x="55" y="109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41"/>
            <p:cNvSpPr>
              <a:spLocks/>
            </p:cNvSpPr>
            <p:nvPr/>
          </p:nvSpPr>
          <p:spPr bwMode="auto">
            <a:xfrm>
              <a:off x="1404" y="3709"/>
              <a:ext cx="11" cy="33"/>
            </a:xfrm>
            <a:custGeom>
              <a:avLst/>
              <a:gdLst>
                <a:gd name="T0" fmla="*/ 14 w 38"/>
                <a:gd name="T1" fmla="*/ 0 h 122"/>
                <a:gd name="T2" fmla="*/ 11 w 38"/>
                <a:gd name="T3" fmla="*/ 42 h 122"/>
                <a:gd name="T4" fmla="*/ 38 w 38"/>
                <a:gd name="T5" fmla="*/ 81 h 122"/>
                <a:gd name="T6" fmla="*/ 28 w 38"/>
                <a:gd name="T7" fmla="*/ 122 h 122"/>
                <a:gd name="T8" fmla="*/ 10 w 38"/>
                <a:gd name="T9" fmla="*/ 69 h 122"/>
                <a:gd name="T10" fmla="*/ 0 w 38"/>
                <a:gd name="T11" fmla="*/ 28 h 122"/>
                <a:gd name="T12" fmla="*/ 14 w 38"/>
                <a:gd name="T13" fmla="*/ 0 h 122"/>
                <a:gd name="T14" fmla="*/ 14 w 38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122">
                  <a:moveTo>
                    <a:pt x="14" y="0"/>
                  </a:moveTo>
                  <a:lnTo>
                    <a:pt x="11" y="42"/>
                  </a:lnTo>
                  <a:lnTo>
                    <a:pt x="38" y="81"/>
                  </a:lnTo>
                  <a:lnTo>
                    <a:pt x="28" y="122"/>
                  </a:lnTo>
                  <a:lnTo>
                    <a:pt x="10" y="69"/>
                  </a:lnTo>
                  <a:lnTo>
                    <a:pt x="0" y="28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242"/>
            <p:cNvSpPr>
              <a:spLocks/>
            </p:cNvSpPr>
            <p:nvPr/>
          </p:nvSpPr>
          <p:spPr bwMode="auto">
            <a:xfrm>
              <a:off x="1421" y="3777"/>
              <a:ext cx="19" cy="15"/>
            </a:xfrm>
            <a:custGeom>
              <a:avLst/>
              <a:gdLst>
                <a:gd name="T0" fmla="*/ 0 w 65"/>
                <a:gd name="T1" fmla="*/ 19 h 54"/>
                <a:gd name="T2" fmla="*/ 65 w 65"/>
                <a:gd name="T3" fmla="*/ 54 h 54"/>
                <a:gd name="T4" fmla="*/ 15 w 65"/>
                <a:gd name="T5" fmla="*/ 0 h 54"/>
                <a:gd name="T6" fmla="*/ 0 w 65"/>
                <a:gd name="T7" fmla="*/ 19 h 54"/>
                <a:gd name="T8" fmla="*/ 0 w 65"/>
                <a:gd name="T9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4">
                  <a:moveTo>
                    <a:pt x="0" y="19"/>
                  </a:moveTo>
                  <a:lnTo>
                    <a:pt x="65" y="54"/>
                  </a:lnTo>
                  <a:lnTo>
                    <a:pt x="15" y="0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243"/>
            <p:cNvSpPr>
              <a:spLocks/>
            </p:cNvSpPr>
            <p:nvPr/>
          </p:nvSpPr>
          <p:spPr bwMode="auto">
            <a:xfrm>
              <a:off x="1391" y="3792"/>
              <a:ext cx="10" cy="13"/>
            </a:xfrm>
            <a:custGeom>
              <a:avLst/>
              <a:gdLst>
                <a:gd name="T0" fmla="*/ 32 w 32"/>
                <a:gd name="T1" fmla="*/ 0 h 48"/>
                <a:gd name="T2" fmla="*/ 0 w 32"/>
                <a:gd name="T3" fmla="*/ 7 h 48"/>
                <a:gd name="T4" fmla="*/ 0 w 32"/>
                <a:gd name="T5" fmla="*/ 48 h 48"/>
                <a:gd name="T6" fmla="*/ 32 w 32"/>
                <a:gd name="T7" fmla="*/ 0 h 48"/>
                <a:gd name="T8" fmla="*/ 32 w 32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8">
                  <a:moveTo>
                    <a:pt x="32" y="0"/>
                  </a:moveTo>
                  <a:lnTo>
                    <a:pt x="0" y="7"/>
                  </a:lnTo>
                  <a:lnTo>
                    <a:pt x="0" y="4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44"/>
            <p:cNvSpPr>
              <a:spLocks/>
            </p:cNvSpPr>
            <p:nvPr/>
          </p:nvSpPr>
          <p:spPr bwMode="auto">
            <a:xfrm>
              <a:off x="1291" y="3721"/>
              <a:ext cx="116" cy="92"/>
            </a:xfrm>
            <a:custGeom>
              <a:avLst/>
              <a:gdLst>
                <a:gd name="T0" fmla="*/ 345 w 409"/>
                <a:gd name="T1" fmla="*/ 258 h 324"/>
                <a:gd name="T2" fmla="*/ 177 w 409"/>
                <a:gd name="T3" fmla="*/ 253 h 324"/>
                <a:gd name="T4" fmla="*/ 146 w 409"/>
                <a:gd name="T5" fmla="*/ 290 h 324"/>
                <a:gd name="T6" fmla="*/ 146 w 409"/>
                <a:gd name="T7" fmla="*/ 266 h 324"/>
                <a:gd name="T8" fmla="*/ 124 w 409"/>
                <a:gd name="T9" fmla="*/ 267 h 324"/>
                <a:gd name="T10" fmla="*/ 84 w 409"/>
                <a:gd name="T11" fmla="*/ 316 h 324"/>
                <a:gd name="T12" fmla="*/ 66 w 409"/>
                <a:gd name="T13" fmla="*/ 310 h 324"/>
                <a:gd name="T14" fmla="*/ 40 w 409"/>
                <a:gd name="T15" fmla="*/ 324 h 324"/>
                <a:gd name="T16" fmla="*/ 25 w 409"/>
                <a:gd name="T17" fmla="*/ 309 h 324"/>
                <a:gd name="T18" fmla="*/ 8 w 409"/>
                <a:gd name="T19" fmla="*/ 309 h 324"/>
                <a:gd name="T20" fmla="*/ 0 w 409"/>
                <a:gd name="T21" fmla="*/ 295 h 324"/>
                <a:gd name="T22" fmla="*/ 24 w 409"/>
                <a:gd name="T23" fmla="*/ 295 h 324"/>
                <a:gd name="T24" fmla="*/ 40 w 409"/>
                <a:gd name="T25" fmla="*/ 282 h 324"/>
                <a:gd name="T26" fmla="*/ 39 w 409"/>
                <a:gd name="T27" fmla="*/ 306 h 324"/>
                <a:gd name="T28" fmla="*/ 54 w 409"/>
                <a:gd name="T29" fmla="*/ 306 h 324"/>
                <a:gd name="T30" fmla="*/ 76 w 409"/>
                <a:gd name="T31" fmla="*/ 282 h 324"/>
                <a:gd name="T32" fmla="*/ 79 w 409"/>
                <a:gd name="T33" fmla="*/ 298 h 324"/>
                <a:gd name="T34" fmla="*/ 101 w 409"/>
                <a:gd name="T35" fmla="*/ 282 h 324"/>
                <a:gd name="T36" fmla="*/ 122 w 409"/>
                <a:gd name="T37" fmla="*/ 246 h 324"/>
                <a:gd name="T38" fmla="*/ 133 w 409"/>
                <a:gd name="T39" fmla="*/ 259 h 324"/>
                <a:gd name="T40" fmla="*/ 175 w 409"/>
                <a:gd name="T41" fmla="*/ 241 h 324"/>
                <a:gd name="T42" fmla="*/ 132 w 409"/>
                <a:gd name="T43" fmla="*/ 220 h 324"/>
                <a:gd name="T44" fmla="*/ 179 w 409"/>
                <a:gd name="T45" fmla="*/ 202 h 324"/>
                <a:gd name="T46" fmla="*/ 275 w 409"/>
                <a:gd name="T47" fmla="*/ 212 h 324"/>
                <a:gd name="T48" fmla="*/ 275 w 409"/>
                <a:gd name="T49" fmla="*/ 188 h 324"/>
                <a:gd name="T50" fmla="*/ 313 w 409"/>
                <a:gd name="T51" fmla="*/ 181 h 324"/>
                <a:gd name="T52" fmla="*/ 276 w 409"/>
                <a:gd name="T53" fmla="*/ 153 h 324"/>
                <a:gd name="T54" fmla="*/ 328 w 409"/>
                <a:gd name="T55" fmla="*/ 153 h 324"/>
                <a:gd name="T56" fmla="*/ 377 w 409"/>
                <a:gd name="T57" fmla="*/ 188 h 324"/>
                <a:gd name="T58" fmla="*/ 335 w 409"/>
                <a:gd name="T59" fmla="*/ 127 h 324"/>
                <a:gd name="T60" fmla="*/ 362 w 409"/>
                <a:gd name="T61" fmla="*/ 116 h 324"/>
                <a:gd name="T62" fmla="*/ 365 w 409"/>
                <a:gd name="T63" fmla="*/ 19 h 324"/>
                <a:gd name="T64" fmla="*/ 378 w 409"/>
                <a:gd name="T65" fmla="*/ 95 h 324"/>
                <a:gd name="T66" fmla="*/ 390 w 409"/>
                <a:gd name="T67" fmla="*/ 0 h 324"/>
                <a:gd name="T68" fmla="*/ 393 w 409"/>
                <a:gd name="T69" fmla="*/ 50 h 324"/>
                <a:gd name="T70" fmla="*/ 409 w 409"/>
                <a:gd name="T71" fmla="*/ 66 h 324"/>
                <a:gd name="T72" fmla="*/ 389 w 409"/>
                <a:gd name="T73" fmla="*/ 69 h 324"/>
                <a:gd name="T74" fmla="*/ 385 w 409"/>
                <a:gd name="T75" fmla="*/ 227 h 324"/>
                <a:gd name="T76" fmla="*/ 388 w 409"/>
                <a:gd name="T77" fmla="*/ 256 h 324"/>
                <a:gd name="T78" fmla="*/ 345 w 409"/>
                <a:gd name="T79" fmla="*/ 258 h 324"/>
                <a:gd name="T80" fmla="*/ 345 w 409"/>
                <a:gd name="T81" fmla="*/ 25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9" h="324">
                  <a:moveTo>
                    <a:pt x="345" y="258"/>
                  </a:moveTo>
                  <a:lnTo>
                    <a:pt x="177" y="253"/>
                  </a:lnTo>
                  <a:lnTo>
                    <a:pt x="146" y="290"/>
                  </a:lnTo>
                  <a:lnTo>
                    <a:pt x="146" y="266"/>
                  </a:lnTo>
                  <a:lnTo>
                    <a:pt x="124" y="267"/>
                  </a:lnTo>
                  <a:lnTo>
                    <a:pt x="84" y="316"/>
                  </a:lnTo>
                  <a:lnTo>
                    <a:pt x="66" y="310"/>
                  </a:lnTo>
                  <a:lnTo>
                    <a:pt x="40" y="324"/>
                  </a:lnTo>
                  <a:lnTo>
                    <a:pt x="25" y="309"/>
                  </a:lnTo>
                  <a:lnTo>
                    <a:pt x="8" y="309"/>
                  </a:lnTo>
                  <a:lnTo>
                    <a:pt x="0" y="295"/>
                  </a:lnTo>
                  <a:lnTo>
                    <a:pt x="24" y="295"/>
                  </a:lnTo>
                  <a:lnTo>
                    <a:pt x="40" y="282"/>
                  </a:lnTo>
                  <a:lnTo>
                    <a:pt x="39" y="306"/>
                  </a:lnTo>
                  <a:lnTo>
                    <a:pt x="54" y="306"/>
                  </a:lnTo>
                  <a:lnTo>
                    <a:pt x="76" y="282"/>
                  </a:lnTo>
                  <a:lnTo>
                    <a:pt x="79" y="298"/>
                  </a:lnTo>
                  <a:lnTo>
                    <a:pt x="101" y="282"/>
                  </a:lnTo>
                  <a:lnTo>
                    <a:pt x="122" y="246"/>
                  </a:lnTo>
                  <a:lnTo>
                    <a:pt x="133" y="259"/>
                  </a:lnTo>
                  <a:lnTo>
                    <a:pt x="175" y="241"/>
                  </a:lnTo>
                  <a:lnTo>
                    <a:pt x="132" y="220"/>
                  </a:lnTo>
                  <a:lnTo>
                    <a:pt x="179" y="202"/>
                  </a:lnTo>
                  <a:lnTo>
                    <a:pt x="275" y="212"/>
                  </a:lnTo>
                  <a:lnTo>
                    <a:pt x="275" y="188"/>
                  </a:lnTo>
                  <a:lnTo>
                    <a:pt x="313" y="181"/>
                  </a:lnTo>
                  <a:lnTo>
                    <a:pt x="276" y="153"/>
                  </a:lnTo>
                  <a:lnTo>
                    <a:pt x="328" y="153"/>
                  </a:lnTo>
                  <a:lnTo>
                    <a:pt x="377" y="188"/>
                  </a:lnTo>
                  <a:lnTo>
                    <a:pt x="335" y="127"/>
                  </a:lnTo>
                  <a:lnTo>
                    <a:pt x="362" y="116"/>
                  </a:lnTo>
                  <a:lnTo>
                    <a:pt x="365" y="19"/>
                  </a:lnTo>
                  <a:lnTo>
                    <a:pt x="378" y="95"/>
                  </a:lnTo>
                  <a:lnTo>
                    <a:pt x="390" y="0"/>
                  </a:lnTo>
                  <a:lnTo>
                    <a:pt x="393" y="50"/>
                  </a:lnTo>
                  <a:lnTo>
                    <a:pt x="409" y="66"/>
                  </a:lnTo>
                  <a:lnTo>
                    <a:pt x="389" y="69"/>
                  </a:lnTo>
                  <a:lnTo>
                    <a:pt x="385" y="227"/>
                  </a:lnTo>
                  <a:lnTo>
                    <a:pt x="388" y="256"/>
                  </a:lnTo>
                  <a:lnTo>
                    <a:pt x="345" y="258"/>
                  </a:lnTo>
                  <a:lnTo>
                    <a:pt x="345" y="2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45"/>
            <p:cNvSpPr>
              <a:spLocks/>
            </p:cNvSpPr>
            <p:nvPr/>
          </p:nvSpPr>
          <p:spPr bwMode="auto">
            <a:xfrm>
              <a:off x="1275" y="3756"/>
              <a:ext cx="61" cy="44"/>
            </a:xfrm>
            <a:custGeom>
              <a:avLst/>
              <a:gdLst>
                <a:gd name="T0" fmla="*/ 181 w 215"/>
                <a:gd name="T1" fmla="*/ 98 h 157"/>
                <a:gd name="T2" fmla="*/ 146 w 215"/>
                <a:gd name="T3" fmla="*/ 117 h 157"/>
                <a:gd name="T4" fmla="*/ 130 w 215"/>
                <a:gd name="T5" fmla="*/ 152 h 157"/>
                <a:gd name="T6" fmla="*/ 133 w 215"/>
                <a:gd name="T7" fmla="*/ 118 h 157"/>
                <a:gd name="T8" fmla="*/ 110 w 215"/>
                <a:gd name="T9" fmla="*/ 118 h 157"/>
                <a:gd name="T10" fmla="*/ 98 w 215"/>
                <a:gd name="T11" fmla="*/ 152 h 157"/>
                <a:gd name="T12" fmla="*/ 96 w 215"/>
                <a:gd name="T13" fmla="*/ 135 h 157"/>
                <a:gd name="T14" fmla="*/ 81 w 215"/>
                <a:gd name="T15" fmla="*/ 137 h 157"/>
                <a:gd name="T16" fmla="*/ 65 w 215"/>
                <a:gd name="T17" fmla="*/ 157 h 157"/>
                <a:gd name="T18" fmla="*/ 68 w 215"/>
                <a:gd name="T19" fmla="*/ 143 h 157"/>
                <a:gd name="T20" fmla="*/ 47 w 215"/>
                <a:gd name="T21" fmla="*/ 155 h 157"/>
                <a:gd name="T22" fmla="*/ 64 w 215"/>
                <a:gd name="T23" fmla="*/ 135 h 157"/>
                <a:gd name="T24" fmla="*/ 95 w 215"/>
                <a:gd name="T25" fmla="*/ 125 h 157"/>
                <a:gd name="T26" fmla="*/ 108 w 215"/>
                <a:gd name="T27" fmla="*/ 110 h 157"/>
                <a:gd name="T28" fmla="*/ 19 w 215"/>
                <a:gd name="T29" fmla="*/ 117 h 157"/>
                <a:gd name="T30" fmla="*/ 0 w 215"/>
                <a:gd name="T31" fmla="*/ 0 h 157"/>
                <a:gd name="T32" fmla="*/ 25 w 215"/>
                <a:gd name="T33" fmla="*/ 62 h 157"/>
                <a:gd name="T34" fmla="*/ 124 w 215"/>
                <a:gd name="T35" fmla="*/ 62 h 157"/>
                <a:gd name="T36" fmla="*/ 124 w 215"/>
                <a:gd name="T37" fmla="*/ 19 h 157"/>
                <a:gd name="T38" fmla="*/ 180 w 215"/>
                <a:gd name="T39" fmla="*/ 77 h 157"/>
                <a:gd name="T40" fmla="*/ 215 w 215"/>
                <a:gd name="T41" fmla="*/ 92 h 157"/>
                <a:gd name="T42" fmla="*/ 181 w 215"/>
                <a:gd name="T43" fmla="*/ 98 h 157"/>
                <a:gd name="T44" fmla="*/ 181 w 215"/>
                <a:gd name="T45" fmla="*/ 9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5" h="157">
                  <a:moveTo>
                    <a:pt x="181" y="98"/>
                  </a:moveTo>
                  <a:lnTo>
                    <a:pt x="146" y="117"/>
                  </a:lnTo>
                  <a:lnTo>
                    <a:pt x="130" y="152"/>
                  </a:lnTo>
                  <a:lnTo>
                    <a:pt x="133" y="118"/>
                  </a:lnTo>
                  <a:lnTo>
                    <a:pt x="110" y="118"/>
                  </a:lnTo>
                  <a:lnTo>
                    <a:pt x="98" y="152"/>
                  </a:lnTo>
                  <a:lnTo>
                    <a:pt x="96" y="135"/>
                  </a:lnTo>
                  <a:lnTo>
                    <a:pt x="81" y="137"/>
                  </a:lnTo>
                  <a:lnTo>
                    <a:pt x="65" y="157"/>
                  </a:lnTo>
                  <a:lnTo>
                    <a:pt x="68" y="143"/>
                  </a:lnTo>
                  <a:lnTo>
                    <a:pt x="47" y="155"/>
                  </a:lnTo>
                  <a:lnTo>
                    <a:pt x="64" y="135"/>
                  </a:lnTo>
                  <a:lnTo>
                    <a:pt x="95" y="125"/>
                  </a:lnTo>
                  <a:lnTo>
                    <a:pt x="108" y="110"/>
                  </a:lnTo>
                  <a:lnTo>
                    <a:pt x="19" y="117"/>
                  </a:lnTo>
                  <a:lnTo>
                    <a:pt x="0" y="0"/>
                  </a:lnTo>
                  <a:lnTo>
                    <a:pt x="25" y="62"/>
                  </a:lnTo>
                  <a:lnTo>
                    <a:pt x="124" y="62"/>
                  </a:lnTo>
                  <a:lnTo>
                    <a:pt x="124" y="19"/>
                  </a:lnTo>
                  <a:lnTo>
                    <a:pt x="180" y="77"/>
                  </a:lnTo>
                  <a:lnTo>
                    <a:pt x="215" y="92"/>
                  </a:lnTo>
                  <a:lnTo>
                    <a:pt x="181" y="98"/>
                  </a:lnTo>
                  <a:lnTo>
                    <a:pt x="181" y="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246"/>
            <p:cNvSpPr>
              <a:spLocks/>
            </p:cNvSpPr>
            <p:nvPr/>
          </p:nvSpPr>
          <p:spPr bwMode="auto">
            <a:xfrm>
              <a:off x="1319" y="3732"/>
              <a:ext cx="72" cy="48"/>
            </a:xfrm>
            <a:custGeom>
              <a:avLst/>
              <a:gdLst>
                <a:gd name="T0" fmla="*/ 25 w 251"/>
                <a:gd name="T1" fmla="*/ 170 h 172"/>
                <a:gd name="T2" fmla="*/ 108 w 251"/>
                <a:gd name="T3" fmla="*/ 146 h 172"/>
                <a:gd name="T4" fmla="*/ 175 w 251"/>
                <a:gd name="T5" fmla="*/ 95 h 172"/>
                <a:gd name="T6" fmla="*/ 221 w 251"/>
                <a:gd name="T7" fmla="*/ 82 h 172"/>
                <a:gd name="T8" fmla="*/ 214 w 251"/>
                <a:gd name="T9" fmla="*/ 70 h 172"/>
                <a:gd name="T10" fmla="*/ 251 w 251"/>
                <a:gd name="T11" fmla="*/ 0 h 172"/>
                <a:gd name="T12" fmla="*/ 196 w 251"/>
                <a:gd name="T13" fmla="*/ 74 h 172"/>
                <a:gd name="T14" fmla="*/ 156 w 251"/>
                <a:gd name="T15" fmla="*/ 67 h 172"/>
                <a:gd name="T16" fmla="*/ 149 w 251"/>
                <a:gd name="T17" fmla="*/ 98 h 172"/>
                <a:gd name="T18" fmla="*/ 118 w 251"/>
                <a:gd name="T19" fmla="*/ 75 h 172"/>
                <a:gd name="T20" fmla="*/ 114 w 251"/>
                <a:gd name="T21" fmla="*/ 113 h 172"/>
                <a:gd name="T22" fmla="*/ 38 w 251"/>
                <a:gd name="T23" fmla="*/ 129 h 172"/>
                <a:gd name="T24" fmla="*/ 0 w 251"/>
                <a:gd name="T25" fmla="*/ 93 h 172"/>
                <a:gd name="T26" fmla="*/ 38 w 251"/>
                <a:gd name="T27" fmla="*/ 149 h 172"/>
                <a:gd name="T28" fmla="*/ 1 w 251"/>
                <a:gd name="T29" fmla="*/ 172 h 172"/>
                <a:gd name="T30" fmla="*/ 25 w 251"/>
                <a:gd name="T31" fmla="*/ 170 h 172"/>
                <a:gd name="T32" fmla="*/ 25 w 251"/>
                <a:gd name="T33" fmla="*/ 17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172">
                  <a:moveTo>
                    <a:pt x="25" y="170"/>
                  </a:moveTo>
                  <a:lnTo>
                    <a:pt x="108" y="146"/>
                  </a:lnTo>
                  <a:lnTo>
                    <a:pt x="175" y="95"/>
                  </a:lnTo>
                  <a:lnTo>
                    <a:pt x="221" y="82"/>
                  </a:lnTo>
                  <a:lnTo>
                    <a:pt x="214" y="70"/>
                  </a:lnTo>
                  <a:lnTo>
                    <a:pt x="251" y="0"/>
                  </a:lnTo>
                  <a:lnTo>
                    <a:pt x="196" y="74"/>
                  </a:lnTo>
                  <a:lnTo>
                    <a:pt x="156" y="67"/>
                  </a:lnTo>
                  <a:lnTo>
                    <a:pt x="149" y="98"/>
                  </a:lnTo>
                  <a:lnTo>
                    <a:pt x="118" y="75"/>
                  </a:lnTo>
                  <a:lnTo>
                    <a:pt x="114" y="113"/>
                  </a:lnTo>
                  <a:lnTo>
                    <a:pt x="38" y="129"/>
                  </a:lnTo>
                  <a:lnTo>
                    <a:pt x="0" y="93"/>
                  </a:lnTo>
                  <a:lnTo>
                    <a:pt x="38" y="149"/>
                  </a:lnTo>
                  <a:lnTo>
                    <a:pt x="1" y="172"/>
                  </a:lnTo>
                  <a:lnTo>
                    <a:pt x="25" y="170"/>
                  </a:lnTo>
                  <a:lnTo>
                    <a:pt x="25" y="1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247"/>
            <p:cNvSpPr>
              <a:spLocks/>
            </p:cNvSpPr>
            <p:nvPr/>
          </p:nvSpPr>
          <p:spPr bwMode="auto">
            <a:xfrm>
              <a:off x="1379" y="3811"/>
              <a:ext cx="48" cy="20"/>
            </a:xfrm>
            <a:custGeom>
              <a:avLst/>
              <a:gdLst>
                <a:gd name="T0" fmla="*/ 72 w 168"/>
                <a:gd name="T1" fmla="*/ 19 h 68"/>
                <a:gd name="T2" fmla="*/ 106 w 168"/>
                <a:gd name="T3" fmla="*/ 22 h 68"/>
                <a:gd name="T4" fmla="*/ 168 w 168"/>
                <a:gd name="T5" fmla="*/ 66 h 68"/>
                <a:gd name="T6" fmla="*/ 145 w 168"/>
                <a:gd name="T7" fmla="*/ 68 h 68"/>
                <a:gd name="T8" fmla="*/ 108 w 168"/>
                <a:gd name="T9" fmla="*/ 40 h 68"/>
                <a:gd name="T10" fmla="*/ 86 w 168"/>
                <a:gd name="T11" fmla="*/ 43 h 68"/>
                <a:gd name="T12" fmla="*/ 90 w 168"/>
                <a:gd name="T13" fmla="*/ 68 h 68"/>
                <a:gd name="T14" fmla="*/ 55 w 168"/>
                <a:gd name="T15" fmla="*/ 12 h 68"/>
                <a:gd name="T16" fmla="*/ 0 w 168"/>
                <a:gd name="T17" fmla="*/ 0 h 68"/>
                <a:gd name="T18" fmla="*/ 65 w 168"/>
                <a:gd name="T19" fmla="*/ 4 h 68"/>
                <a:gd name="T20" fmla="*/ 72 w 168"/>
                <a:gd name="T21" fmla="*/ 19 h 68"/>
                <a:gd name="T22" fmla="*/ 72 w 168"/>
                <a:gd name="T2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68">
                  <a:moveTo>
                    <a:pt x="72" y="19"/>
                  </a:moveTo>
                  <a:lnTo>
                    <a:pt x="106" y="22"/>
                  </a:lnTo>
                  <a:lnTo>
                    <a:pt x="168" y="66"/>
                  </a:lnTo>
                  <a:lnTo>
                    <a:pt x="145" y="68"/>
                  </a:lnTo>
                  <a:lnTo>
                    <a:pt x="108" y="40"/>
                  </a:lnTo>
                  <a:lnTo>
                    <a:pt x="86" y="43"/>
                  </a:lnTo>
                  <a:lnTo>
                    <a:pt x="90" y="68"/>
                  </a:lnTo>
                  <a:lnTo>
                    <a:pt x="55" y="12"/>
                  </a:lnTo>
                  <a:lnTo>
                    <a:pt x="0" y="0"/>
                  </a:lnTo>
                  <a:lnTo>
                    <a:pt x="65" y="4"/>
                  </a:lnTo>
                  <a:lnTo>
                    <a:pt x="72" y="19"/>
                  </a:lnTo>
                  <a:lnTo>
                    <a:pt x="72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248"/>
            <p:cNvSpPr>
              <a:spLocks/>
            </p:cNvSpPr>
            <p:nvPr/>
          </p:nvSpPr>
          <p:spPr bwMode="auto">
            <a:xfrm>
              <a:off x="1263" y="3800"/>
              <a:ext cx="111" cy="45"/>
            </a:xfrm>
            <a:custGeom>
              <a:avLst/>
              <a:gdLst>
                <a:gd name="T0" fmla="*/ 76 w 391"/>
                <a:gd name="T1" fmla="*/ 0 h 164"/>
                <a:gd name="T2" fmla="*/ 17 w 391"/>
                <a:gd name="T3" fmla="*/ 31 h 164"/>
                <a:gd name="T4" fmla="*/ 0 w 391"/>
                <a:gd name="T5" fmla="*/ 56 h 164"/>
                <a:gd name="T6" fmla="*/ 27 w 391"/>
                <a:gd name="T7" fmla="*/ 66 h 164"/>
                <a:gd name="T8" fmla="*/ 36 w 391"/>
                <a:gd name="T9" fmla="*/ 74 h 164"/>
                <a:gd name="T10" fmla="*/ 78 w 391"/>
                <a:gd name="T11" fmla="*/ 74 h 164"/>
                <a:gd name="T12" fmla="*/ 135 w 391"/>
                <a:gd name="T13" fmla="*/ 69 h 164"/>
                <a:gd name="T14" fmla="*/ 200 w 391"/>
                <a:gd name="T15" fmla="*/ 72 h 164"/>
                <a:gd name="T16" fmla="*/ 239 w 391"/>
                <a:gd name="T17" fmla="*/ 63 h 164"/>
                <a:gd name="T18" fmla="*/ 271 w 391"/>
                <a:gd name="T19" fmla="*/ 72 h 164"/>
                <a:gd name="T20" fmla="*/ 282 w 391"/>
                <a:gd name="T21" fmla="*/ 88 h 164"/>
                <a:gd name="T22" fmla="*/ 346 w 391"/>
                <a:gd name="T23" fmla="*/ 96 h 164"/>
                <a:gd name="T24" fmla="*/ 335 w 391"/>
                <a:gd name="T25" fmla="*/ 108 h 164"/>
                <a:gd name="T26" fmla="*/ 341 w 391"/>
                <a:gd name="T27" fmla="*/ 129 h 164"/>
                <a:gd name="T28" fmla="*/ 341 w 391"/>
                <a:gd name="T29" fmla="*/ 164 h 164"/>
                <a:gd name="T30" fmla="*/ 352 w 391"/>
                <a:gd name="T31" fmla="*/ 139 h 164"/>
                <a:gd name="T32" fmla="*/ 376 w 391"/>
                <a:gd name="T33" fmla="*/ 147 h 164"/>
                <a:gd name="T34" fmla="*/ 371 w 391"/>
                <a:gd name="T35" fmla="*/ 132 h 164"/>
                <a:gd name="T36" fmla="*/ 354 w 391"/>
                <a:gd name="T37" fmla="*/ 114 h 164"/>
                <a:gd name="T38" fmla="*/ 363 w 391"/>
                <a:gd name="T39" fmla="*/ 99 h 164"/>
                <a:gd name="T40" fmla="*/ 357 w 391"/>
                <a:gd name="T41" fmla="*/ 71 h 164"/>
                <a:gd name="T42" fmla="*/ 376 w 391"/>
                <a:gd name="T43" fmla="*/ 63 h 164"/>
                <a:gd name="T44" fmla="*/ 391 w 391"/>
                <a:gd name="T45" fmla="*/ 43 h 164"/>
                <a:gd name="T46" fmla="*/ 364 w 391"/>
                <a:gd name="T47" fmla="*/ 57 h 164"/>
                <a:gd name="T48" fmla="*/ 288 w 391"/>
                <a:gd name="T49" fmla="*/ 51 h 164"/>
                <a:gd name="T50" fmla="*/ 288 w 391"/>
                <a:gd name="T51" fmla="*/ 6 h 164"/>
                <a:gd name="T52" fmla="*/ 275 w 391"/>
                <a:gd name="T53" fmla="*/ 50 h 164"/>
                <a:gd name="T54" fmla="*/ 247 w 391"/>
                <a:gd name="T55" fmla="*/ 50 h 164"/>
                <a:gd name="T56" fmla="*/ 243 w 391"/>
                <a:gd name="T57" fmla="*/ 20 h 164"/>
                <a:gd name="T58" fmla="*/ 223 w 391"/>
                <a:gd name="T59" fmla="*/ 50 h 164"/>
                <a:gd name="T60" fmla="*/ 141 w 391"/>
                <a:gd name="T61" fmla="*/ 53 h 164"/>
                <a:gd name="T62" fmla="*/ 45 w 391"/>
                <a:gd name="T63" fmla="*/ 69 h 164"/>
                <a:gd name="T64" fmla="*/ 38 w 391"/>
                <a:gd name="T65" fmla="*/ 63 h 164"/>
                <a:gd name="T66" fmla="*/ 107 w 391"/>
                <a:gd name="T67" fmla="*/ 37 h 164"/>
                <a:gd name="T68" fmla="*/ 27 w 391"/>
                <a:gd name="T69" fmla="*/ 60 h 164"/>
                <a:gd name="T70" fmla="*/ 14 w 391"/>
                <a:gd name="T71" fmla="*/ 51 h 164"/>
                <a:gd name="T72" fmla="*/ 65 w 391"/>
                <a:gd name="T73" fmla="*/ 24 h 164"/>
                <a:gd name="T74" fmla="*/ 34 w 391"/>
                <a:gd name="T75" fmla="*/ 32 h 164"/>
                <a:gd name="T76" fmla="*/ 76 w 391"/>
                <a:gd name="T77" fmla="*/ 0 h 164"/>
                <a:gd name="T78" fmla="*/ 76 w 391"/>
                <a:gd name="T7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1" h="164">
                  <a:moveTo>
                    <a:pt x="76" y="0"/>
                  </a:moveTo>
                  <a:lnTo>
                    <a:pt x="17" y="31"/>
                  </a:lnTo>
                  <a:lnTo>
                    <a:pt x="0" y="56"/>
                  </a:lnTo>
                  <a:lnTo>
                    <a:pt x="27" y="66"/>
                  </a:lnTo>
                  <a:lnTo>
                    <a:pt x="36" y="74"/>
                  </a:lnTo>
                  <a:lnTo>
                    <a:pt x="78" y="74"/>
                  </a:lnTo>
                  <a:lnTo>
                    <a:pt x="135" y="69"/>
                  </a:lnTo>
                  <a:lnTo>
                    <a:pt x="200" y="72"/>
                  </a:lnTo>
                  <a:lnTo>
                    <a:pt x="239" y="63"/>
                  </a:lnTo>
                  <a:lnTo>
                    <a:pt x="271" y="72"/>
                  </a:lnTo>
                  <a:lnTo>
                    <a:pt x="282" y="88"/>
                  </a:lnTo>
                  <a:lnTo>
                    <a:pt x="346" y="96"/>
                  </a:lnTo>
                  <a:lnTo>
                    <a:pt x="335" y="108"/>
                  </a:lnTo>
                  <a:lnTo>
                    <a:pt x="341" y="129"/>
                  </a:lnTo>
                  <a:lnTo>
                    <a:pt x="341" y="164"/>
                  </a:lnTo>
                  <a:lnTo>
                    <a:pt x="352" y="139"/>
                  </a:lnTo>
                  <a:lnTo>
                    <a:pt x="376" y="147"/>
                  </a:lnTo>
                  <a:lnTo>
                    <a:pt x="371" y="132"/>
                  </a:lnTo>
                  <a:lnTo>
                    <a:pt x="354" y="114"/>
                  </a:lnTo>
                  <a:lnTo>
                    <a:pt x="363" y="99"/>
                  </a:lnTo>
                  <a:lnTo>
                    <a:pt x="357" y="71"/>
                  </a:lnTo>
                  <a:lnTo>
                    <a:pt x="376" y="63"/>
                  </a:lnTo>
                  <a:lnTo>
                    <a:pt x="391" y="43"/>
                  </a:lnTo>
                  <a:lnTo>
                    <a:pt x="364" y="57"/>
                  </a:lnTo>
                  <a:lnTo>
                    <a:pt x="288" y="51"/>
                  </a:lnTo>
                  <a:lnTo>
                    <a:pt x="288" y="6"/>
                  </a:lnTo>
                  <a:lnTo>
                    <a:pt x="275" y="50"/>
                  </a:lnTo>
                  <a:lnTo>
                    <a:pt x="247" y="50"/>
                  </a:lnTo>
                  <a:lnTo>
                    <a:pt x="243" y="20"/>
                  </a:lnTo>
                  <a:lnTo>
                    <a:pt x="223" y="50"/>
                  </a:lnTo>
                  <a:lnTo>
                    <a:pt x="141" y="53"/>
                  </a:lnTo>
                  <a:lnTo>
                    <a:pt x="45" y="69"/>
                  </a:lnTo>
                  <a:lnTo>
                    <a:pt x="38" y="63"/>
                  </a:lnTo>
                  <a:lnTo>
                    <a:pt x="107" y="37"/>
                  </a:lnTo>
                  <a:lnTo>
                    <a:pt x="27" y="60"/>
                  </a:lnTo>
                  <a:lnTo>
                    <a:pt x="14" y="51"/>
                  </a:lnTo>
                  <a:lnTo>
                    <a:pt x="65" y="24"/>
                  </a:lnTo>
                  <a:lnTo>
                    <a:pt x="34" y="32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249"/>
            <p:cNvSpPr>
              <a:spLocks/>
            </p:cNvSpPr>
            <p:nvPr/>
          </p:nvSpPr>
          <p:spPr bwMode="auto">
            <a:xfrm>
              <a:off x="1363" y="3703"/>
              <a:ext cx="33" cy="51"/>
            </a:xfrm>
            <a:custGeom>
              <a:avLst/>
              <a:gdLst>
                <a:gd name="T0" fmla="*/ 122 w 122"/>
                <a:gd name="T1" fmla="*/ 0 h 185"/>
                <a:gd name="T2" fmla="*/ 60 w 122"/>
                <a:gd name="T3" fmla="*/ 93 h 185"/>
                <a:gd name="T4" fmla="*/ 0 w 122"/>
                <a:gd name="T5" fmla="*/ 122 h 185"/>
                <a:gd name="T6" fmla="*/ 2 w 122"/>
                <a:gd name="T7" fmla="*/ 185 h 185"/>
                <a:gd name="T8" fmla="*/ 30 w 122"/>
                <a:gd name="T9" fmla="*/ 183 h 185"/>
                <a:gd name="T10" fmla="*/ 13 w 122"/>
                <a:gd name="T11" fmla="*/ 129 h 185"/>
                <a:gd name="T12" fmla="*/ 110 w 122"/>
                <a:gd name="T13" fmla="*/ 76 h 185"/>
                <a:gd name="T14" fmla="*/ 91 w 122"/>
                <a:gd name="T15" fmla="*/ 72 h 185"/>
                <a:gd name="T16" fmla="*/ 122 w 122"/>
                <a:gd name="T17" fmla="*/ 33 h 185"/>
                <a:gd name="T18" fmla="*/ 122 w 122"/>
                <a:gd name="T19" fmla="*/ 0 h 185"/>
                <a:gd name="T20" fmla="*/ 122 w 122"/>
                <a:gd name="T2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85">
                  <a:moveTo>
                    <a:pt x="122" y="0"/>
                  </a:moveTo>
                  <a:lnTo>
                    <a:pt x="60" y="93"/>
                  </a:lnTo>
                  <a:lnTo>
                    <a:pt x="0" y="122"/>
                  </a:lnTo>
                  <a:lnTo>
                    <a:pt x="2" y="185"/>
                  </a:lnTo>
                  <a:lnTo>
                    <a:pt x="30" y="183"/>
                  </a:lnTo>
                  <a:lnTo>
                    <a:pt x="13" y="129"/>
                  </a:lnTo>
                  <a:lnTo>
                    <a:pt x="110" y="76"/>
                  </a:lnTo>
                  <a:lnTo>
                    <a:pt x="91" y="72"/>
                  </a:lnTo>
                  <a:lnTo>
                    <a:pt x="122" y="33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250"/>
            <p:cNvSpPr>
              <a:spLocks/>
            </p:cNvSpPr>
            <p:nvPr/>
          </p:nvSpPr>
          <p:spPr bwMode="auto">
            <a:xfrm>
              <a:off x="1253" y="3671"/>
              <a:ext cx="124" cy="113"/>
            </a:xfrm>
            <a:custGeom>
              <a:avLst/>
              <a:gdLst>
                <a:gd name="T0" fmla="*/ 395 w 432"/>
                <a:gd name="T1" fmla="*/ 251 h 398"/>
                <a:gd name="T2" fmla="*/ 353 w 432"/>
                <a:gd name="T3" fmla="*/ 279 h 398"/>
                <a:gd name="T4" fmla="*/ 221 w 432"/>
                <a:gd name="T5" fmla="*/ 279 h 398"/>
                <a:gd name="T6" fmla="*/ 17 w 432"/>
                <a:gd name="T7" fmla="*/ 296 h 398"/>
                <a:gd name="T8" fmla="*/ 27 w 432"/>
                <a:gd name="T9" fmla="*/ 374 h 398"/>
                <a:gd name="T10" fmla="*/ 44 w 432"/>
                <a:gd name="T11" fmla="*/ 383 h 398"/>
                <a:gd name="T12" fmla="*/ 112 w 432"/>
                <a:gd name="T13" fmla="*/ 379 h 398"/>
                <a:gd name="T14" fmla="*/ 113 w 432"/>
                <a:gd name="T15" fmla="*/ 398 h 398"/>
                <a:gd name="T16" fmla="*/ 19 w 432"/>
                <a:gd name="T17" fmla="*/ 388 h 398"/>
                <a:gd name="T18" fmla="*/ 5 w 432"/>
                <a:gd name="T19" fmla="*/ 368 h 398"/>
                <a:gd name="T20" fmla="*/ 0 w 432"/>
                <a:gd name="T21" fmla="*/ 288 h 398"/>
                <a:gd name="T22" fmla="*/ 134 w 432"/>
                <a:gd name="T23" fmla="*/ 279 h 398"/>
                <a:gd name="T24" fmla="*/ 102 w 432"/>
                <a:gd name="T25" fmla="*/ 235 h 398"/>
                <a:gd name="T26" fmla="*/ 61 w 432"/>
                <a:gd name="T27" fmla="*/ 227 h 398"/>
                <a:gd name="T28" fmla="*/ 124 w 432"/>
                <a:gd name="T29" fmla="*/ 229 h 398"/>
                <a:gd name="T30" fmla="*/ 182 w 432"/>
                <a:gd name="T31" fmla="*/ 253 h 398"/>
                <a:gd name="T32" fmla="*/ 181 w 432"/>
                <a:gd name="T33" fmla="*/ 207 h 398"/>
                <a:gd name="T34" fmla="*/ 223 w 432"/>
                <a:gd name="T35" fmla="*/ 243 h 398"/>
                <a:gd name="T36" fmla="*/ 291 w 432"/>
                <a:gd name="T37" fmla="*/ 243 h 398"/>
                <a:gd name="T38" fmla="*/ 235 w 432"/>
                <a:gd name="T39" fmla="*/ 192 h 398"/>
                <a:gd name="T40" fmla="*/ 350 w 432"/>
                <a:gd name="T41" fmla="*/ 211 h 398"/>
                <a:gd name="T42" fmla="*/ 387 w 432"/>
                <a:gd name="T43" fmla="*/ 207 h 398"/>
                <a:gd name="T44" fmla="*/ 291 w 432"/>
                <a:gd name="T45" fmla="*/ 185 h 398"/>
                <a:gd name="T46" fmla="*/ 245 w 432"/>
                <a:gd name="T47" fmla="*/ 168 h 398"/>
                <a:gd name="T48" fmla="*/ 314 w 432"/>
                <a:gd name="T49" fmla="*/ 176 h 398"/>
                <a:gd name="T50" fmla="*/ 349 w 432"/>
                <a:gd name="T51" fmla="*/ 134 h 398"/>
                <a:gd name="T52" fmla="*/ 386 w 432"/>
                <a:gd name="T53" fmla="*/ 146 h 398"/>
                <a:gd name="T54" fmla="*/ 358 w 432"/>
                <a:gd name="T55" fmla="*/ 78 h 398"/>
                <a:gd name="T56" fmla="*/ 387 w 432"/>
                <a:gd name="T57" fmla="*/ 38 h 398"/>
                <a:gd name="T58" fmla="*/ 392 w 432"/>
                <a:gd name="T59" fmla="*/ 0 h 398"/>
                <a:gd name="T60" fmla="*/ 403 w 432"/>
                <a:gd name="T61" fmla="*/ 17 h 398"/>
                <a:gd name="T62" fmla="*/ 387 w 432"/>
                <a:gd name="T63" fmla="*/ 69 h 398"/>
                <a:gd name="T64" fmla="*/ 399 w 432"/>
                <a:gd name="T65" fmla="*/ 154 h 398"/>
                <a:gd name="T66" fmla="*/ 414 w 432"/>
                <a:gd name="T67" fmla="*/ 75 h 398"/>
                <a:gd name="T68" fmla="*/ 410 w 432"/>
                <a:gd name="T69" fmla="*/ 42 h 398"/>
                <a:gd name="T70" fmla="*/ 423 w 432"/>
                <a:gd name="T71" fmla="*/ 42 h 398"/>
                <a:gd name="T72" fmla="*/ 423 w 432"/>
                <a:gd name="T73" fmla="*/ 78 h 398"/>
                <a:gd name="T74" fmla="*/ 432 w 432"/>
                <a:gd name="T75" fmla="*/ 73 h 398"/>
                <a:gd name="T76" fmla="*/ 421 w 432"/>
                <a:gd name="T77" fmla="*/ 96 h 398"/>
                <a:gd name="T78" fmla="*/ 411 w 432"/>
                <a:gd name="T79" fmla="*/ 173 h 398"/>
                <a:gd name="T80" fmla="*/ 410 w 432"/>
                <a:gd name="T81" fmla="*/ 223 h 398"/>
                <a:gd name="T82" fmla="*/ 392 w 432"/>
                <a:gd name="T83" fmla="*/ 232 h 398"/>
                <a:gd name="T84" fmla="*/ 395 w 432"/>
                <a:gd name="T85" fmla="*/ 251 h 398"/>
                <a:gd name="T86" fmla="*/ 395 w 432"/>
                <a:gd name="T87" fmla="*/ 251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2" h="398">
                  <a:moveTo>
                    <a:pt x="395" y="251"/>
                  </a:moveTo>
                  <a:lnTo>
                    <a:pt x="353" y="279"/>
                  </a:lnTo>
                  <a:lnTo>
                    <a:pt x="221" y="279"/>
                  </a:lnTo>
                  <a:lnTo>
                    <a:pt x="17" y="296"/>
                  </a:lnTo>
                  <a:lnTo>
                    <a:pt x="27" y="374"/>
                  </a:lnTo>
                  <a:lnTo>
                    <a:pt x="44" y="383"/>
                  </a:lnTo>
                  <a:lnTo>
                    <a:pt x="112" y="379"/>
                  </a:lnTo>
                  <a:lnTo>
                    <a:pt x="113" y="398"/>
                  </a:lnTo>
                  <a:lnTo>
                    <a:pt x="19" y="388"/>
                  </a:lnTo>
                  <a:lnTo>
                    <a:pt x="5" y="368"/>
                  </a:lnTo>
                  <a:lnTo>
                    <a:pt x="0" y="288"/>
                  </a:lnTo>
                  <a:lnTo>
                    <a:pt x="134" y="279"/>
                  </a:lnTo>
                  <a:lnTo>
                    <a:pt x="102" y="235"/>
                  </a:lnTo>
                  <a:lnTo>
                    <a:pt x="61" y="227"/>
                  </a:lnTo>
                  <a:lnTo>
                    <a:pt x="124" y="229"/>
                  </a:lnTo>
                  <a:lnTo>
                    <a:pt x="182" y="253"/>
                  </a:lnTo>
                  <a:lnTo>
                    <a:pt x="181" y="207"/>
                  </a:lnTo>
                  <a:lnTo>
                    <a:pt x="223" y="243"/>
                  </a:lnTo>
                  <a:lnTo>
                    <a:pt x="291" y="243"/>
                  </a:lnTo>
                  <a:lnTo>
                    <a:pt x="235" y="192"/>
                  </a:lnTo>
                  <a:lnTo>
                    <a:pt x="350" y="211"/>
                  </a:lnTo>
                  <a:lnTo>
                    <a:pt x="387" y="207"/>
                  </a:lnTo>
                  <a:lnTo>
                    <a:pt x="291" y="185"/>
                  </a:lnTo>
                  <a:lnTo>
                    <a:pt x="245" y="168"/>
                  </a:lnTo>
                  <a:lnTo>
                    <a:pt x="314" y="176"/>
                  </a:lnTo>
                  <a:lnTo>
                    <a:pt x="349" y="134"/>
                  </a:lnTo>
                  <a:lnTo>
                    <a:pt x="386" y="146"/>
                  </a:lnTo>
                  <a:lnTo>
                    <a:pt x="358" y="78"/>
                  </a:lnTo>
                  <a:lnTo>
                    <a:pt x="387" y="38"/>
                  </a:lnTo>
                  <a:lnTo>
                    <a:pt x="392" y="0"/>
                  </a:lnTo>
                  <a:lnTo>
                    <a:pt x="403" y="17"/>
                  </a:lnTo>
                  <a:lnTo>
                    <a:pt x="387" y="69"/>
                  </a:lnTo>
                  <a:lnTo>
                    <a:pt x="399" y="154"/>
                  </a:lnTo>
                  <a:lnTo>
                    <a:pt x="414" y="75"/>
                  </a:lnTo>
                  <a:lnTo>
                    <a:pt x="410" y="42"/>
                  </a:lnTo>
                  <a:lnTo>
                    <a:pt x="423" y="42"/>
                  </a:lnTo>
                  <a:lnTo>
                    <a:pt x="423" y="78"/>
                  </a:lnTo>
                  <a:lnTo>
                    <a:pt x="432" y="73"/>
                  </a:lnTo>
                  <a:lnTo>
                    <a:pt x="421" y="96"/>
                  </a:lnTo>
                  <a:lnTo>
                    <a:pt x="411" y="173"/>
                  </a:lnTo>
                  <a:lnTo>
                    <a:pt x="410" y="223"/>
                  </a:lnTo>
                  <a:lnTo>
                    <a:pt x="392" y="232"/>
                  </a:lnTo>
                  <a:lnTo>
                    <a:pt x="395" y="251"/>
                  </a:lnTo>
                  <a:lnTo>
                    <a:pt x="395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251"/>
            <p:cNvSpPr>
              <a:spLocks/>
            </p:cNvSpPr>
            <p:nvPr/>
          </p:nvSpPr>
          <p:spPr bwMode="auto">
            <a:xfrm>
              <a:off x="1374" y="3697"/>
              <a:ext cx="11" cy="35"/>
            </a:xfrm>
            <a:custGeom>
              <a:avLst/>
              <a:gdLst>
                <a:gd name="T0" fmla="*/ 11 w 36"/>
                <a:gd name="T1" fmla="*/ 1 h 123"/>
                <a:gd name="T2" fmla="*/ 17 w 36"/>
                <a:gd name="T3" fmla="*/ 61 h 123"/>
                <a:gd name="T4" fmla="*/ 0 w 36"/>
                <a:gd name="T5" fmla="*/ 123 h 123"/>
                <a:gd name="T6" fmla="*/ 12 w 36"/>
                <a:gd name="T7" fmla="*/ 119 h 123"/>
                <a:gd name="T8" fmla="*/ 36 w 36"/>
                <a:gd name="T9" fmla="*/ 16 h 123"/>
                <a:gd name="T10" fmla="*/ 21 w 36"/>
                <a:gd name="T11" fmla="*/ 34 h 123"/>
                <a:gd name="T12" fmla="*/ 18 w 36"/>
                <a:gd name="T13" fmla="*/ 0 h 123"/>
                <a:gd name="T14" fmla="*/ 11 w 36"/>
                <a:gd name="T15" fmla="*/ 1 h 123"/>
                <a:gd name="T16" fmla="*/ 11 w 36"/>
                <a:gd name="T17" fmla="*/ 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23">
                  <a:moveTo>
                    <a:pt x="11" y="1"/>
                  </a:moveTo>
                  <a:lnTo>
                    <a:pt x="17" y="61"/>
                  </a:lnTo>
                  <a:lnTo>
                    <a:pt x="0" y="123"/>
                  </a:lnTo>
                  <a:lnTo>
                    <a:pt x="12" y="119"/>
                  </a:lnTo>
                  <a:lnTo>
                    <a:pt x="36" y="16"/>
                  </a:lnTo>
                  <a:lnTo>
                    <a:pt x="21" y="34"/>
                  </a:lnTo>
                  <a:lnTo>
                    <a:pt x="18" y="0"/>
                  </a:lnTo>
                  <a:lnTo>
                    <a:pt x="11" y="1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252"/>
            <p:cNvSpPr>
              <a:spLocks/>
            </p:cNvSpPr>
            <p:nvPr/>
          </p:nvSpPr>
          <p:spPr bwMode="auto">
            <a:xfrm>
              <a:off x="1314" y="3688"/>
              <a:ext cx="47" cy="31"/>
            </a:xfrm>
            <a:custGeom>
              <a:avLst/>
              <a:gdLst>
                <a:gd name="T0" fmla="*/ 160 w 160"/>
                <a:gd name="T1" fmla="*/ 0 h 114"/>
                <a:gd name="T2" fmla="*/ 128 w 160"/>
                <a:gd name="T3" fmla="*/ 3 h 114"/>
                <a:gd name="T4" fmla="*/ 95 w 160"/>
                <a:gd name="T5" fmla="*/ 55 h 114"/>
                <a:gd name="T6" fmla="*/ 38 w 160"/>
                <a:gd name="T7" fmla="*/ 92 h 114"/>
                <a:gd name="T8" fmla="*/ 0 w 160"/>
                <a:gd name="T9" fmla="*/ 99 h 114"/>
                <a:gd name="T10" fmla="*/ 0 w 160"/>
                <a:gd name="T11" fmla="*/ 114 h 114"/>
                <a:gd name="T12" fmla="*/ 19 w 160"/>
                <a:gd name="T13" fmla="*/ 114 h 114"/>
                <a:gd name="T14" fmla="*/ 55 w 160"/>
                <a:gd name="T15" fmla="*/ 97 h 114"/>
                <a:gd name="T16" fmla="*/ 110 w 160"/>
                <a:gd name="T17" fmla="*/ 54 h 114"/>
                <a:gd name="T18" fmla="*/ 130 w 160"/>
                <a:gd name="T19" fmla="*/ 11 h 114"/>
                <a:gd name="T20" fmla="*/ 156 w 160"/>
                <a:gd name="T21" fmla="*/ 11 h 114"/>
                <a:gd name="T22" fmla="*/ 160 w 160"/>
                <a:gd name="T23" fmla="*/ 0 h 114"/>
                <a:gd name="T24" fmla="*/ 160 w 160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114">
                  <a:moveTo>
                    <a:pt x="160" y="0"/>
                  </a:moveTo>
                  <a:lnTo>
                    <a:pt x="128" y="3"/>
                  </a:lnTo>
                  <a:lnTo>
                    <a:pt x="95" y="55"/>
                  </a:lnTo>
                  <a:lnTo>
                    <a:pt x="38" y="92"/>
                  </a:lnTo>
                  <a:lnTo>
                    <a:pt x="0" y="99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55" y="97"/>
                  </a:lnTo>
                  <a:lnTo>
                    <a:pt x="110" y="54"/>
                  </a:lnTo>
                  <a:lnTo>
                    <a:pt x="130" y="11"/>
                  </a:lnTo>
                  <a:lnTo>
                    <a:pt x="156" y="1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253"/>
            <p:cNvSpPr>
              <a:spLocks/>
            </p:cNvSpPr>
            <p:nvPr/>
          </p:nvSpPr>
          <p:spPr bwMode="auto">
            <a:xfrm>
              <a:off x="1256" y="3719"/>
              <a:ext cx="50" cy="35"/>
            </a:xfrm>
            <a:custGeom>
              <a:avLst/>
              <a:gdLst>
                <a:gd name="T0" fmla="*/ 176 w 176"/>
                <a:gd name="T1" fmla="*/ 0 h 126"/>
                <a:gd name="T2" fmla="*/ 97 w 176"/>
                <a:gd name="T3" fmla="*/ 51 h 126"/>
                <a:gd name="T4" fmla="*/ 34 w 176"/>
                <a:gd name="T5" fmla="*/ 74 h 126"/>
                <a:gd name="T6" fmla="*/ 55 w 176"/>
                <a:gd name="T7" fmla="*/ 4 h 126"/>
                <a:gd name="T8" fmla="*/ 40 w 176"/>
                <a:gd name="T9" fmla="*/ 2 h 126"/>
                <a:gd name="T10" fmla="*/ 9 w 176"/>
                <a:gd name="T11" fmla="*/ 74 h 126"/>
                <a:gd name="T12" fmla="*/ 0 w 176"/>
                <a:gd name="T13" fmla="*/ 126 h 126"/>
                <a:gd name="T14" fmla="*/ 41 w 176"/>
                <a:gd name="T15" fmla="*/ 11 h 126"/>
                <a:gd name="T16" fmla="*/ 41 w 176"/>
                <a:gd name="T17" fmla="*/ 31 h 126"/>
                <a:gd name="T18" fmla="*/ 19 w 176"/>
                <a:gd name="T19" fmla="*/ 99 h 126"/>
                <a:gd name="T20" fmla="*/ 39 w 176"/>
                <a:gd name="T21" fmla="*/ 95 h 126"/>
                <a:gd name="T22" fmla="*/ 62 w 176"/>
                <a:gd name="T23" fmla="*/ 88 h 126"/>
                <a:gd name="T24" fmla="*/ 70 w 176"/>
                <a:gd name="T25" fmla="*/ 107 h 126"/>
                <a:gd name="T26" fmla="*/ 51 w 176"/>
                <a:gd name="T27" fmla="*/ 122 h 126"/>
                <a:gd name="T28" fmla="*/ 77 w 176"/>
                <a:gd name="T29" fmla="*/ 122 h 126"/>
                <a:gd name="T30" fmla="*/ 77 w 176"/>
                <a:gd name="T31" fmla="*/ 81 h 126"/>
                <a:gd name="T32" fmla="*/ 58 w 176"/>
                <a:gd name="T33" fmla="*/ 75 h 126"/>
                <a:gd name="T34" fmla="*/ 96 w 176"/>
                <a:gd name="T35" fmla="*/ 64 h 126"/>
                <a:gd name="T36" fmla="*/ 176 w 176"/>
                <a:gd name="T37" fmla="*/ 0 h 126"/>
                <a:gd name="T38" fmla="*/ 176 w 176"/>
                <a:gd name="T3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6" h="126">
                  <a:moveTo>
                    <a:pt x="176" y="0"/>
                  </a:moveTo>
                  <a:lnTo>
                    <a:pt x="97" y="51"/>
                  </a:lnTo>
                  <a:lnTo>
                    <a:pt x="34" y="74"/>
                  </a:lnTo>
                  <a:lnTo>
                    <a:pt x="55" y="4"/>
                  </a:lnTo>
                  <a:lnTo>
                    <a:pt x="40" y="2"/>
                  </a:lnTo>
                  <a:lnTo>
                    <a:pt x="9" y="74"/>
                  </a:lnTo>
                  <a:lnTo>
                    <a:pt x="0" y="126"/>
                  </a:lnTo>
                  <a:lnTo>
                    <a:pt x="41" y="11"/>
                  </a:lnTo>
                  <a:lnTo>
                    <a:pt x="41" y="31"/>
                  </a:lnTo>
                  <a:lnTo>
                    <a:pt x="19" y="99"/>
                  </a:lnTo>
                  <a:lnTo>
                    <a:pt x="39" y="95"/>
                  </a:lnTo>
                  <a:lnTo>
                    <a:pt x="62" y="88"/>
                  </a:lnTo>
                  <a:lnTo>
                    <a:pt x="70" y="107"/>
                  </a:lnTo>
                  <a:lnTo>
                    <a:pt x="51" y="122"/>
                  </a:lnTo>
                  <a:lnTo>
                    <a:pt x="77" y="122"/>
                  </a:lnTo>
                  <a:lnTo>
                    <a:pt x="77" y="81"/>
                  </a:lnTo>
                  <a:lnTo>
                    <a:pt x="58" y="75"/>
                  </a:lnTo>
                  <a:lnTo>
                    <a:pt x="96" y="64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254"/>
            <p:cNvSpPr>
              <a:spLocks/>
            </p:cNvSpPr>
            <p:nvPr/>
          </p:nvSpPr>
          <p:spPr bwMode="auto">
            <a:xfrm>
              <a:off x="1240" y="3732"/>
              <a:ext cx="19" cy="20"/>
            </a:xfrm>
            <a:custGeom>
              <a:avLst/>
              <a:gdLst>
                <a:gd name="T0" fmla="*/ 70 w 70"/>
                <a:gd name="T1" fmla="*/ 12 h 68"/>
                <a:gd name="T2" fmla="*/ 34 w 70"/>
                <a:gd name="T3" fmla="*/ 0 h 68"/>
                <a:gd name="T4" fmla="*/ 16 w 70"/>
                <a:gd name="T5" fmla="*/ 21 h 68"/>
                <a:gd name="T6" fmla="*/ 16 w 70"/>
                <a:gd name="T7" fmla="*/ 37 h 68"/>
                <a:gd name="T8" fmla="*/ 0 w 70"/>
                <a:gd name="T9" fmla="*/ 50 h 68"/>
                <a:gd name="T10" fmla="*/ 1 w 70"/>
                <a:gd name="T11" fmla="*/ 68 h 68"/>
                <a:gd name="T12" fmla="*/ 11 w 70"/>
                <a:gd name="T13" fmla="*/ 53 h 68"/>
                <a:gd name="T14" fmla="*/ 26 w 70"/>
                <a:gd name="T15" fmla="*/ 46 h 68"/>
                <a:gd name="T16" fmla="*/ 30 w 70"/>
                <a:gd name="T17" fmla="*/ 24 h 68"/>
                <a:gd name="T18" fmla="*/ 49 w 70"/>
                <a:gd name="T19" fmla="*/ 17 h 68"/>
                <a:gd name="T20" fmla="*/ 69 w 70"/>
                <a:gd name="T21" fmla="*/ 25 h 68"/>
                <a:gd name="T22" fmla="*/ 70 w 70"/>
                <a:gd name="T23" fmla="*/ 12 h 68"/>
                <a:gd name="T24" fmla="*/ 70 w 70"/>
                <a:gd name="T25" fmla="*/ 1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68">
                  <a:moveTo>
                    <a:pt x="70" y="12"/>
                  </a:moveTo>
                  <a:lnTo>
                    <a:pt x="34" y="0"/>
                  </a:lnTo>
                  <a:lnTo>
                    <a:pt x="16" y="21"/>
                  </a:lnTo>
                  <a:lnTo>
                    <a:pt x="16" y="37"/>
                  </a:lnTo>
                  <a:lnTo>
                    <a:pt x="0" y="50"/>
                  </a:lnTo>
                  <a:lnTo>
                    <a:pt x="1" y="68"/>
                  </a:lnTo>
                  <a:lnTo>
                    <a:pt x="11" y="53"/>
                  </a:lnTo>
                  <a:lnTo>
                    <a:pt x="26" y="46"/>
                  </a:lnTo>
                  <a:lnTo>
                    <a:pt x="30" y="24"/>
                  </a:lnTo>
                  <a:lnTo>
                    <a:pt x="49" y="17"/>
                  </a:lnTo>
                  <a:lnTo>
                    <a:pt x="69" y="25"/>
                  </a:lnTo>
                  <a:lnTo>
                    <a:pt x="70" y="12"/>
                  </a:lnTo>
                  <a:lnTo>
                    <a:pt x="7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255"/>
            <p:cNvSpPr>
              <a:spLocks/>
            </p:cNvSpPr>
            <p:nvPr/>
          </p:nvSpPr>
          <p:spPr bwMode="auto">
            <a:xfrm>
              <a:off x="1235" y="3756"/>
              <a:ext cx="12" cy="12"/>
            </a:xfrm>
            <a:custGeom>
              <a:avLst/>
              <a:gdLst>
                <a:gd name="T0" fmla="*/ 0 w 40"/>
                <a:gd name="T1" fmla="*/ 21 h 43"/>
                <a:gd name="T2" fmla="*/ 0 w 40"/>
                <a:gd name="T3" fmla="*/ 10 h 43"/>
                <a:gd name="T4" fmla="*/ 13 w 40"/>
                <a:gd name="T5" fmla="*/ 0 h 43"/>
                <a:gd name="T6" fmla="*/ 32 w 40"/>
                <a:gd name="T7" fmla="*/ 1 h 43"/>
                <a:gd name="T8" fmla="*/ 40 w 40"/>
                <a:gd name="T9" fmla="*/ 11 h 43"/>
                <a:gd name="T10" fmla="*/ 40 w 40"/>
                <a:gd name="T11" fmla="*/ 26 h 43"/>
                <a:gd name="T12" fmla="*/ 34 w 40"/>
                <a:gd name="T13" fmla="*/ 38 h 43"/>
                <a:gd name="T14" fmla="*/ 15 w 40"/>
                <a:gd name="T15" fmla="*/ 43 h 43"/>
                <a:gd name="T16" fmla="*/ 29 w 40"/>
                <a:gd name="T17" fmla="*/ 35 h 43"/>
                <a:gd name="T18" fmla="*/ 33 w 40"/>
                <a:gd name="T19" fmla="*/ 25 h 43"/>
                <a:gd name="T20" fmla="*/ 23 w 40"/>
                <a:gd name="T21" fmla="*/ 12 h 43"/>
                <a:gd name="T22" fmla="*/ 13 w 40"/>
                <a:gd name="T23" fmla="*/ 9 h 43"/>
                <a:gd name="T24" fmla="*/ 0 w 40"/>
                <a:gd name="T25" fmla="*/ 21 h 43"/>
                <a:gd name="T26" fmla="*/ 0 w 40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3">
                  <a:moveTo>
                    <a:pt x="0" y="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32" y="1"/>
                  </a:lnTo>
                  <a:lnTo>
                    <a:pt x="40" y="11"/>
                  </a:lnTo>
                  <a:lnTo>
                    <a:pt x="40" y="26"/>
                  </a:lnTo>
                  <a:lnTo>
                    <a:pt x="34" y="38"/>
                  </a:lnTo>
                  <a:lnTo>
                    <a:pt x="15" y="43"/>
                  </a:lnTo>
                  <a:lnTo>
                    <a:pt x="29" y="35"/>
                  </a:lnTo>
                  <a:lnTo>
                    <a:pt x="33" y="25"/>
                  </a:lnTo>
                  <a:lnTo>
                    <a:pt x="23" y="12"/>
                  </a:lnTo>
                  <a:lnTo>
                    <a:pt x="13" y="9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256"/>
            <p:cNvSpPr>
              <a:spLocks/>
            </p:cNvSpPr>
            <p:nvPr/>
          </p:nvSpPr>
          <p:spPr bwMode="auto">
            <a:xfrm>
              <a:off x="1188" y="3744"/>
              <a:ext cx="65" cy="33"/>
            </a:xfrm>
            <a:custGeom>
              <a:avLst/>
              <a:gdLst>
                <a:gd name="T0" fmla="*/ 173 w 227"/>
                <a:gd name="T1" fmla="*/ 37 h 117"/>
                <a:gd name="T2" fmla="*/ 194 w 227"/>
                <a:gd name="T3" fmla="*/ 38 h 117"/>
                <a:gd name="T4" fmla="*/ 206 w 227"/>
                <a:gd name="T5" fmla="*/ 48 h 117"/>
                <a:gd name="T6" fmla="*/ 198 w 227"/>
                <a:gd name="T7" fmla="*/ 34 h 117"/>
                <a:gd name="T8" fmla="*/ 203 w 227"/>
                <a:gd name="T9" fmla="*/ 29 h 117"/>
                <a:gd name="T10" fmla="*/ 227 w 227"/>
                <a:gd name="T11" fmla="*/ 30 h 117"/>
                <a:gd name="T12" fmla="*/ 159 w 227"/>
                <a:gd name="T13" fmla="*/ 18 h 117"/>
                <a:gd name="T14" fmla="*/ 84 w 227"/>
                <a:gd name="T15" fmla="*/ 0 h 117"/>
                <a:gd name="T16" fmla="*/ 62 w 227"/>
                <a:gd name="T17" fmla="*/ 5 h 117"/>
                <a:gd name="T18" fmla="*/ 33 w 227"/>
                <a:gd name="T19" fmla="*/ 34 h 117"/>
                <a:gd name="T20" fmla="*/ 22 w 227"/>
                <a:gd name="T21" fmla="*/ 56 h 117"/>
                <a:gd name="T22" fmla="*/ 0 w 227"/>
                <a:gd name="T23" fmla="*/ 76 h 117"/>
                <a:gd name="T24" fmla="*/ 3 w 227"/>
                <a:gd name="T25" fmla="*/ 92 h 117"/>
                <a:gd name="T26" fmla="*/ 47 w 227"/>
                <a:gd name="T27" fmla="*/ 109 h 117"/>
                <a:gd name="T28" fmla="*/ 96 w 227"/>
                <a:gd name="T29" fmla="*/ 117 h 117"/>
                <a:gd name="T30" fmla="*/ 59 w 227"/>
                <a:gd name="T31" fmla="*/ 107 h 117"/>
                <a:gd name="T32" fmla="*/ 32 w 227"/>
                <a:gd name="T33" fmla="*/ 98 h 117"/>
                <a:gd name="T34" fmla="*/ 13 w 227"/>
                <a:gd name="T35" fmla="*/ 88 h 117"/>
                <a:gd name="T36" fmla="*/ 11 w 227"/>
                <a:gd name="T37" fmla="*/ 79 h 117"/>
                <a:gd name="T38" fmla="*/ 40 w 227"/>
                <a:gd name="T39" fmla="*/ 81 h 117"/>
                <a:gd name="T40" fmla="*/ 26 w 227"/>
                <a:gd name="T41" fmla="*/ 71 h 117"/>
                <a:gd name="T42" fmla="*/ 37 w 227"/>
                <a:gd name="T43" fmla="*/ 56 h 117"/>
                <a:gd name="T44" fmla="*/ 55 w 227"/>
                <a:gd name="T45" fmla="*/ 47 h 117"/>
                <a:gd name="T46" fmla="*/ 55 w 227"/>
                <a:gd name="T47" fmla="*/ 30 h 117"/>
                <a:gd name="T48" fmla="*/ 69 w 227"/>
                <a:gd name="T49" fmla="*/ 11 h 117"/>
                <a:gd name="T50" fmla="*/ 81 w 227"/>
                <a:gd name="T51" fmla="*/ 9 h 117"/>
                <a:gd name="T52" fmla="*/ 135 w 227"/>
                <a:gd name="T53" fmla="*/ 20 h 117"/>
                <a:gd name="T54" fmla="*/ 173 w 227"/>
                <a:gd name="T55" fmla="*/ 25 h 117"/>
                <a:gd name="T56" fmla="*/ 173 w 227"/>
                <a:gd name="T57" fmla="*/ 37 h 117"/>
                <a:gd name="T58" fmla="*/ 173 w 227"/>
                <a:gd name="T59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7" h="117">
                  <a:moveTo>
                    <a:pt x="173" y="37"/>
                  </a:moveTo>
                  <a:lnTo>
                    <a:pt x="194" y="38"/>
                  </a:lnTo>
                  <a:lnTo>
                    <a:pt x="206" y="48"/>
                  </a:lnTo>
                  <a:lnTo>
                    <a:pt x="198" y="34"/>
                  </a:lnTo>
                  <a:lnTo>
                    <a:pt x="203" y="29"/>
                  </a:lnTo>
                  <a:lnTo>
                    <a:pt x="227" y="30"/>
                  </a:lnTo>
                  <a:lnTo>
                    <a:pt x="159" y="18"/>
                  </a:lnTo>
                  <a:lnTo>
                    <a:pt x="84" y="0"/>
                  </a:lnTo>
                  <a:lnTo>
                    <a:pt x="62" y="5"/>
                  </a:lnTo>
                  <a:lnTo>
                    <a:pt x="33" y="34"/>
                  </a:lnTo>
                  <a:lnTo>
                    <a:pt x="22" y="56"/>
                  </a:lnTo>
                  <a:lnTo>
                    <a:pt x="0" y="76"/>
                  </a:lnTo>
                  <a:lnTo>
                    <a:pt x="3" y="92"/>
                  </a:lnTo>
                  <a:lnTo>
                    <a:pt x="47" y="109"/>
                  </a:lnTo>
                  <a:lnTo>
                    <a:pt x="96" y="117"/>
                  </a:lnTo>
                  <a:lnTo>
                    <a:pt x="59" y="107"/>
                  </a:lnTo>
                  <a:lnTo>
                    <a:pt x="32" y="98"/>
                  </a:lnTo>
                  <a:lnTo>
                    <a:pt x="13" y="88"/>
                  </a:lnTo>
                  <a:lnTo>
                    <a:pt x="11" y="79"/>
                  </a:lnTo>
                  <a:lnTo>
                    <a:pt x="40" y="81"/>
                  </a:lnTo>
                  <a:lnTo>
                    <a:pt x="26" y="71"/>
                  </a:lnTo>
                  <a:lnTo>
                    <a:pt x="37" y="56"/>
                  </a:lnTo>
                  <a:lnTo>
                    <a:pt x="55" y="47"/>
                  </a:lnTo>
                  <a:lnTo>
                    <a:pt x="55" y="30"/>
                  </a:lnTo>
                  <a:lnTo>
                    <a:pt x="69" y="11"/>
                  </a:lnTo>
                  <a:lnTo>
                    <a:pt x="81" y="9"/>
                  </a:lnTo>
                  <a:lnTo>
                    <a:pt x="135" y="20"/>
                  </a:lnTo>
                  <a:lnTo>
                    <a:pt x="173" y="25"/>
                  </a:lnTo>
                  <a:lnTo>
                    <a:pt x="173" y="37"/>
                  </a:lnTo>
                  <a:lnTo>
                    <a:pt x="173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257"/>
            <p:cNvSpPr>
              <a:spLocks/>
            </p:cNvSpPr>
            <p:nvPr/>
          </p:nvSpPr>
          <p:spPr bwMode="auto">
            <a:xfrm>
              <a:off x="1224" y="3762"/>
              <a:ext cx="33" cy="15"/>
            </a:xfrm>
            <a:custGeom>
              <a:avLst/>
              <a:gdLst>
                <a:gd name="T0" fmla="*/ 37 w 121"/>
                <a:gd name="T1" fmla="*/ 0 h 52"/>
                <a:gd name="T2" fmla="*/ 43 w 121"/>
                <a:gd name="T3" fmla="*/ 19 h 52"/>
                <a:gd name="T4" fmla="*/ 63 w 121"/>
                <a:gd name="T5" fmla="*/ 24 h 52"/>
                <a:gd name="T6" fmla="*/ 79 w 121"/>
                <a:gd name="T7" fmla="*/ 19 h 52"/>
                <a:gd name="T8" fmla="*/ 71 w 121"/>
                <a:gd name="T9" fmla="*/ 27 h 52"/>
                <a:gd name="T10" fmla="*/ 74 w 121"/>
                <a:gd name="T11" fmla="*/ 41 h 52"/>
                <a:gd name="T12" fmla="*/ 115 w 121"/>
                <a:gd name="T13" fmla="*/ 38 h 52"/>
                <a:gd name="T14" fmla="*/ 121 w 121"/>
                <a:gd name="T15" fmla="*/ 52 h 52"/>
                <a:gd name="T16" fmla="*/ 86 w 121"/>
                <a:gd name="T17" fmla="*/ 45 h 52"/>
                <a:gd name="T18" fmla="*/ 45 w 121"/>
                <a:gd name="T19" fmla="*/ 48 h 52"/>
                <a:gd name="T20" fmla="*/ 0 w 121"/>
                <a:gd name="T21" fmla="*/ 52 h 52"/>
                <a:gd name="T22" fmla="*/ 48 w 121"/>
                <a:gd name="T23" fmla="*/ 43 h 52"/>
                <a:gd name="T24" fmla="*/ 45 w 121"/>
                <a:gd name="T25" fmla="*/ 26 h 52"/>
                <a:gd name="T26" fmla="*/ 37 w 121"/>
                <a:gd name="T27" fmla="*/ 20 h 52"/>
                <a:gd name="T28" fmla="*/ 37 w 121"/>
                <a:gd name="T29" fmla="*/ 0 h 52"/>
                <a:gd name="T30" fmla="*/ 37 w 121"/>
                <a:gd name="T3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52">
                  <a:moveTo>
                    <a:pt x="37" y="0"/>
                  </a:moveTo>
                  <a:lnTo>
                    <a:pt x="43" y="19"/>
                  </a:lnTo>
                  <a:lnTo>
                    <a:pt x="63" y="24"/>
                  </a:lnTo>
                  <a:lnTo>
                    <a:pt x="79" y="19"/>
                  </a:lnTo>
                  <a:lnTo>
                    <a:pt x="71" y="27"/>
                  </a:lnTo>
                  <a:lnTo>
                    <a:pt x="74" y="41"/>
                  </a:lnTo>
                  <a:lnTo>
                    <a:pt x="115" y="38"/>
                  </a:lnTo>
                  <a:lnTo>
                    <a:pt x="121" y="52"/>
                  </a:lnTo>
                  <a:lnTo>
                    <a:pt x="86" y="45"/>
                  </a:lnTo>
                  <a:lnTo>
                    <a:pt x="45" y="48"/>
                  </a:lnTo>
                  <a:lnTo>
                    <a:pt x="0" y="52"/>
                  </a:lnTo>
                  <a:lnTo>
                    <a:pt x="48" y="43"/>
                  </a:lnTo>
                  <a:lnTo>
                    <a:pt x="45" y="26"/>
                  </a:lnTo>
                  <a:lnTo>
                    <a:pt x="37" y="2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58"/>
            <p:cNvSpPr>
              <a:spLocks/>
            </p:cNvSpPr>
            <p:nvPr/>
          </p:nvSpPr>
          <p:spPr bwMode="auto">
            <a:xfrm>
              <a:off x="1237" y="3661"/>
              <a:ext cx="22" cy="36"/>
            </a:xfrm>
            <a:custGeom>
              <a:avLst/>
              <a:gdLst>
                <a:gd name="T0" fmla="*/ 17 w 71"/>
                <a:gd name="T1" fmla="*/ 13 h 126"/>
                <a:gd name="T2" fmla="*/ 39 w 71"/>
                <a:gd name="T3" fmla="*/ 73 h 126"/>
                <a:gd name="T4" fmla="*/ 71 w 71"/>
                <a:gd name="T5" fmla="*/ 126 h 126"/>
                <a:gd name="T6" fmla="*/ 32 w 71"/>
                <a:gd name="T7" fmla="*/ 76 h 126"/>
                <a:gd name="T8" fmla="*/ 0 w 71"/>
                <a:gd name="T9" fmla="*/ 0 h 126"/>
                <a:gd name="T10" fmla="*/ 17 w 71"/>
                <a:gd name="T11" fmla="*/ 13 h 126"/>
                <a:gd name="T12" fmla="*/ 17 w 71"/>
                <a:gd name="T13" fmla="*/ 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26">
                  <a:moveTo>
                    <a:pt x="17" y="13"/>
                  </a:moveTo>
                  <a:lnTo>
                    <a:pt x="39" y="73"/>
                  </a:lnTo>
                  <a:lnTo>
                    <a:pt x="71" y="126"/>
                  </a:lnTo>
                  <a:lnTo>
                    <a:pt x="32" y="76"/>
                  </a:lnTo>
                  <a:lnTo>
                    <a:pt x="0" y="0"/>
                  </a:lnTo>
                  <a:lnTo>
                    <a:pt x="17" y="13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259"/>
            <p:cNvSpPr>
              <a:spLocks/>
            </p:cNvSpPr>
            <p:nvPr/>
          </p:nvSpPr>
          <p:spPr bwMode="auto">
            <a:xfrm>
              <a:off x="1165" y="3719"/>
              <a:ext cx="76" cy="35"/>
            </a:xfrm>
            <a:custGeom>
              <a:avLst/>
              <a:gdLst>
                <a:gd name="T0" fmla="*/ 0 w 270"/>
                <a:gd name="T1" fmla="*/ 129 h 129"/>
                <a:gd name="T2" fmla="*/ 84 w 270"/>
                <a:gd name="T3" fmla="*/ 95 h 129"/>
                <a:gd name="T4" fmla="*/ 270 w 270"/>
                <a:gd name="T5" fmla="*/ 0 h 129"/>
                <a:gd name="T6" fmla="*/ 228 w 270"/>
                <a:gd name="T7" fmla="*/ 34 h 129"/>
                <a:gd name="T8" fmla="*/ 93 w 270"/>
                <a:gd name="T9" fmla="*/ 118 h 129"/>
                <a:gd name="T10" fmla="*/ 121 w 270"/>
                <a:gd name="T11" fmla="*/ 129 h 129"/>
                <a:gd name="T12" fmla="*/ 0 w 270"/>
                <a:gd name="T13" fmla="*/ 129 h 129"/>
                <a:gd name="T14" fmla="*/ 0 w 270"/>
                <a:gd name="T1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129">
                  <a:moveTo>
                    <a:pt x="0" y="129"/>
                  </a:moveTo>
                  <a:lnTo>
                    <a:pt x="84" y="95"/>
                  </a:lnTo>
                  <a:lnTo>
                    <a:pt x="270" y="0"/>
                  </a:lnTo>
                  <a:lnTo>
                    <a:pt x="228" y="34"/>
                  </a:lnTo>
                  <a:lnTo>
                    <a:pt x="93" y="118"/>
                  </a:lnTo>
                  <a:lnTo>
                    <a:pt x="121" y="129"/>
                  </a:lnTo>
                  <a:lnTo>
                    <a:pt x="0" y="129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60"/>
            <p:cNvSpPr>
              <a:spLocks/>
            </p:cNvSpPr>
            <p:nvPr/>
          </p:nvSpPr>
          <p:spPr bwMode="auto">
            <a:xfrm>
              <a:off x="1010" y="3835"/>
              <a:ext cx="132" cy="47"/>
            </a:xfrm>
            <a:custGeom>
              <a:avLst/>
              <a:gdLst>
                <a:gd name="T0" fmla="*/ 2 w 464"/>
                <a:gd name="T1" fmla="*/ 132 h 167"/>
                <a:gd name="T2" fmla="*/ 73 w 464"/>
                <a:gd name="T3" fmla="*/ 167 h 167"/>
                <a:gd name="T4" fmla="*/ 464 w 464"/>
                <a:gd name="T5" fmla="*/ 54 h 167"/>
                <a:gd name="T6" fmla="*/ 464 w 464"/>
                <a:gd name="T7" fmla="*/ 44 h 167"/>
                <a:gd name="T8" fmla="*/ 250 w 464"/>
                <a:gd name="T9" fmla="*/ 0 h 167"/>
                <a:gd name="T10" fmla="*/ 159 w 464"/>
                <a:gd name="T11" fmla="*/ 18 h 167"/>
                <a:gd name="T12" fmla="*/ 255 w 464"/>
                <a:gd name="T13" fmla="*/ 8 h 167"/>
                <a:gd name="T14" fmla="*/ 450 w 464"/>
                <a:gd name="T15" fmla="*/ 47 h 167"/>
                <a:gd name="T16" fmla="*/ 81 w 464"/>
                <a:gd name="T17" fmla="*/ 152 h 167"/>
                <a:gd name="T18" fmla="*/ 0 w 464"/>
                <a:gd name="T19" fmla="*/ 113 h 167"/>
                <a:gd name="T20" fmla="*/ 8 w 464"/>
                <a:gd name="T21" fmla="*/ 129 h 167"/>
                <a:gd name="T22" fmla="*/ 2 w 464"/>
                <a:gd name="T23" fmla="*/ 132 h 167"/>
                <a:gd name="T24" fmla="*/ 2 w 464"/>
                <a:gd name="T25" fmla="*/ 13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167">
                  <a:moveTo>
                    <a:pt x="2" y="132"/>
                  </a:moveTo>
                  <a:lnTo>
                    <a:pt x="73" y="167"/>
                  </a:lnTo>
                  <a:lnTo>
                    <a:pt x="464" y="54"/>
                  </a:lnTo>
                  <a:lnTo>
                    <a:pt x="464" y="44"/>
                  </a:lnTo>
                  <a:lnTo>
                    <a:pt x="250" y="0"/>
                  </a:lnTo>
                  <a:lnTo>
                    <a:pt x="159" y="18"/>
                  </a:lnTo>
                  <a:lnTo>
                    <a:pt x="255" y="8"/>
                  </a:lnTo>
                  <a:lnTo>
                    <a:pt x="450" y="47"/>
                  </a:lnTo>
                  <a:lnTo>
                    <a:pt x="81" y="152"/>
                  </a:lnTo>
                  <a:lnTo>
                    <a:pt x="0" y="113"/>
                  </a:lnTo>
                  <a:lnTo>
                    <a:pt x="8" y="129"/>
                  </a:lnTo>
                  <a:lnTo>
                    <a:pt x="2" y="132"/>
                  </a:lnTo>
                  <a:lnTo>
                    <a:pt x="2" y="1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261"/>
            <p:cNvSpPr>
              <a:spLocks/>
            </p:cNvSpPr>
            <p:nvPr/>
          </p:nvSpPr>
          <p:spPr bwMode="auto">
            <a:xfrm>
              <a:off x="1039" y="3790"/>
              <a:ext cx="110" cy="31"/>
            </a:xfrm>
            <a:custGeom>
              <a:avLst/>
              <a:gdLst>
                <a:gd name="T0" fmla="*/ 0 w 386"/>
                <a:gd name="T1" fmla="*/ 102 h 112"/>
                <a:gd name="T2" fmla="*/ 346 w 386"/>
                <a:gd name="T3" fmla="*/ 51 h 112"/>
                <a:gd name="T4" fmla="*/ 192 w 386"/>
                <a:gd name="T5" fmla="*/ 8 h 112"/>
                <a:gd name="T6" fmla="*/ 144 w 386"/>
                <a:gd name="T7" fmla="*/ 12 h 112"/>
                <a:gd name="T8" fmla="*/ 145 w 386"/>
                <a:gd name="T9" fmla="*/ 4 h 112"/>
                <a:gd name="T10" fmla="*/ 198 w 386"/>
                <a:gd name="T11" fmla="*/ 0 h 112"/>
                <a:gd name="T12" fmla="*/ 386 w 386"/>
                <a:gd name="T13" fmla="*/ 51 h 112"/>
                <a:gd name="T14" fmla="*/ 20 w 386"/>
                <a:gd name="T15" fmla="*/ 112 h 112"/>
                <a:gd name="T16" fmla="*/ 0 w 386"/>
                <a:gd name="T17" fmla="*/ 102 h 112"/>
                <a:gd name="T18" fmla="*/ 0 w 386"/>
                <a:gd name="T1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6" h="112">
                  <a:moveTo>
                    <a:pt x="0" y="102"/>
                  </a:moveTo>
                  <a:lnTo>
                    <a:pt x="346" y="51"/>
                  </a:lnTo>
                  <a:lnTo>
                    <a:pt x="192" y="8"/>
                  </a:lnTo>
                  <a:lnTo>
                    <a:pt x="144" y="12"/>
                  </a:lnTo>
                  <a:lnTo>
                    <a:pt x="145" y="4"/>
                  </a:lnTo>
                  <a:lnTo>
                    <a:pt x="198" y="0"/>
                  </a:lnTo>
                  <a:lnTo>
                    <a:pt x="386" y="51"/>
                  </a:lnTo>
                  <a:lnTo>
                    <a:pt x="20" y="112"/>
                  </a:lnTo>
                  <a:lnTo>
                    <a:pt x="0" y="10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62"/>
            <p:cNvSpPr>
              <a:spLocks/>
            </p:cNvSpPr>
            <p:nvPr/>
          </p:nvSpPr>
          <p:spPr bwMode="auto">
            <a:xfrm>
              <a:off x="1077" y="3760"/>
              <a:ext cx="97" cy="25"/>
            </a:xfrm>
            <a:custGeom>
              <a:avLst/>
              <a:gdLst>
                <a:gd name="T0" fmla="*/ 0 w 336"/>
                <a:gd name="T1" fmla="*/ 63 h 86"/>
                <a:gd name="T2" fmla="*/ 217 w 336"/>
                <a:gd name="T3" fmla="*/ 79 h 86"/>
                <a:gd name="T4" fmla="*/ 315 w 336"/>
                <a:gd name="T5" fmla="*/ 19 h 86"/>
                <a:gd name="T6" fmla="*/ 143 w 336"/>
                <a:gd name="T7" fmla="*/ 5 h 86"/>
                <a:gd name="T8" fmla="*/ 160 w 336"/>
                <a:gd name="T9" fmla="*/ 0 h 86"/>
                <a:gd name="T10" fmla="*/ 336 w 336"/>
                <a:gd name="T11" fmla="*/ 14 h 86"/>
                <a:gd name="T12" fmla="*/ 222 w 336"/>
                <a:gd name="T13" fmla="*/ 86 h 86"/>
                <a:gd name="T14" fmla="*/ 12 w 336"/>
                <a:gd name="T15" fmla="*/ 76 h 86"/>
                <a:gd name="T16" fmla="*/ 0 w 336"/>
                <a:gd name="T17" fmla="*/ 63 h 86"/>
                <a:gd name="T18" fmla="*/ 0 w 336"/>
                <a:gd name="T19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86">
                  <a:moveTo>
                    <a:pt x="0" y="63"/>
                  </a:moveTo>
                  <a:lnTo>
                    <a:pt x="217" y="79"/>
                  </a:lnTo>
                  <a:lnTo>
                    <a:pt x="315" y="19"/>
                  </a:lnTo>
                  <a:lnTo>
                    <a:pt x="143" y="5"/>
                  </a:lnTo>
                  <a:lnTo>
                    <a:pt x="160" y="0"/>
                  </a:lnTo>
                  <a:lnTo>
                    <a:pt x="336" y="14"/>
                  </a:lnTo>
                  <a:lnTo>
                    <a:pt x="222" y="86"/>
                  </a:lnTo>
                  <a:lnTo>
                    <a:pt x="12" y="76"/>
                  </a:lnTo>
                  <a:lnTo>
                    <a:pt x="0" y="63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63"/>
            <p:cNvSpPr>
              <a:spLocks/>
            </p:cNvSpPr>
            <p:nvPr/>
          </p:nvSpPr>
          <p:spPr bwMode="auto">
            <a:xfrm>
              <a:off x="1188" y="3785"/>
              <a:ext cx="126" cy="32"/>
            </a:xfrm>
            <a:custGeom>
              <a:avLst/>
              <a:gdLst>
                <a:gd name="T0" fmla="*/ 424 w 444"/>
                <a:gd name="T1" fmla="*/ 0 h 113"/>
                <a:gd name="T2" fmla="*/ 3 w 444"/>
                <a:gd name="T3" fmla="*/ 22 h 113"/>
                <a:gd name="T4" fmla="*/ 0 w 444"/>
                <a:gd name="T5" fmla="*/ 52 h 113"/>
                <a:gd name="T6" fmla="*/ 132 w 444"/>
                <a:gd name="T7" fmla="*/ 113 h 113"/>
                <a:gd name="T8" fmla="*/ 266 w 444"/>
                <a:gd name="T9" fmla="*/ 103 h 113"/>
                <a:gd name="T10" fmla="*/ 272 w 444"/>
                <a:gd name="T11" fmla="*/ 93 h 113"/>
                <a:gd name="T12" fmla="*/ 134 w 444"/>
                <a:gd name="T13" fmla="*/ 107 h 113"/>
                <a:gd name="T14" fmla="*/ 130 w 444"/>
                <a:gd name="T15" fmla="*/ 93 h 113"/>
                <a:gd name="T16" fmla="*/ 295 w 444"/>
                <a:gd name="T17" fmla="*/ 79 h 113"/>
                <a:gd name="T18" fmla="*/ 128 w 444"/>
                <a:gd name="T19" fmla="*/ 82 h 113"/>
                <a:gd name="T20" fmla="*/ 13 w 444"/>
                <a:gd name="T21" fmla="*/ 31 h 113"/>
                <a:gd name="T22" fmla="*/ 444 w 444"/>
                <a:gd name="T23" fmla="*/ 4 h 113"/>
                <a:gd name="T24" fmla="*/ 424 w 444"/>
                <a:gd name="T25" fmla="*/ 0 h 113"/>
                <a:gd name="T26" fmla="*/ 424 w 444"/>
                <a:gd name="T2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113">
                  <a:moveTo>
                    <a:pt x="424" y="0"/>
                  </a:moveTo>
                  <a:lnTo>
                    <a:pt x="3" y="22"/>
                  </a:lnTo>
                  <a:lnTo>
                    <a:pt x="0" y="52"/>
                  </a:lnTo>
                  <a:lnTo>
                    <a:pt x="132" y="113"/>
                  </a:lnTo>
                  <a:lnTo>
                    <a:pt x="266" y="103"/>
                  </a:lnTo>
                  <a:lnTo>
                    <a:pt x="272" y="93"/>
                  </a:lnTo>
                  <a:lnTo>
                    <a:pt x="134" y="107"/>
                  </a:lnTo>
                  <a:lnTo>
                    <a:pt x="130" y="93"/>
                  </a:lnTo>
                  <a:lnTo>
                    <a:pt x="295" y="79"/>
                  </a:lnTo>
                  <a:lnTo>
                    <a:pt x="128" y="82"/>
                  </a:lnTo>
                  <a:lnTo>
                    <a:pt x="13" y="31"/>
                  </a:lnTo>
                  <a:lnTo>
                    <a:pt x="444" y="4"/>
                  </a:lnTo>
                  <a:lnTo>
                    <a:pt x="42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49771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11560" y="2118788"/>
            <a:ext cx="2736304" cy="25922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627784" y="2118788"/>
            <a:ext cx="2736304" cy="25922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868144" y="2132856"/>
            <a:ext cx="2736304" cy="25922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59" y="2780928"/>
            <a:ext cx="1446217" cy="504056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6012160" y="3429000"/>
            <a:ext cx="2448272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통합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+mj-ea"/>
              </a:rPr>
              <a:t>이커머스</a:t>
            </a:r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 마케팅</a:t>
            </a:r>
            <a:endParaRPr lang="ko-KR" altLang="en-US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99592" y="3427332"/>
            <a:ext cx="2160240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>
                <a:solidFill>
                  <a:schemeClr val="bg1"/>
                </a:solidFill>
                <a:latin typeface="+mj-ea"/>
              </a:rPr>
              <a:t>서비스플랫폼</a:t>
            </a:r>
            <a:endParaRPr lang="ko-KR" altLang="en-US" sz="14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99592" y="2708920"/>
            <a:ext cx="2160240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b="1" dirty="0" err="1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기업간거래최적화시스템</a:t>
            </a:r>
            <a:endParaRPr lang="ko-KR" altLang="en-US" sz="1100" b="1" dirty="0">
              <a:solidFill>
                <a:schemeClr val="bg1">
                  <a:lumMod val="65000"/>
                </a:schemeClr>
              </a:solidFill>
              <a:latin typeface="+mj-ea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3347864" y="2348880"/>
            <a:ext cx="2016224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endParaRPr lang="en-US" altLang="ko-KR" sz="1600" b="1" dirty="0" smtClean="0">
              <a:solidFill>
                <a:schemeClr val="bg1"/>
              </a:solidFill>
              <a:latin typeface="+mj-ea"/>
            </a:endParaRP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01. Infrastructure </a:t>
            </a: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     Construction</a:t>
            </a:r>
          </a:p>
          <a:p>
            <a:pPr marL="342900" indent="-342900" algn="l">
              <a:buAutoNum type="arabicPeriod"/>
            </a:pPr>
            <a:endParaRPr lang="en-US" altLang="ko-KR" sz="1600" b="1" dirty="0" smtClean="0">
              <a:solidFill>
                <a:schemeClr val="bg1"/>
              </a:solidFill>
              <a:latin typeface="+mj-ea"/>
            </a:endParaRP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02. APP Server</a:t>
            </a:r>
          </a:p>
          <a:p>
            <a:pPr algn="l"/>
            <a:r>
              <a:rPr lang="en-US" altLang="ko-KR" sz="1600" b="1" dirty="0" smtClean="0">
                <a:solidFill>
                  <a:schemeClr val="bg1"/>
                </a:solidFill>
                <a:latin typeface="+mj-ea"/>
              </a:rPr>
              <a:t>    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Platform Service</a:t>
            </a:r>
          </a:p>
          <a:p>
            <a:pPr algn="l"/>
            <a:endParaRPr lang="en-US" altLang="ko-KR" sz="1600" b="1" dirty="0">
              <a:solidFill>
                <a:schemeClr val="bg1"/>
              </a:solidFill>
              <a:latin typeface="+mj-ea"/>
            </a:endParaRP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03. Marketing</a:t>
            </a:r>
          </a:p>
          <a:p>
            <a:pPr algn="l"/>
            <a:r>
              <a:rPr lang="en-US" altLang="ko-KR" sz="1600" b="1" dirty="0">
                <a:solidFill>
                  <a:srgbClr val="FF0000"/>
                </a:solidFill>
                <a:latin typeface="+mj-ea"/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   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프로모션</a:t>
            </a:r>
            <a:endParaRPr lang="en-US" altLang="ko-KR" sz="1400" dirty="0" smtClean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algn="l"/>
            <a:endParaRPr lang="en-US" altLang="ko-KR" sz="1600" b="1" dirty="0">
              <a:solidFill>
                <a:schemeClr val="bg1"/>
              </a:solidFill>
              <a:latin typeface="+mj-ea"/>
            </a:endParaRPr>
          </a:p>
          <a:p>
            <a:pPr algn="l"/>
            <a:r>
              <a:rPr lang="en-US" altLang="ko-KR" sz="1600" b="1" dirty="0" smtClean="0">
                <a:solidFill>
                  <a:srgbClr val="FF0000"/>
                </a:solidFill>
                <a:latin typeface="+mj-ea"/>
              </a:rPr>
              <a:t>04. Consulting</a:t>
            </a:r>
          </a:p>
          <a:p>
            <a:pPr algn="l"/>
            <a:r>
              <a:rPr lang="ko-KR" altLang="en-US" sz="1600" b="1" dirty="0" smtClean="0">
                <a:solidFill>
                  <a:schemeClr val="bg1"/>
                </a:solidFill>
                <a:latin typeface="+mj-ea"/>
              </a:rPr>
              <a:t>    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업무분석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, 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+mj-ea"/>
              </a:rPr>
              <a:t>기획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1857125" y="3311271"/>
            <a:ext cx="22829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11388" y="1484784"/>
            <a:ext cx="1339864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+mj-ea"/>
              </a:rPr>
              <a:t>Mission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321396" y="1484784"/>
            <a:ext cx="1339864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+mj-ea"/>
              </a:rPr>
              <a:t>Factor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567972" y="1484784"/>
            <a:ext cx="1339864" cy="518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b="1" dirty="0" smtClean="0">
                <a:latin typeface="+mj-ea"/>
              </a:rPr>
              <a:t>Goal</a:t>
            </a:r>
            <a:endParaRPr lang="ko-KR" altLang="en-US" sz="1200" b="1" dirty="0">
              <a:latin typeface="+mj-ea"/>
            </a:endParaRPr>
          </a:p>
        </p:txBody>
      </p:sp>
      <p:sp>
        <p:nvSpPr>
          <p:cNvPr id="10" name="갈매기형 수장 9"/>
          <p:cNvSpPr/>
          <p:nvPr/>
        </p:nvSpPr>
        <p:spPr>
          <a:xfrm>
            <a:off x="5515230" y="3247312"/>
            <a:ext cx="188646" cy="36004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49771"/>
            <a:ext cx="8096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1095</Words>
  <Application>Microsoft Office PowerPoint</Application>
  <PresentationFormat>화면 슬라이드 쇼(4:3)</PresentationFormat>
  <Paragraphs>192</Paragraphs>
  <Slides>24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6" baseType="lpstr">
      <vt:lpstr>Office 테마</vt:lpstr>
      <vt:lpstr>클립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아이티엔비 신뢰와 함께합니다.</dc:title>
  <dc:creator>Aiden</dc:creator>
  <cp:lastModifiedBy>NAVER</cp:lastModifiedBy>
  <cp:revision>82</cp:revision>
  <dcterms:created xsi:type="dcterms:W3CDTF">2017-03-20T09:53:36Z</dcterms:created>
  <dcterms:modified xsi:type="dcterms:W3CDTF">2017-03-27T00:16:16Z</dcterms:modified>
</cp:coreProperties>
</file>